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1" r:id="rId5"/>
    <p:sldId id="262" r:id="rId6"/>
    <p:sldId id="263" r:id="rId7"/>
    <p:sldId id="264" r:id="rId8"/>
    <p:sldId id="265" r:id="rId9"/>
    <p:sldId id="266" r:id="rId10"/>
    <p:sldId id="270" r:id="rId11"/>
    <p:sldId id="267" r:id="rId12"/>
    <p:sldId id="271" r:id="rId13"/>
    <p:sldId id="268" r:id="rId14"/>
    <p:sldId id="269" r:id="rId15"/>
    <p:sldId id="273" r:id="rId16"/>
    <p:sldId id="274" r:id="rId17"/>
    <p:sldId id="275" r:id="rId18"/>
    <p:sldId id="276" r:id="rId19"/>
    <p:sldId id="277"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22" autoAdjust="0"/>
  </p:normalViewPr>
  <p:slideViewPr>
    <p:cSldViewPr>
      <p:cViewPr>
        <p:scale>
          <a:sx n="75" d="100"/>
          <a:sy n="75" d="100"/>
        </p:scale>
        <p:origin x="-1815" y="-10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86561B-94B3-4827-90DA-38A11B852830}" type="datetimeFigureOut">
              <a:rPr lang="en-US" smtClean="0"/>
              <a:t>7/6/2017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37AEA3-F75E-498C-AFF0-4C3729B4685B}" type="slidenum">
              <a:rPr lang="en-US" smtClean="0"/>
              <a:t>‹#›</a:t>
            </a:fld>
            <a:endParaRPr lang="en-US"/>
          </a:p>
        </p:txBody>
      </p:sp>
    </p:spTree>
    <p:extLst>
      <p:ext uri="{BB962C8B-B14F-4D97-AF65-F5344CB8AC3E}">
        <p14:creationId xmlns:p14="http://schemas.microsoft.com/office/powerpoint/2010/main" val="77608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For Traffic Data, aggregate visitors/ </a:t>
            </a:r>
            <a:r>
              <a:rPr lang="en-US" baseline="0" dirty="0" err="1" smtClean="0"/>
              <a:t>visists</a:t>
            </a:r>
            <a:r>
              <a:rPr lang="en-US" baseline="0" dirty="0" smtClean="0"/>
              <a:t>/ page views by date </a:t>
            </a:r>
          </a:p>
          <a:p>
            <a:pPr marL="228600" indent="-228600">
              <a:buAutoNum type="arabicPeriod"/>
            </a:pPr>
            <a:r>
              <a:rPr lang="en-US" baseline="0" dirty="0" smtClean="0"/>
              <a:t>For Market Data, aggregate visits to competitors sites and social media mentions by date</a:t>
            </a:r>
          </a:p>
          <a:p>
            <a:pPr marL="228600" indent="-228600">
              <a:buAutoNum type="arabicPeriod"/>
            </a:pPr>
            <a:r>
              <a:rPr lang="en-US" baseline="0" dirty="0" smtClean="0"/>
              <a:t>Merge Sales Report Data &amp; SKUs by SKU, aggregate value by date</a:t>
            </a:r>
          </a:p>
          <a:p>
            <a:pPr marL="228600" indent="-228600">
              <a:buAutoNum type="arabicPeriod"/>
            </a:pPr>
            <a:r>
              <a:rPr lang="en-US" baseline="0" dirty="0" smtClean="0"/>
              <a:t>Merge 4 data together into one data: Merged Raw Data, which contains 11 variables and 727 observations.</a:t>
            </a:r>
            <a:endParaRPr lang="en-US" dirty="0"/>
          </a:p>
        </p:txBody>
      </p:sp>
      <p:sp>
        <p:nvSpPr>
          <p:cNvPr id="4" name="Slide Number Placeholder 3"/>
          <p:cNvSpPr>
            <a:spLocks noGrp="1"/>
          </p:cNvSpPr>
          <p:nvPr>
            <p:ph type="sldNum" sz="quarter" idx="10"/>
          </p:nvPr>
        </p:nvSpPr>
        <p:spPr/>
        <p:txBody>
          <a:bodyPr/>
          <a:lstStyle/>
          <a:p>
            <a:fld id="{7637AEA3-F75E-498C-AFF0-4C3729B4685B}" type="slidenum">
              <a:rPr lang="en-US" smtClean="0"/>
              <a:t>3</a:t>
            </a:fld>
            <a:endParaRPr lang="en-US"/>
          </a:p>
        </p:txBody>
      </p:sp>
    </p:spTree>
    <p:extLst>
      <p:ext uri="{BB962C8B-B14F-4D97-AF65-F5344CB8AC3E}">
        <p14:creationId xmlns:p14="http://schemas.microsoft.com/office/powerpoint/2010/main" val="135509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Seasonal pattern of sales, peak Q1, flat</a:t>
            </a:r>
            <a:r>
              <a:rPr lang="en-US" baseline="0" dirty="0" smtClean="0"/>
              <a:t> Q2, Q4 and bottom Q3.</a:t>
            </a:r>
          </a:p>
          <a:p>
            <a:pPr marL="228600" indent="-228600">
              <a:buAutoNum type="arabicPeriod"/>
            </a:pPr>
            <a:r>
              <a:rPr lang="en-US" sz="1200" dirty="0" smtClean="0">
                <a:latin typeface="Arial" pitchFamily="34" charset="0"/>
                <a:cs typeface="Arial" pitchFamily="34" charset="0"/>
              </a:rPr>
              <a:t>Problem:</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For Q3, total marketing cost is higher than total sales.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637AEA3-F75E-498C-AFF0-4C3729B4685B}" type="slidenum">
              <a:rPr lang="en-US" smtClean="0"/>
              <a:t>4</a:t>
            </a:fld>
            <a:endParaRPr lang="en-US"/>
          </a:p>
        </p:txBody>
      </p:sp>
    </p:spTree>
    <p:extLst>
      <p:ext uri="{BB962C8B-B14F-4D97-AF65-F5344CB8AC3E}">
        <p14:creationId xmlns:p14="http://schemas.microsoft.com/office/powerpoint/2010/main" val="148161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 Cost:</a:t>
            </a:r>
          </a:p>
          <a:p>
            <a:pPr marL="228600" indent="-228600">
              <a:buAutoNum type="arabicPeriod"/>
            </a:pPr>
            <a:r>
              <a:rPr lang="en-US" dirty="0" smtClean="0"/>
              <a:t>For Q1, Q2 and Q4, set ceiling</a:t>
            </a:r>
            <a:r>
              <a:rPr lang="en-US" baseline="0" dirty="0" smtClean="0"/>
              <a:t> for Display Spend. Cut the cost until ceiling.</a:t>
            </a:r>
          </a:p>
          <a:p>
            <a:pPr marL="228600" indent="-228600">
              <a:buAutoNum type="arabicPeriod"/>
            </a:pPr>
            <a:r>
              <a:rPr lang="en-US" baseline="0" dirty="0" smtClean="0"/>
              <a:t>For Q3, Email Spend, reduce the cost in the green cluster.</a:t>
            </a:r>
          </a:p>
          <a:p>
            <a:pPr marL="228600" indent="-228600">
              <a:buAutoNum type="arabicPeriod"/>
            </a:pPr>
            <a:r>
              <a:rPr lang="en-US" dirty="0" smtClean="0"/>
              <a:t>For Q3, set ceiling</a:t>
            </a:r>
            <a:r>
              <a:rPr lang="en-US" baseline="0" dirty="0" smtClean="0"/>
              <a:t> for Display Spend. Cut the cost until ceiling.</a:t>
            </a:r>
            <a:endParaRPr lang="en-US" dirty="0"/>
          </a:p>
        </p:txBody>
      </p:sp>
      <p:sp>
        <p:nvSpPr>
          <p:cNvPr id="4" name="Slide Number Placeholder 3"/>
          <p:cNvSpPr>
            <a:spLocks noGrp="1"/>
          </p:cNvSpPr>
          <p:nvPr>
            <p:ph type="sldNum" sz="quarter" idx="10"/>
          </p:nvPr>
        </p:nvSpPr>
        <p:spPr/>
        <p:txBody>
          <a:bodyPr/>
          <a:lstStyle/>
          <a:p>
            <a:fld id="{7637AEA3-F75E-498C-AFF0-4C3729B4685B}" type="slidenum">
              <a:rPr lang="en-US" smtClean="0"/>
              <a:t>7</a:t>
            </a:fld>
            <a:endParaRPr lang="en-US"/>
          </a:p>
        </p:txBody>
      </p:sp>
    </p:spTree>
    <p:extLst>
      <p:ext uri="{BB962C8B-B14F-4D97-AF65-F5344CB8AC3E}">
        <p14:creationId xmlns:p14="http://schemas.microsoft.com/office/powerpoint/2010/main" val="19880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Increase Sales:</a:t>
            </a:r>
          </a:p>
          <a:p>
            <a:pPr marL="228600" indent="-228600">
              <a:buAutoNum type="arabicPeriod"/>
            </a:pPr>
            <a:r>
              <a:rPr lang="en-US" dirty="0" smtClean="0"/>
              <a:t>For Q1,Q2</a:t>
            </a:r>
            <a:r>
              <a:rPr lang="en-US" baseline="0" dirty="0" smtClean="0"/>
              <a:t> and Q4, after saving the cost of display channel and reinvest the money to PPC channel or Email channel. Which channel to select will be determined by the model and it will be discussed later.</a:t>
            </a:r>
          </a:p>
          <a:p>
            <a:pPr marL="228600" indent="-228600">
              <a:buAutoNum type="arabicPeriod"/>
            </a:pPr>
            <a:r>
              <a:rPr lang="en-US" baseline="0" dirty="0" smtClean="0"/>
              <a:t>For Q3, after saving the cost of Email channel and Display channel and reinvest the money to PPC. </a:t>
            </a:r>
            <a:endParaRPr lang="en-US" dirty="0"/>
          </a:p>
        </p:txBody>
      </p:sp>
      <p:sp>
        <p:nvSpPr>
          <p:cNvPr id="4" name="Slide Number Placeholder 3"/>
          <p:cNvSpPr>
            <a:spLocks noGrp="1"/>
          </p:cNvSpPr>
          <p:nvPr>
            <p:ph type="sldNum" sz="quarter" idx="10"/>
          </p:nvPr>
        </p:nvSpPr>
        <p:spPr/>
        <p:txBody>
          <a:bodyPr/>
          <a:lstStyle/>
          <a:p>
            <a:fld id="{7637AEA3-F75E-498C-AFF0-4C3729B4685B}" type="slidenum">
              <a:rPr lang="en-US" smtClean="0"/>
              <a:t>8</a:t>
            </a:fld>
            <a:endParaRPr lang="en-US"/>
          </a:p>
        </p:txBody>
      </p:sp>
    </p:spTree>
    <p:extLst>
      <p:ext uri="{BB962C8B-B14F-4D97-AF65-F5344CB8AC3E}">
        <p14:creationId xmlns:p14="http://schemas.microsoft.com/office/powerpoint/2010/main" val="386027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7/6/2017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7/6/2017</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7/6/2017</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7/6/2017</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7/6/2017</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7/6/2017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914400"/>
            <a:ext cx="6553200" cy="584775"/>
          </a:xfrm>
          <a:prstGeom prst="rect">
            <a:avLst/>
          </a:prstGeom>
          <a:noFill/>
        </p:spPr>
        <p:txBody>
          <a:bodyPr wrap="square" rtlCol="0">
            <a:spAutoFit/>
          </a:bodyPr>
          <a:lstStyle/>
          <a:p>
            <a:r>
              <a:rPr lang="en-US" sz="3200" smtClean="0">
                <a:latin typeface="Arial" pitchFamily="34" charset="0"/>
                <a:cs typeface="Arial" pitchFamily="34" charset="0"/>
              </a:rPr>
              <a:t>M</a:t>
            </a:r>
            <a:r>
              <a:rPr lang="en-US" altLang="zh-CN" sz="3200" smtClean="0">
                <a:latin typeface="Arial" pitchFamily="34" charset="0"/>
                <a:cs typeface="Arial" pitchFamily="34" charset="0"/>
              </a:rPr>
              <a:t>arketing </a:t>
            </a:r>
            <a:r>
              <a:rPr lang="en-US" altLang="zh-CN" sz="3200" dirty="0" smtClean="0">
                <a:latin typeface="Arial" pitchFamily="34" charset="0"/>
                <a:cs typeface="Arial" pitchFamily="34" charset="0"/>
              </a:rPr>
              <a:t>Project</a:t>
            </a:r>
            <a:endParaRPr lang="en-US" sz="3200" dirty="0">
              <a:latin typeface="Arial" pitchFamily="34" charset="0"/>
              <a:cs typeface="Arial" pitchFamily="34" charset="0"/>
            </a:endParaRPr>
          </a:p>
        </p:txBody>
      </p:sp>
      <p:sp>
        <p:nvSpPr>
          <p:cNvPr id="5" name="TextBox 4"/>
          <p:cNvSpPr txBox="1"/>
          <p:nvPr/>
        </p:nvSpPr>
        <p:spPr>
          <a:xfrm>
            <a:off x="6858000" y="5229892"/>
            <a:ext cx="1371600" cy="584775"/>
          </a:xfrm>
          <a:prstGeom prst="rect">
            <a:avLst/>
          </a:prstGeom>
          <a:noFill/>
        </p:spPr>
        <p:txBody>
          <a:bodyPr wrap="square" rtlCol="0">
            <a:spAutoFit/>
          </a:bodyPr>
          <a:lstStyle/>
          <a:p>
            <a:r>
              <a:rPr lang="en-US" sz="1600" dirty="0" smtClean="0">
                <a:latin typeface="Arial" pitchFamily="34" charset="0"/>
                <a:cs typeface="Arial" pitchFamily="34" charset="0"/>
              </a:rPr>
              <a:t>Yang Song</a:t>
            </a:r>
          </a:p>
          <a:p>
            <a:r>
              <a:rPr lang="en-US" sz="1600" dirty="0" smtClean="0">
                <a:latin typeface="Arial" pitchFamily="34" charset="0"/>
                <a:cs typeface="Arial" pitchFamily="34" charset="0"/>
              </a:rPr>
              <a:t>06/2017</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771174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382000" cy="584775"/>
          </a:xfrm>
          <a:prstGeom prst="rect">
            <a:avLst/>
          </a:prstGeom>
          <a:noFill/>
        </p:spPr>
        <p:txBody>
          <a:bodyPr wrap="square" rtlCol="0">
            <a:spAutoFit/>
          </a:bodyPr>
          <a:lstStyle/>
          <a:p>
            <a:r>
              <a:rPr lang="en-US" sz="3200" dirty="0">
                <a:latin typeface="Arial" pitchFamily="34" charset="0"/>
                <a:cs typeface="Arial" pitchFamily="34" charset="0"/>
              </a:rPr>
              <a:t>Step4: O</a:t>
            </a:r>
            <a:r>
              <a:rPr lang="en-US" sz="3200" dirty="0" smtClean="0">
                <a:latin typeface="Arial" pitchFamily="34" charset="0"/>
                <a:cs typeface="Arial" pitchFamily="34" charset="0"/>
              </a:rPr>
              <a:t>ptimization </a:t>
            </a:r>
            <a:r>
              <a:rPr lang="en-US" sz="3200" dirty="0">
                <a:latin typeface="Arial" pitchFamily="34" charset="0"/>
                <a:cs typeface="Arial" pitchFamily="34" charset="0"/>
              </a:rPr>
              <a:t>&amp; Forecast Sales in 2010</a:t>
            </a:r>
          </a:p>
        </p:txBody>
      </p:sp>
      <p:pic>
        <p:nvPicPr>
          <p:cNvPr id="5122" name="Picture 2" descr="C:\Users\Yang Song\Desktop\Sapient\Figure\Optimizat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93" y="1686818"/>
            <a:ext cx="5809640" cy="123939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Yang Song\Desktop\Sapient\Figure\Optimizati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93" y="5395158"/>
            <a:ext cx="5460167" cy="1196142"/>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a:xfrm>
            <a:off x="1136650" y="2971800"/>
            <a:ext cx="228600" cy="5789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1435894" y="4800600"/>
            <a:ext cx="254794" cy="594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9041" y="3839746"/>
            <a:ext cx="4191000" cy="338554"/>
          </a:xfrm>
          <a:prstGeom prst="rect">
            <a:avLst/>
          </a:prstGeom>
          <a:solidFill>
            <a:srgbClr val="FFC000"/>
          </a:solidFill>
          <a:ln w="19050">
            <a:solidFill>
              <a:schemeClr val="accent1"/>
            </a:solidFill>
          </a:ln>
        </p:spPr>
        <p:txBody>
          <a:bodyPr wrap="square" rtlCol="0">
            <a:spAutoFit/>
          </a:bodyPr>
          <a:lstStyle/>
          <a:p>
            <a:r>
              <a:rPr lang="en-US" sz="1600" dirty="0" smtClean="0">
                <a:latin typeface="Arial" pitchFamily="34" charset="0"/>
                <a:cs typeface="Arial" pitchFamily="34" charset="0"/>
              </a:rPr>
              <a:t>Predict Sales in Q1, Q2 &amp; Q4 on daily basis</a:t>
            </a:r>
            <a:endParaRPr lang="en-US" sz="1600" dirty="0">
              <a:latin typeface="Arial" pitchFamily="34" charset="0"/>
              <a:cs typeface="Arial" pitchFamily="34" charset="0"/>
            </a:endParaRPr>
          </a:p>
        </p:txBody>
      </p:sp>
      <p:sp>
        <p:nvSpPr>
          <p:cNvPr id="12" name="TextBox 11"/>
          <p:cNvSpPr txBox="1"/>
          <p:nvPr/>
        </p:nvSpPr>
        <p:spPr>
          <a:xfrm>
            <a:off x="1511300" y="4343400"/>
            <a:ext cx="3258741" cy="338554"/>
          </a:xfrm>
          <a:prstGeom prst="rect">
            <a:avLst/>
          </a:prstGeom>
          <a:solidFill>
            <a:srgbClr val="FFC000"/>
          </a:solidFill>
          <a:ln w="19050">
            <a:solidFill>
              <a:schemeClr val="accent1"/>
            </a:solidFill>
          </a:ln>
        </p:spPr>
        <p:txBody>
          <a:bodyPr wrap="square" rtlCol="0">
            <a:spAutoFit/>
          </a:bodyPr>
          <a:lstStyle/>
          <a:p>
            <a:r>
              <a:rPr lang="en-US" sz="1600" dirty="0" smtClean="0">
                <a:latin typeface="Arial" pitchFamily="34" charset="0"/>
                <a:cs typeface="Arial" pitchFamily="34" charset="0"/>
              </a:rPr>
              <a:t>Predict Sales in Q3 on daily basis</a:t>
            </a:r>
            <a:endParaRPr lang="en-US" sz="1600" dirty="0">
              <a:latin typeface="Arial" pitchFamily="34" charset="0"/>
              <a:cs typeface="Arial" pitchFamily="34" charset="0"/>
            </a:endParaRPr>
          </a:p>
        </p:txBody>
      </p:sp>
      <p:sp>
        <p:nvSpPr>
          <p:cNvPr id="9" name="Right Arrow 8"/>
          <p:cNvSpPr/>
          <p:nvPr/>
        </p:nvSpPr>
        <p:spPr>
          <a:xfrm>
            <a:off x="4959350" y="3729037"/>
            <a:ext cx="4572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63291" y="3069967"/>
            <a:ext cx="3206750" cy="276999"/>
          </a:xfrm>
          <a:prstGeom prst="rect">
            <a:avLst/>
          </a:prstGeom>
          <a:noFill/>
          <a:ln w="19050">
            <a:solidFill>
              <a:schemeClr val="accent1"/>
            </a:solidFill>
          </a:ln>
        </p:spPr>
        <p:txBody>
          <a:bodyPr wrap="square" rtlCol="0">
            <a:spAutoFit/>
          </a:bodyPr>
          <a:lstStyle/>
          <a:p>
            <a:r>
              <a:rPr lang="en-US" sz="1200" dirty="0" smtClean="0">
                <a:latin typeface="Arial" pitchFamily="34" charset="0"/>
                <a:cs typeface="Arial" pitchFamily="34" charset="0"/>
              </a:rPr>
              <a:t>By Lasso Model: Sales~ Email Spend+ PPC</a:t>
            </a:r>
            <a:endParaRPr lang="en-US" sz="1200" dirty="0">
              <a:latin typeface="Arial" pitchFamily="34" charset="0"/>
              <a:cs typeface="Arial" pitchFamily="34" charset="0"/>
            </a:endParaRPr>
          </a:p>
        </p:txBody>
      </p:sp>
      <p:sp>
        <p:nvSpPr>
          <p:cNvPr id="15" name="TextBox 14"/>
          <p:cNvSpPr txBox="1"/>
          <p:nvPr/>
        </p:nvSpPr>
        <p:spPr>
          <a:xfrm>
            <a:off x="1752600" y="4853146"/>
            <a:ext cx="3206750" cy="276999"/>
          </a:xfrm>
          <a:prstGeom prst="rect">
            <a:avLst/>
          </a:prstGeom>
          <a:noFill/>
          <a:ln w="19050">
            <a:solidFill>
              <a:schemeClr val="accent1"/>
            </a:solidFill>
          </a:ln>
        </p:spPr>
        <p:txBody>
          <a:bodyPr wrap="square" rtlCol="0">
            <a:spAutoFit/>
          </a:bodyPr>
          <a:lstStyle/>
          <a:p>
            <a:r>
              <a:rPr lang="en-US" sz="1200" dirty="0" smtClean="0">
                <a:latin typeface="Arial" pitchFamily="34" charset="0"/>
                <a:cs typeface="Arial" pitchFamily="34" charset="0"/>
              </a:rPr>
              <a:t>By Simple Linear Model: Sales~ PPC</a:t>
            </a:r>
            <a:endParaRPr lang="en-US" sz="1200" dirty="0">
              <a:latin typeface="Arial" pitchFamily="34" charset="0"/>
              <a:cs typeface="Arial" pitchFamily="34" charset="0"/>
            </a:endParaRPr>
          </a:p>
        </p:txBody>
      </p:sp>
      <p:pic>
        <p:nvPicPr>
          <p:cNvPr id="5124" name="Picture 4" descr="C:\Users\Yang Song\Desktop\Sapient\Figure\Prediction in 20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799" y="3637548"/>
            <a:ext cx="2652713" cy="1152525"/>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6146800" y="2641921"/>
            <a:ext cx="609600" cy="28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38950" y="2341433"/>
            <a:ext cx="1600200" cy="584775"/>
          </a:xfrm>
          <a:prstGeom prst="rect">
            <a:avLst/>
          </a:prstGeom>
          <a:solidFill>
            <a:srgbClr val="FFC000"/>
          </a:solidFill>
          <a:ln w="19050">
            <a:solidFill>
              <a:schemeClr val="accent1"/>
            </a:solidFill>
          </a:ln>
        </p:spPr>
        <p:txBody>
          <a:bodyPr wrap="square" rtlCol="0">
            <a:spAutoFit/>
          </a:bodyPr>
          <a:lstStyle/>
          <a:p>
            <a:r>
              <a:rPr lang="en-US" sz="1600" dirty="0" smtClean="0">
                <a:latin typeface="Arial" pitchFamily="34" charset="0"/>
                <a:cs typeface="Arial" pitchFamily="34" charset="0"/>
              </a:rPr>
              <a:t>Sum up cost </a:t>
            </a:r>
            <a:endParaRPr lang="en-US" sz="1600" dirty="0">
              <a:latin typeface="Arial" pitchFamily="34" charset="0"/>
              <a:cs typeface="Arial" pitchFamily="34" charset="0"/>
            </a:endParaRPr>
          </a:p>
          <a:p>
            <a:r>
              <a:rPr lang="en-US" sz="1600" dirty="0" smtClean="0">
                <a:latin typeface="Arial" pitchFamily="34" charset="0"/>
                <a:cs typeface="Arial" pitchFamily="34" charset="0"/>
              </a:rPr>
              <a:t>In Q1, Q2 &amp; Q4</a:t>
            </a:r>
            <a:endParaRPr lang="en-US" sz="1600" dirty="0">
              <a:latin typeface="Arial" pitchFamily="34" charset="0"/>
              <a:cs typeface="Arial" pitchFamily="34" charset="0"/>
            </a:endParaRPr>
          </a:p>
        </p:txBody>
      </p:sp>
      <p:sp>
        <p:nvSpPr>
          <p:cNvPr id="17" name="Down Arrow 16"/>
          <p:cNvSpPr/>
          <p:nvPr/>
        </p:nvSpPr>
        <p:spPr>
          <a:xfrm>
            <a:off x="7505700" y="3069966"/>
            <a:ext cx="266700" cy="441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083300" y="5791200"/>
            <a:ext cx="698500" cy="28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965156" y="5736933"/>
            <a:ext cx="1447800" cy="584775"/>
          </a:xfrm>
          <a:prstGeom prst="rect">
            <a:avLst/>
          </a:prstGeom>
          <a:solidFill>
            <a:srgbClr val="FFC000"/>
          </a:solidFill>
          <a:ln w="19050">
            <a:solidFill>
              <a:schemeClr val="accent1"/>
            </a:solidFill>
          </a:ln>
        </p:spPr>
        <p:txBody>
          <a:bodyPr wrap="square" rtlCol="0">
            <a:spAutoFit/>
          </a:bodyPr>
          <a:lstStyle/>
          <a:p>
            <a:r>
              <a:rPr lang="en-US" sz="1600" dirty="0" smtClean="0">
                <a:latin typeface="Arial" pitchFamily="34" charset="0"/>
                <a:cs typeface="Arial" pitchFamily="34" charset="0"/>
              </a:rPr>
              <a:t>Sum up cost in Q3</a:t>
            </a:r>
            <a:endParaRPr lang="en-US" sz="1600" dirty="0">
              <a:latin typeface="Arial" pitchFamily="34" charset="0"/>
              <a:cs typeface="Arial" pitchFamily="34" charset="0"/>
            </a:endParaRPr>
          </a:p>
        </p:txBody>
      </p:sp>
      <p:sp>
        <p:nvSpPr>
          <p:cNvPr id="18" name="Down Arrow 17"/>
          <p:cNvSpPr/>
          <p:nvPr/>
        </p:nvSpPr>
        <p:spPr>
          <a:xfrm rot="10800000">
            <a:off x="7677150" y="4878546"/>
            <a:ext cx="266700" cy="684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51550" y="6533490"/>
            <a:ext cx="2406650" cy="230832"/>
          </a:xfrm>
          <a:prstGeom prst="rect">
            <a:avLst/>
          </a:prstGeom>
          <a:noFill/>
        </p:spPr>
        <p:txBody>
          <a:bodyPr wrap="square" rtlCol="0">
            <a:spAutoFit/>
          </a:bodyPr>
          <a:lstStyle/>
          <a:p>
            <a:r>
              <a:rPr lang="en-US" sz="900" dirty="0" smtClean="0">
                <a:latin typeface="Arial" pitchFamily="34" charset="0"/>
                <a:cs typeface="Arial" pitchFamily="34" charset="0"/>
              </a:rPr>
              <a:t>Details of model can be seen in Appendix 2</a:t>
            </a:r>
            <a:endParaRPr lang="en-US" sz="900" dirty="0">
              <a:latin typeface="Arial" pitchFamily="34" charset="0"/>
              <a:cs typeface="Arial" pitchFamily="34" charset="0"/>
            </a:endParaRPr>
          </a:p>
        </p:txBody>
      </p:sp>
      <p:sp>
        <p:nvSpPr>
          <p:cNvPr id="26" name="TextBox 25"/>
          <p:cNvSpPr txBox="1"/>
          <p:nvPr/>
        </p:nvSpPr>
        <p:spPr>
          <a:xfrm>
            <a:off x="6045160" y="4810383"/>
            <a:ext cx="1600200" cy="584775"/>
          </a:xfrm>
          <a:prstGeom prst="rect">
            <a:avLst/>
          </a:prstGeom>
          <a:solidFill>
            <a:srgbClr val="FF0000"/>
          </a:solidFill>
          <a:ln w="19050">
            <a:noFill/>
          </a:ln>
        </p:spPr>
        <p:txBody>
          <a:bodyPr wrap="square" rtlCol="0">
            <a:spAutoFit/>
          </a:bodyPr>
          <a:lstStyle/>
          <a:p>
            <a:r>
              <a:rPr lang="en-US" sz="1600" dirty="0" smtClean="0">
                <a:latin typeface="Arial" pitchFamily="34" charset="0"/>
                <a:cs typeface="Arial" pitchFamily="34" charset="0"/>
              </a:rPr>
              <a:t>Sales Increase by 13.8%!</a:t>
            </a:r>
            <a:endParaRPr lang="en-US" sz="1600" dirty="0">
              <a:latin typeface="Arial" pitchFamily="34" charset="0"/>
              <a:cs typeface="Arial" pitchFamily="34" charset="0"/>
            </a:endParaRPr>
          </a:p>
        </p:txBody>
      </p:sp>
      <p:pic>
        <p:nvPicPr>
          <p:cNvPr id="1028" name="Picture 4" descr="C:\Users\Yang Song\Desktop\Sapient\Figure\Optimization_Example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333" y="1232787"/>
            <a:ext cx="2790825" cy="9715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Yang Song\Desktop\Sapient\Figure\Optimization_Example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6833" y="1108968"/>
            <a:ext cx="2752725" cy="100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24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wipe(down)">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123"/>
                                        </p:tgtEl>
                                        <p:attrNameLst>
                                          <p:attrName>style.visibility</p:attrName>
                                        </p:attrNameLst>
                                      </p:cBhvr>
                                      <p:to>
                                        <p:strVal val="visible"/>
                                      </p:to>
                                    </p:set>
                                    <p:animEffect transition="in" filter="wipe(down)">
                                      <p:cBhvr>
                                        <p:cTn id="37" dur="500"/>
                                        <p:tgtEl>
                                          <p:spTgt spid="51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124"/>
                                        </p:tgtEl>
                                        <p:attrNameLst>
                                          <p:attrName>style.visibility</p:attrName>
                                        </p:attrNameLst>
                                      </p:cBhvr>
                                      <p:to>
                                        <p:strVal val="visible"/>
                                      </p:to>
                                    </p:set>
                                    <p:animEffect transition="in" filter="wipe(down)">
                                      <p:cBhvr>
                                        <p:cTn id="62" dur="500"/>
                                        <p:tgtEl>
                                          <p:spTgt spid="51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down)">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down)">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wipe(down)">
                                      <p:cBhvr>
                                        <p:cTn id="9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9" grpId="0" animBg="1"/>
      <p:bldP spid="14" grpId="0" animBg="1"/>
      <p:bldP spid="15" grpId="0" animBg="1"/>
      <p:bldP spid="16" grpId="0" animBg="1"/>
      <p:bldP spid="20" grpId="0" animBg="1"/>
      <p:bldP spid="17" grpId="0" animBg="1"/>
      <p:bldP spid="22" grpId="0" animBg="1"/>
      <p:bldP spid="23" grpId="0" animBg="1"/>
      <p:bldP spid="18"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609600"/>
            <a:ext cx="8382000" cy="584775"/>
          </a:xfrm>
          <a:prstGeom prst="rect">
            <a:avLst/>
          </a:prstGeom>
          <a:noFill/>
        </p:spPr>
        <p:txBody>
          <a:bodyPr wrap="square" rtlCol="0">
            <a:spAutoFit/>
          </a:bodyPr>
          <a:lstStyle/>
          <a:p>
            <a:r>
              <a:rPr lang="en-US" sz="3200" dirty="0">
                <a:latin typeface="Arial" pitchFamily="34" charset="0"/>
                <a:cs typeface="Arial" pitchFamily="34" charset="0"/>
              </a:rPr>
              <a:t>Step4: </a:t>
            </a:r>
            <a:r>
              <a:rPr lang="en-US" sz="3200" dirty="0" smtClean="0">
                <a:latin typeface="Arial" pitchFamily="34" charset="0"/>
                <a:cs typeface="Arial" pitchFamily="34" charset="0"/>
              </a:rPr>
              <a:t>Optimization &amp; </a:t>
            </a:r>
            <a:r>
              <a:rPr lang="en-US" sz="3200" dirty="0">
                <a:latin typeface="Arial" pitchFamily="34" charset="0"/>
                <a:cs typeface="Arial" pitchFamily="34" charset="0"/>
              </a:rPr>
              <a:t>Forecast Sales in 2010</a:t>
            </a:r>
          </a:p>
        </p:txBody>
      </p:sp>
      <p:pic>
        <p:nvPicPr>
          <p:cNvPr id="4099" name="Picture 3" descr="C:\Users\Yang Song\Desktop\Sapient\Figure\Sales VS Total Spend 2010.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458200" cy="3962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752600" y="4724400"/>
            <a:ext cx="838200" cy="304800"/>
          </a:xfrm>
          <a:prstGeom prst="ellipse">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14800" y="4705350"/>
            <a:ext cx="838200" cy="304800"/>
          </a:xfrm>
          <a:prstGeom prst="ellipse">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77000" y="4648200"/>
            <a:ext cx="838200" cy="304800"/>
          </a:xfrm>
          <a:prstGeom prst="ellipse">
            <a:avLst/>
          </a:prstGeom>
          <a:solidFill>
            <a:srgbClr val="FFC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5334000" y="2209800"/>
            <a:ext cx="0" cy="33528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066800"/>
            <a:ext cx="2590800" cy="1815882"/>
          </a:xfrm>
          <a:prstGeom prst="rect">
            <a:avLst/>
          </a:prstGeom>
          <a:solidFill>
            <a:srgbClr val="FFC000">
              <a:alpha val="60000"/>
            </a:srgbClr>
          </a:solidFill>
          <a:ln w="19050">
            <a:noFill/>
          </a:ln>
        </p:spPr>
        <p:txBody>
          <a:bodyPr wrap="square" rtlCol="0">
            <a:spAutoFit/>
          </a:bodyPr>
          <a:lstStyle/>
          <a:p>
            <a:r>
              <a:rPr lang="en-US" sz="1600" dirty="0" smtClean="0">
                <a:latin typeface="Arial" pitchFamily="34" charset="0"/>
                <a:cs typeface="Arial" pitchFamily="34" charset="0"/>
              </a:rPr>
              <a:t>In 2010 Q3, sales is higher than total marketing spend cost.</a:t>
            </a:r>
          </a:p>
          <a:p>
            <a:r>
              <a:rPr lang="en-US" sz="1600" dirty="0" smtClean="0">
                <a:latin typeface="Arial" pitchFamily="34" charset="0"/>
                <a:cs typeface="Arial" pitchFamily="34" charset="0"/>
              </a:rPr>
              <a:t>In 2010, total sales in each month is higher than those in 2009.</a:t>
            </a:r>
          </a:p>
          <a:p>
            <a:endParaRPr lang="en-US" sz="1600" dirty="0">
              <a:latin typeface="Arial" pitchFamily="34" charset="0"/>
              <a:cs typeface="Arial" pitchFamily="34" charset="0"/>
            </a:endParaRPr>
          </a:p>
        </p:txBody>
      </p:sp>
    </p:spTree>
    <p:extLst>
      <p:ext uri="{BB962C8B-B14F-4D97-AF65-F5344CB8AC3E}">
        <p14:creationId xmlns:p14="http://schemas.microsoft.com/office/powerpoint/2010/main" val="3093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Thank you very much~</a:t>
            </a:r>
          </a:p>
          <a:p>
            <a:endParaRPr lang="en-US" dirty="0"/>
          </a:p>
          <a:p>
            <a:endParaRPr lang="en-US" dirty="0" smtClean="0"/>
          </a:p>
        </p:txBody>
      </p:sp>
      <p:sp>
        <p:nvSpPr>
          <p:cNvPr id="5" name="TextBox 4"/>
          <p:cNvSpPr txBox="1"/>
          <p:nvPr/>
        </p:nvSpPr>
        <p:spPr>
          <a:xfrm>
            <a:off x="381000" y="609600"/>
            <a:ext cx="8382000" cy="584775"/>
          </a:xfrm>
          <a:prstGeom prst="rect">
            <a:avLst/>
          </a:prstGeom>
          <a:noFill/>
        </p:spPr>
        <p:txBody>
          <a:bodyPr wrap="square" rtlCol="0">
            <a:spAutoFit/>
          </a:bodyPr>
          <a:lstStyle/>
          <a:p>
            <a:r>
              <a:rPr lang="en-US" sz="3200" dirty="0" smtClean="0">
                <a:latin typeface="Arial" pitchFamily="34" charset="0"/>
                <a:cs typeface="Arial" pitchFamily="34" charset="0"/>
              </a:rPr>
              <a:t>Q &amp; A</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713339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04446" y="1295400"/>
            <a:ext cx="7467600" cy="4873752"/>
          </a:xfrm>
        </p:spPr>
        <p:txBody>
          <a:bodyPr>
            <a:normAutofit/>
          </a:bodyPr>
          <a:lstStyle/>
          <a:p>
            <a:r>
              <a:rPr lang="en-US" sz="1800" dirty="0" smtClean="0">
                <a:latin typeface="Arial" pitchFamily="34" charset="0"/>
                <a:cs typeface="Arial" pitchFamily="34" charset="0"/>
              </a:rPr>
              <a:t>Missing values are also checked. Email Spend has 11 missing values and GRP OOH has 35 missing values.</a:t>
            </a:r>
          </a:p>
          <a:p>
            <a:r>
              <a:rPr lang="en-US" sz="1800" dirty="0" smtClean="0">
                <a:latin typeface="Arial" pitchFamily="34" charset="0"/>
                <a:cs typeface="Arial" pitchFamily="34" charset="0"/>
              </a:rPr>
              <a:t>Machine Learning methodology </a:t>
            </a:r>
            <a:r>
              <a:rPr lang="en-US" sz="1800" dirty="0">
                <a:latin typeface="Arial" pitchFamily="34" charset="0"/>
                <a:cs typeface="Arial" pitchFamily="34" charset="0"/>
              </a:rPr>
              <a:t>- Extreme Gradient </a:t>
            </a:r>
            <a:r>
              <a:rPr lang="en-US" sz="1800" dirty="0" smtClean="0">
                <a:latin typeface="Arial" pitchFamily="34" charset="0"/>
                <a:cs typeface="Arial" pitchFamily="34" charset="0"/>
              </a:rPr>
              <a:t>Boosting (</a:t>
            </a:r>
            <a:r>
              <a:rPr lang="en-US" sz="1800" dirty="0" err="1" smtClean="0">
                <a:latin typeface="Arial" pitchFamily="34" charset="0"/>
                <a:cs typeface="Arial" pitchFamily="34" charset="0"/>
              </a:rPr>
              <a:t>XGBoost</a:t>
            </a:r>
            <a:r>
              <a:rPr lang="en-US" sz="1800" dirty="0" smtClean="0">
                <a:latin typeface="Arial" pitchFamily="34" charset="0"/>
                <a:cs typeface="Arial" pitchFamily="34" charset="0"/>
              </a:rPr>
              <a:t>) is used to impute the missing value. The reason to use </a:t>
            </a:r>
            <a:r>
              <a:rPr lang="en-US" sz="1800" dirty="0" err="1" smtClean="0">
                <a:latin typeface="Arial" pitchFamily="34" charset="0"/>
                <a:cs typeface="Arial" pitchFamily="34" charset="0"/>
              </a:rPr>
              <a:t>XGBoost</a:t>
            </a:r>
            <a:r>
              <a:rPr lang="en-US" sz="1800" dirty="0" smtClean="0">
                <a:latin typeface="Arial" pitchFamily="34" charset="0"/>
                <a:cs typeface="Arial" pitchFamily="34" charset="0"/>
              </a:rPr>
              <a:t> is its powerful prediction power.</a:t>
            </a:r>
          </a:p>
        </p:txBody>
      </p:sp>
      <p:sp>
        <p:nvSpPr>
          <p:cNvPr id="4" name="TextBox 3"/>
          <p:cNvSpPr txBox="1"/>
          <p:nvPr/>
        </p:nvSpPr>
        <p:spPr>
          <a:xfrm>
            <a:off x="381000" y="609600"/>
            <a:ext cx="7772400" cy="584775"/>
          </a:xfrm>
          <a:prstGeom prst="rect">
            <a:avLst/>
          </a:prstGeom>
          <a:noFill/>
        </p:spPr>
        <p:txBody>
          <a:bodyPr wrap="square" rtlCol="0">
            <a:spAutoFit/>
          </a:bodyPr>
          <a:lstStyle/>
          <a:p>
            <a:r>
              <a:rPr lang="en-US" sz="3200" dirty="0" smtClean="0">
                <a:latin typeface="Arial" pitchFamily="34" charset="0"/>
                <a:cs typeface="Arial" pitchFamily="34" charset="0"/>
              </a:rPr>
              <a:t>Appendix 1: Missing value Imputation</a:t>
            </a:r>
            <a:endParaRPr lang="en-US" sz="3200" dirty="0">
              <a:latin typeface="Arial" pitchFamily="34" charset="0"/>
              <a:cs typeface="Arial" pitchFamily="34" charset="0"/>
            </a:endParaRPr>
          </a:p>
        </p:txBody>
      </p:sp>
      <p:pic>
        <p:nvPicPr>
          <p:cNvPr id="2050" name="Picture 2" descr="C:\Users\Yang Song\Desktop\Sapient\Figure\Missing_Va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3124200"/>
            <a:ext cx="4114800"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7689" y="3505200"/>
            <a:ext cx="4114800" cy="144780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5400" y="3736238"/>
            <a:ext cx="1981200" cy="830997"/>
          </a:xfrm>
          <a:prstGeom prst="rect">
            <a:avLst/>
          </a:prstGeom>
          <a:noFill/>
          <a:ln w="19050">
            <a:solidFill>
              <a:schemeClr val="accent1"/>
            </a:solidFill>
          </a:ln>
        </p:spPr>
        <p:txBody>
          <a:bodyPr wrap="square" rtlCol="0">
            <a:spAutoFit/>
          </a:bodyPr>
          <a:lstStyle/>
          <a:p>
            <a:r>
              <a:rPr lang="en-US" sz="1200" dirty="0" smtClean="0">
                <a:latin typeface="Arial" pitchFamily="34" charset="0"/>
                <a:cs typeface="Arial" pitchFamily="34" charset="0"/>
              </a:rPr>
              <a:t>Use observations without missing value as training data to construct the model.</a:t>
            </a:r>
            <a:endParaRPr lang="en-US" sz="1200" dirty="0">
              <a:latin typeface="Arial" pitchFamily="34" charset="0"/>
              <a:cs typeface="Arial" pitchFamily="34" charset="0"/>
            </a:endParaRPr>
          </a:p>
        </p:txBody>
      </p:sp>
      <p:sp>
        <p:nvSpPr>
          <p:cNvPr id="6" name="Rectangle 5"/>
          <p:cNvSpPr/>
          <p:nvPr/>
        </p:nvSpPr>
        <p:spPr>
          <a:xfrm>
            <a:off x="547689" y="5047386"/>
            <a:ext cx="4114800" cy="533400"/>
          </a:xfrm>
          <a:prstGeom prst="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05400" y="4921031"/>
            <a:ext cx="1981200" cy="830997"/>
          </a:xfrm>
          <a:prstGeom prst="rect">
            <a:avLst/>
          </a:prstGeom>
          <a:noFill/>
          <a:ln w="19050">
            <a:solidFill>
              <a:schemeClr val="accent1"/>
            </a:solidFill>
          </a:ln>
        </p:spPr>
        <p:txBody>
          <a:bodyPr wrap="square" rtlCol="0">
            <a:spAutoFit/>
          </a:bodyPr>
          <a:lstStyle/>
          <a:p>
            <a:r>
              <a:rPr lang="en-US" sz="1200" dirty="0" smtClean="0">
                <a:latin typeface="Arial" pitchFamily="34" charset="0"/>
                <a:cs typeface="Arial" pitchFamily="34" charset="0"/>
              </a:rPr>
              <a:t>Use observations with missing value as testing data to make prediction on the missing value.</a:t>
            </a:r>
            <a:endParaRPr lang="en-US" sz="1200" dirty="0">
              <a:latin typeface="Arial" pitchFamily="34" charset="0"/>
              <a:cs typeface="Arial" pitchFamily="34" charset="0"/>
            </a:endParaRPr>
          </a:p>
        </p:txBody>
      </p:sp>
      <p:sp>
        <p:nvSpPr>
          <p:cNvPr id="9" name="Rectangle 8"/>
          <p:cNvSpPr/>
          <p:nvPr/>
        </p:nvSpPr>
        <p:spPr>
          <a:xfrm>
            <a:off x="3490914" y="4971186"/>
            <a:ext cx="1066800" cy="6858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83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Yang Song\Desktop\Sapient\Figure\Missing_Value_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4293540" cy="48736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Yang Song\Desktop\Sapient\Figure\Missing_Value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38" y="1295400"/>
            <a:ext cx="4577862" cy="5086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81600" y="1752600"/>
            <a:ext cx="3581400" cy="1754326"/>
          </a:xfrm>
          <a:prstGeom prst="rect">
            <a:avLst/>
          </a:prstGeom>
          <a:noFill/>
          <a:ln w="19050">
            <a:solidFill>
              <a:schemeClr val="accent1"/>
            </a:solidFill>
          </a:ln>
        </p:spPr>
        <p:txBody>
          <a:bodyPr wrap="square" rtlCol="0">
            <a:spAutoFit/>
          </a:bodyPr>
          <a:lstStyle/>
          <a:p>
            <a:r>
              <a:rPr lang="en-US" dirty="0" smtClean="0">
                <a:latin typeface="Arial" pitchFamily="34" charset="0"/>
                <a:cs typeface="Arial" pitchFamily="34" charset="0"/>
              </a:rPr>
              <a:t>As quality control, I visualize the histogram of Email Spend and GRP OOH, before and after imputation of missing value. Overall, the distribution is similar, so the imputation is satisfactory. </a:t>
            </a:r>
            <a:endParaRPr lang="en-US" dirty="0">
              <a:latin typeface="Arial" pitchFamily="34" charset="0"/>
              <a:cs typeface="Arial" pitchFamily="34" charset="0"/>
            </a:endParaRPr>
          </a:p>
        </p:txBody>
      </p:sp>
      <p:sp>
        <p:nvSpPr>
          <p:cNvPr id="6" name="TextBox 5"/>
          <p:cNvSpPr txBox="1"/>
          <p:nvPr/>
        </p:nvSpPr>
        <p:spPr>
          <a:xfrm>
            <a:off x="381000" y="609600"/>
            <a:ext cx="7772400" cy="584775"/>
          </a:xfrm>
          <a:prstGeom prst="rect">
            <a:avLst/>
          </a:prstGeom>
          <a:noFill/>
        </p:spPr>
        <p:txBody>
          <a:bodyPr wrap="square" rtlCol="0">
            <a:spAutoFit/>
          </a:bodyPr>
          <a:lstStyle/>
          <a:p>
            <a:r>
              <a:rPr lang="en-US" sz="3200" dirty="0" smtClean="0">
                <a:latin typeface="Arial" pitchFamily="34" charset="0"/>
                <a:cs typeface="Arial" pitchFamily="34" charset="0"/>
              </a:rPr>
              <a:t>Appendix 1: Missing value Imputation</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287323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ircle(in)">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1800" dirty="0" smtClean="0">
                <a:latin typeface="Arial" pitchFamily="34" charset="0"/>
                <a:cs typeface="Arial" pitchFamily="34" charset="0"/>
              </a:rPr>
              <a:t>For Q</a:t>
            </a:r>
            <a:r>
              <a:rPr lang="en-US" altLang="zh-CN" sz="1800" dirty="0" smtClean="0">
                <a:latin typeface="Arial" pitchFamily="34" charset="0"/>
                <a:cs typeface="Arial" pitchFamily="34" charset="0"/>
              </a:rPr>
              <a:t>3, simple linear model is constructed. </a:t>
            </a:r>
          </a:p>
          <a:p>
            <a:r>
              <a:rPr lang="en-US" altLang="zh-CN" sz="1800" dirty="0" smtClean="0">
                <a:latin typeface="Arial" pitchFamily="34" charset="0"/>
                <a:cs typeface="Arial" pitchFamily="34" charset="0"/>
              </a:rPr>
              <a:t>Model formula: Sales=-0.161+6.660PPC_Spend</a:t>
            </a:r>
          </a:p>
          <a:p>
            <a:r>
              <a:rPr lang="en-US" altLang="zh-CN" sz="1800" dirty="0" smtClean="0">
                <a:latin typeface="Arial" pitchFamily="34" charset="0"/>
                <a:cs typeface="Arial" pitchFamily="34" charset="0"/>
              </a:rPr>
              <a:t>Model details:</a:t>
            </a:r>
          </a:p>
        </p:txBody>
      </p:sp>
      <p:sp>
        <p:nvSpPr>
          <p:cNvPr id="4" name="TextBox 3"/>
          <p:cNvSpPr txBox="1"/>
          <p:nvPr/>
        </p:nvSpPr>
        <p:spPr>
          <a:xfrm>
            <a:off x="381000" y="609600"/>
            <a:ext cx="7772400" cy="584775"/>
          </a:xfrm>
          <a:prstGeom prst="rect">
            <a:avLst/>
          </a:prstGeom>
          <a:noFill/>
        </p:spPr>
        <p:txBody>
          <a:bodyPr wrap="square" rtlCol="0">
            <a:spAutoFit/>
          </a:bodyPr>
          <a:lstStyle/>
          <a:p>
            <a:r>
              <a:rPr lang="en-US" sz="3200" dirty="0" smtClean="0">
                <a:latin typeface="Arial" pitchFamily="34" charset="0"/>
                <a:cs typeface="Arial" pitchFamily="34" charset="0"/>
              </a:rPr>
              <a:t>Appendix 2: Summary of model in part 4</a:t>
            </a:r>
            <a:endParaRPr lang="en-US" sz="3200" dirty="0">
              <a:latin typeface="Arial" pitchFamily="34" charset="0"/>
              <a:cs typeface="Arial" pitchFamily="34" charset="0"/>
            </a:endParaRPr>
          </a:p>
        </p:txBody>
      </p:sp>
      <p:pic>
        <p:nvPicPr>
          <p:cNvPr id="6146" name="Picture 2" descr="C:\Users\Yang Song\Desktop\Sapient\Figure\Q3_Simple_Linear_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743199"/>
            <a:ext cx="6553200" cy="2100263"/>
          </a:xfrm>
          <a:prstGeom prst="rect">
            <a:avLst/>
          </a:prstGeom>
          <a:noFill/>
          <a:ln w="25400">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840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1800" dirty="0" smtClean="0">
                <a:latin typeface="Arial" pitchFamily="34" charset="0"/>
                <a:cs typeface="Arial" pitchFamily="34" charset="0"/>
              </a:rPr>
              <a:t>For Q1, Q2 and Q4, multiple linear regression model is constructed first. However, because </a:t>
            </a:r>
            <a:r>
              <a:rPr lang="en-US" sz="1800" dirty="0">
                <a:latin typeface="Arial" pitchFamily="34" charset="0"/>
                <a:cs typeface="Arial" pitchFamily="34" charset="0"/>
              </a:rPr>
              <a:t>of </a:t>
            </a:r>
            <a:r>
              <a:rPr lang="en-US" sz="1800" dirty="0" err="1">
                <a:latin typeface="Arial" pitchFamily="34" charset="0"/>
                <a:cs typeface="Arial" pitchFamily="34" charset="0"/>
              </a:rPr>
              <a:t>multicollinearity</a:t>
            </a:r>
            <a:r>
              <a:rPr lang="en-US" sz="1800" dirty="0" smtClean="0">
                <a:latin typeface="Arial" pitchFamily="34" charset="0"/>
                <a:cs typeface="Arial" pitchFamily="34" charset="0"/>
              </a:rPr>
              <a:t>, the coefficient of model is not sensible. In order to solve this problem, Lasso (Least Absolute Shrinkage and Selection Operator) model is selected.</a:t>
            </a:r>
          </a:p>
          <a:p>
            <a:r>
              <a:rPr lang="en-US" sz="1800" dirty="0">
                <a:latin typeface="Arial" pitchFamily="34" charset="0"/>
                <a:cs typeface="Arial" pitchFamily="34" charset="0"/>
              </a:rPr>
              <a:t>O</a:t>
            </a:r>
            <a:r>
              <a:rPr lang="en-US" sz="1800" dirty="0" smtClean="0">
                <a:latin typeface="Arial" pitchFamily="34" charset="0"/>
                <a:cs typeface="Arial" pitchFamily="34" charset="0"/>
              </a:rPr>
              <a:t>ptimal Shrinkage Parameter is calculated by cross validation. Optimal Shrinkage Parameter, Lambda=0.069.</a:t>
            </a:r>
          </a:p>
          <a:p>
            <a:r>
              <a:rPr lang="en-US" sz="1800" dirty="0" smtClean="0">
                <a:latin typeface="Arial" pitchFamily="34" charset="0"/>
                <a:cs typeface="Arial" pitchFamily="34" charset="0"/>
              </a:rPr>
              <a:t>Model Formula: </a:t>
            </a:r>
          </a:p>
          <a:p>
            <a:pPr marL="0" indent="0">
              <a:buNone/>
            </a:pPr>
            <a:r>
              <a:rPr lang="en-US" sz="1800" dirty="0">
                <a:latin typeface="Arial" pitchFamily="34" charset="0"/>
                <a:cs typeface="Arial" pitchFamily="34" charset="0"/>
              </a:rPr>
              <a:t> </a:t>
            </a:r>
            <a:r>
              <a:rPr lang="en-US" sz="1800" dirty="0" smtClean="0">
                <a:latin typeface="Arial" pitchFamily="34" charset="0"/>
                <a:cs typeface="Arial" pitchFamily="34" charset="0"/>
              </a:rPr>
              <a:t>    Sales=-0.847+0.0004Email_Spend+6.666PPC_Spend</a:t>
            </a:r>
          </a:p>
          <a:p>
            <a:endParaRPr lang="en-US" sz="1800" dirty="0">
              <a:latin typeface="Arial" pitchFamily="34" charset="0"/>
              <a:cs typeface="Arial" pitchFamily="34" charset="0"/>
            </a:endParaRPr>
          </a:p>
        </p:txBody>
      </p:sp>
      <p:sp>
        <p:nvSpPr>
          <p:cNvPr id="4" name="TextBox 3"/>
          <p:cNvSpPr txBox="1"/>
          <p:nvPr/>
        </p:nvSpPr>
        <p:spPr>
          <a:xfrm>
            <a:off x="381000" y="609600"/>
            <a:ext cx="7772400" cy="584775"/>
          </a:xfrm>
          <a:prstGeom prst="rect">
            <a:avLst/>
          </a:prstGeom>
          <a:noFill/>
        </p:spPr>
        <p:txBody>
          <a:bodyPr wrap="square" rtlCol="0">
            <a:spAutoFit/>
          </a:bodyPr>
          <a:lstStyle/>
          <a:p>
            <a:r>
              <a:rPr lang="en-US" sz="3200" dirty="0" smtClean="0">
                <a:latin typeface="Arial" pitchFamily="34" charset="0"/>
                <a:cs typeface="Arial" pitchFamily="34" charset="0"/>
              </a:rPr>
              <a:t>Appendix 2: Summary of model in part 4</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1663327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1800" dirty="0" smtClean="0">
                <a:latin typeface="Arial" pitchFamily="34" charset="0"/>
                <a:cs typeface="Arial" pitchFamily="34" charset="0"/>
              </a:rPr>
              <a:t>Another way to make a projection of sale and cost in 2010 is to use confidence interval method.</a:t>
            </a:r>
          </a:p>
          <a:p>
            <a:pPr marL="0" indent="0">
              <a:buNone/>
            </a:pPr>
            <a:r>
              <a:rPr lang="en-US" sz="1800" b="1" dirty="0" smtClean="0">
                <a:latin typeface="Arial" pitchFamily="34" charset="0"/>
                <a:cs typeface="Arial" pitchFamily="34" charset="0"/>
              </a:rPr>
              <a:t>Assumption:</a:t>
            </a:r>
          </a:p>
          <a:p>
            <a:r>
              <a:rPr lang="en-US" sz="1800" dirty="0" smtClean="0">
                <a:latin typeface="Arial" pitchFamily="34" charset="0"/>
                <a:cs typeface="Arial" pitchFamily="34" charset="0"/>
              </a:rPr>
              <a:t>Sales/ </a:t>
            </a:r>
            <a:r>
              <a:rPr lang="en-US" sz="1800" dirty="0" err="1" smtClean="0">
                <a:latin typeface="Arial" pitchFamily="34" charset="0"/>
                <a:cs typeface="Arial" pitchFamily="34" charset="0"/>
              </a:rPr>
              <a:t>Email_Spend</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PPC_Spend</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Display_Spend</a:t>
            </a:r>
            <a:r>
              <a:rPr lang="en-US" sz="1800" dirty="0" smtClean="0">
                <a:latin typeface="Arial" pitchFamily="34" charset="0"/>
                <a:cs typeface="Arial" pitchFamily="34" charset="0"/>
              </a:rPr>
              <a:t> in each month follow normal distribution.</a:t>
            </a:r>
          </a:p>
          <a:p>
            <a:r>
              <a:rPr lang="en-US" sz="1800" dirty="0" smtClean="0">
                <a:latin typeface="Arial" pitchFamily="34" charset="0"/>
                <a:cs typeface="Arial" pitchFamily="34" charset="0"/>
              </a:rPr>
              <a:t>Marketing Strategy in 2010 is </a:t>
            </a:r>
            <a:r>
              <a:rPr lang="en-US" sz="1800" dirty="0" smtClean="0">
                <a:solidFill>
                  <a:srgbClr val="FF0000"/>
                </a:solidFill>
                <a:latin typeface="Arial" pitchFamily="34" charset="0"/>
                <a:cs typeface="Arial" pitchFamily="34" charset="0"/>
              </a:rPr>
              <a:t>similar</a:t>
            </a:r>
            <a:r>
              <a:rPr lang="en-US" sz="1800" dirty="0" smtClean="0">
                <a:latin typeface="Arial" pitchFamily="34" charset="0"/>
                <a:cs typeface="Arial" pitchFamily="34" charset="0"/>
              </a:rPr>
              <a:t> to that in 2009.</a:t>
            </a:r>
          </a:p>
          <a:p>
            <a:r>
              <a:rPr lang="en-US" sz="1800" dirty="0" smtClean="0">
                <a:latin typeface="Arial" pitchFamily="34" charset="0"/>
                <a:cs typeface="Arial" pitchFamily="34" charset="0"/>
              </a:rPr>
              <a:t>Change in 2010 from 2009 for each month is same with that in 2009 from 2008. E.g. Sales in January, 2009 is 10% higher than that in 2008, so sales in January, 2010 is also expected to have a 10% growth.</a:t>
            </a:r>
          </a:p>
          <a:p>
            <a:endParaRPr lang="en-US" sz="1800" dirty="0">
              <a:latin typeface="Arial" pitchFamily="34" charset="0"/>
              <a:cs typeface="Arial" pitchFamily="34" charset="0"/>
            </a:endParaRPr>
          </a:p>
        </p:txBody>
      </p:sp>
      <p:sp>
        <p:nvSpPr>
          <p:cNvPr id="6" name="TextBox 5"/>
          <p:cNvSpPr txBox="1"/>
          <p:nvPr/>
        </p:nvSpPr>
        <p:spPr>
          <a:xfrm>
            <a:off x="228600" y="609600"/>
            <a:ext cx="8458200" cy="584775"/>
          </a:xfrm>
          <a:prstGeom prst="rect">
            <a:avLst/>
          </a:prstGeom>
          <a:noFill/>
        </p:spPr>
        <p:txBody>
          <a:bodyPr wrap="square" rtlCol="0">
            <a:spAutoFit/>
          </a:bodyPr>
          <a:lstStyle/>
          <a:p>
            <a:r>
              <a:rPr lang="en-US" sz="3200" dirty="0" smtClean="0">
                <a:latin typeface="Arial" pitchFamily="34" charset="0"/>
                <a:cs typeface="Arial" pitchFamily="34" charset="0"/>
              </a:rPr>
              <a:t>Appendix 3: CI Method for Projection in 2010</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3198734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458200" cy="584775"/>
          </a:xfrm>
          <a:prstGeom prst="rect">
            <a:avLst/>
          </a:prstGeom>
          <a:noFill/>
        </p:spPr>
        <p:txBody>
          <a:bodyPr wrap="square" rtlCol="0">
            <a:spAutoFit/>
          </a:bodyPr>
          <a:lstStyle/>
          <a:p>
            <a:r>
              <a:rPr lang="en-US" sz="3200" dirty="0" smtClean="0">
                <a:latin typeface="Arial" pitchFamily="34" charset="0"/>
                <a:cs typeface="Arial" pitchFamily="34" charset="0"/>
              </a:rPr>
              <a:t>Appendix 3: CI Method for Projection in 2010</a:t>
            </a:r>
            <a:endParaRPr lang="en-US" sz="3200" dirty="0">
              <a:latin typeface="Arial" pitchFamily="34" charset="0"/>
              <a:cs typeface="Arial" pitchFamily="34" charset="0"/>
            </a:endParaRPr>
          </a:p>
        </p:txBody>
      </p:sp>
      <p:pic>
        <p:nvPicPr>
          <p:cNvPr id="7170" name="Picture 2" descr="C:\Users\Yang Song\Desktop\Sapient\Figure\Confidence_Interval_1.PNG"/>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80999" y="1447800"/>
            <a:ext cx="7976335"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1000" y="3505200"/>
            <a:ext cx="8077200" cy="2062103"/>
          </a:xfrm>
          <a:prstGeom prst="rect">
            <a:avLst/>
          </a:prstGeom>
          <a:solidFill>
            <a:srgbClr val="FFC000"/>
          </a:solidFill>
          <a:ln w="19050">
            <a:solidFill>
              <a:schemeClr val="accent1"/>
            </a:solidFill>
          </a:ln>
        </p:spPr>
        <p:txBody>
          <a:bodyPr wrap="square" rtlCol="0">
            <a:spAutoFit/>
          </a:bodyPr>
          <a:lstStyle/>
          <a:p>
            <a:r>
              <a:rPr lang="en-US" sz="1600" dirty="0" smtClean="0">
                <a:latin typeface="Arial" pitchFamily="34" charset="0"/>
                <a:cs typeface="Arial" pitchFamily="34" charset="0"/>
              </a:rPr>
              <a:t>1. Calculate </a:t>
            </a:r>
            <a:r>
              <a:rPr lang="en-US" sz="1600" dirty="0" err="1" smtClean="0">
                <a:latin typeface="Arial" pitchFamily="34" charset="0"/>
                <a:cs typeface="Arial" pitchFamily="34" charset="0"/>
              </a:rPr>
              <a:t>R_Change</a:t>
            </a:r>
            <a:r>
              <a:rPr lang="en-US" sz="1600" dirty="0">
                <a:latin typeface="Arial" pitchFamily="34" charset="0"/>
                <a:cs typeface="Arial" pitchFamily="34" charset="0"/>
              </a:rPr>
              <a:t> </a:t>
            </a:r>
            <a:r>
              <a:rPr lang="en-US" sz="1600" dirty="0" smtClean="0">
                <a:latin typeface="Arial" pitchFamily="34" charset="0"/>
                <a:cs typeface="Arial" pitchFamily="34" charset="0"/>
              </a:rPr>
              <a:t>= (Mean_Sales_2009 - Mean_Sales_2008) / Mean_Sales_2008</a:t>
            </a:r>
          </a:p>
          <a:p>
            <a:r>
              <a:rPr lang="en-US" sz="1600" dirty="0" smtClean="0">
                <a:latin typeface="Arial" pitchFamily="34" charset="0"/>
                <a:cs typeface="Arial" pitchFamily="34" charset="0"/>
              </a:rPr>
              <a:t>2. Adjust </a:t>
            </a:r>
            <a:r>
              <a:rPr lang="en-US" sz="1600" dirty="0" err="1" smtClean="0">
                <a:latin typeface="Arial" pitchFamily="34" charset="0"/>
                <a:cs typeface="Arial" pitchFamily="34" charset="0"/>
              </a:rPr>
              <a:t>Mean_Sales</a:t>
            </a:r>
            <a:r>
              <a:rPr lang="en-US" sz="1600" dirty="0" smtClean="0">
                <a:latin typeface="Arial" pitchFamily="34" charset="0"/>
                <a:cs typeface="Arial" pitchFamily="34" charset="0"/>
              </a:rPr>
              <a:t> by </a:t>
            </a:r>
            <a:r>
              <a:rPr lang="en-US" sz="1600" dirty="0" err="1" smtClean="0">
                <a:latin typeface="Arial" pitchFamily="34" charset="0"/>
                <a:cs typeface="Arial" pitchFamily="34" charset="0"/>
              </a:rPr>
              <a:t>R_Change</a:t>
            </a: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3. Confidence Interval is set at 95% level, so Z=1.96.</a:t>
            </a:r>
          </a:p>
          <a:p>
            <a:r>
              <a:rPr lang="en-US" sz="1600" dirty="0" smtClean="0">
                <a:latin typeface="Arial" pitchFamily="34" charset="0"/>
                <a:cs typeface="Arial" pitchFamily="34" charset="0"/>
              </a:rPr>
              <a:t>4. </a:t>
            </a:r>
            <a:r>
              <a:rPr lang="en-US" sz="1600" dirty="0" err="1" smtClean="0">
                <a:latin typeface="Arial" pitchFamily="34" charset="0"/>
                <a:cs typeface="Arial" pitchFamily="34" charset="0"/>
              </a:rPr>
              <a:t>Std_Error</a:t>
            </a:r>
            <a:r>
              <a:rPr lang="en-US" sz="1600" dirty="0" smtClean="0">
                <a:latin typeface="Arial" pitchFamily="34" charset="0"/>
                <a:cs typeface="Arial" pitchFamily="34" charset="0"/>
              </a:rPr>
              <a:t>=Z*</a:t>
            </a:r>
            <a:r>
              <a:rPr lang="en-US" sz="1600" dirty="0" err="1" smtClean="0">
                <a:latin typeface="Arial" pitchFamily="34" charset="0"/>
                <a:cs typeface="Arial" pitchFamily="34" charset="0"/>
              </a:rPr>
              <a:t>std</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sqrt</a:t>
            </a:r>
            <a:r>
              <a:rPr lang="en-US" sz="1600" dirty="0" smtClean="0">
                <a:latin typeface="Arial" pitchFamily="34" charset="0"/>
                <a:cs typeface="Arial" pitchFamily="34" charset="0"/>
              </a:rPr>
              <a:t>(n)</a:t>
            </a:r>
          </a:p>
          <a:p>
            <a:r>
              <a:rPr lang="en-US" sz="1600" dirty="0" smtClean="0">
                <a:latin typeface="Arial" pitchFamily="34" charset="0"/>
                <a:cs typeface="Arial" pitchFamily="34" charset="0"/>
              </a:rPr>
              <a:t>5. </a:t>
            </a:r>
            <a:r>
              <a:rPr lang="en-US" sz="1600" dirty="0" err="1" smtClean="0">
                <a:latin typeface="Arial" pitchFamily="34" charset="0"/>
                <a:cs typeface="Arial" pitchFamily="34" charset="0"/>
              </a:rPr>
              <a:t>Lower_Bound</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Adj_Mean_Sales</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St</a:t>
            </a:r>
            <a:r>
              <a:rPr lang="en-US" altLang="zh-CN" sz="1600" dirty="0" err="1" smtClean="0">
                <a:latin typeface="Arial" pitchFamily="34" charset="0"/>
                <a:cs typeface="Arial" pitchFamily="34" charset="0"/>
              </a:rPr>
              <a:t>d_Error</a:t>
            </a:r>
            <a:endParaRPr lang="en-US" altLang="zh-CN" sz="1600" dirty="0" smtClean="0">
              <a:latin typeface="Arial" pitchFamily="34" charset="0"/>
              <a:cs typeface="Arial" pitchFamily="34" charset="0"/>
            </a:endParaRPr>
          </a:p>
          <a:p>
            <a:r>
              <a:rPr lang="en-US" sz="1600" dirty="0" smtClean="0">
                <a:latin typeface="Arial" pitchFamily="34" charset="0"/>
                <a:cs typeface="Arial" pitchFamily="34" charset="0"/>
              </a:rPr>
              <a:t>6. </a:t>
            </a:r>
            <a:r>
              <a:rPr lang="en-US" sz="1600" dirty="0" err="1" smtClean="0">
                <a:latin typeface="Arial" pitchFamily="34" charset="0"/>
                <a:cs typeface="Arial" pitchFamily="34" charset="0"/>
              </a:rPr>
              <a:t>Upper_Bound</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Adj_Mean_Sales</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Std_Error</a:t>
            </a: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7. Times </a:t>
            </a:r>
            <a:r>
              <a:rPr lang="en-US" sz="1600" dirty="0" err="1" smtClean="0">
                <a:latin typeface="Arial" pitchFamily="34" charset="0"/>
                <a:cs typeface="Arial" pitchFamily="34" charset="0"/>
              </a:rPr>
              <a:t>Adj_Mean_Sales</a:t>
            </a:r>
            <a:r>
              <a:rPr lang="en-US" sz="1600" dirty="0" smtClean="0">
                <a:latin typeface="Arial" pitchFamily="34" charset="0"/>
                <a:cs typeface="Arial" pitchFamily="34" charset="0"/>
              </a:rPr>
              <a:t>, Lower Bound and Upper Bound by Days in Month to get table in the next slide.</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08701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1800" dirty="0" smtClean="0">
                <a:latin typeface="Arial" pitchFamily="34" charset="0"/>
                <a:cs typeface="Arial" pitchFamily="34" charset="0"/>
              </a:rPr>
              <a:t>From table below, mean of Sales in 2010 is $2,669,231, with 95% probability fall in the interval of [$2,517,017, $2,821,444] </a:t>
            </a:r>
            <a:endParaRPr lang="en-US" sz="1800" dirty="0">
              <a:latin typeface="Arial" pitchFamily="34" charset="0"/>
              <a:cs typeface="Arial" pitchFamily="34" charset="0"/>
            </a:endParaRPr>
          </a:p>
        </p:txBody>
      </p:sp>
      <p:pic>
        <p:nvPicPr>
          <p:cNvPr id="8194" name="Picture 2" descr="C:\Users\Yang Song\Desktop\Sapient\Figure\Confidence_Interval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73300"/>
            <a:ext cx="4953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609600"/>
            <a:ext cx="8458200" cy="584775"/>
          </a:xfrm>
          <a:prstGeom prst="rect">
            <a:avLst/>
          </a:prstGeom>
          <a:noFill/>
        </p:spPr>
        <p:txBody>
          <a:bodyPr wrap="square" rtlCol="0">
            <a:spAutoFit/>
          </a:bodyPr>
          <a:lstStyle/>
          <a:p>
            <a:r>
              <a:rPr lang="en-US" sz="3200" dirty="0" smtClean="0">
                <a:latin typeface="Arial" pitchFamily="34" charset="0"/>
                <a:cs typeface="Arial" pitchFamily="34" charset="0"/>
              </a:rPr>
              <a:t>Appendix 3: CI Method for Projection in 2010</a:t>
            </a:r>
            <a:endParaRPr lang="en-US" sz="3200" dirty="0">
              <a:latin typeface="Arial" pitchFamily="34" charset="0"/>
              <a:cs typeface="Arial" pitchFamily="34" charset="0"/>
            </a:endParaRPr>
          </a:p>
        </p:txBody>
      </p:sp>
      <p:pic>
        <p:nvPicPr>
          <p:cNvPr id="8195" name="Picture 3" descr="C:\Users\Yang Song\Desktop\Sapient\Figure\Confidence_Interval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638800"/>
            <a:ext cx="6891337" cy="657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5800" y="5144532"/>
            <a:ext cx="3962400" cy="369332"/>
          </a:xfrm>
          <a:prstGeom prst="rect">
            <a:avLst/>
          </a:prstGeom>
          <a:solidFill>
            <a:srgbClr val="FFC000"/>
          </a:solidFill>
          <a:ln w="19050">
            <a:solidFill>
              <a:schemeClr val="accent1"/>
            </a:solidFill>
          </a:ln>
        </p:spPr>
        <p:txBody>
          <a:bodyPr wrap="square" rtlCol="0">
            <a:spAutoFit/>
          </a:bodyPr>
          <a:lstStyle/>
          <a:p>
            <a:r>
              <a:rPr lang="en-US" dirty="0" smtClean="0">
                <a:latin typeface="Arial" pitchFamily="34" charset="0"/>
                <a:cs typeface="Arial" pitchFamily="34" charset="0"/>
              </a:rPr>
              <a:t>S</a:t>
            </a:r>
            <a:r>
              <a:rPr lang="en-US" altLang="zh-CN" dirty="0" smtClean="0">
                <a:latin typeface="Arial" pitchFamily="34" charset="0"/>
                <a:cs typeface="Arial" pitchFamily="34" charset="0"/>
              </a:rPr>
              <a:t>ame methodology is applied to cost.</a:t>
            </a:r>
            <a:endParaRPr lang="en-US" dirty="0">
              <a:latin typeface="Arial" pitchFamily="34" charset="0"/>
              <a:cs typeface="Arial" pitchFamily="34" charset="0"/>
            </a:endParaRPr>
          </a:p>
        </p:txBody>
      </p:sp>
    </p:spTree>
    <p:extLst>
      <p:ext uri="{BB962C8B-B14F-4D97-AF65-F5344CB8AC3E}">
        <p14:creationId xmlns:p14="http://schemas.microsoft.com/office/powerpoint/2010/main" val="391991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down)">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1800" dirty="0" smtClean="0">
                <a:latin typeface="Arial" pitchFamily="34" charset="0"/>
                <a:cs typeface="Arial" pitchFamily="34" charset="0"/>
              </a:rPr>
              <a:t>The goal of project is to increase the sales, reduce/ optimize the media cost and forecast sales and cost for 2010 based on data analysis and statistical model.</a:t>
            </a:r>
          </a:p>
          <a:p>
            <a:endParaRPr lang="en-US" sz="2000" dirty="0">
              <a:latin typeface="Arial" pitchFamily="34" charset="0"/>
              <a:cs typeface="Arial" pitchFamily="34" charset="0"/>
            </a:endParaRPr>
          </a:p>
          <a:p>
            <a:r>
              <a:rPr lang="en-US" sz="1800" dirty="0" smtClean="0">
                <a:latin typeface="Arial" pitchFamily="34" charset="0"/>
                <a:cs typeface="Arial" pitchFamily="34" charset="0"/>
              </a:rPr>
              <a:t>Step1: Data Merge and Cleaning</a:t>
            </a:r>
          </a:p>
          <a:p>
            <a:r>
              <a:rPr lang="en-US" sz="1800" dirty="0" smtClean="0">
                <a:latin typeface="Arial" pitchFamily="34" charset="0"/>
                <a:cs typeface="Arial" pitchFamily="34" charset="0"/>
              </a:rPr>
              <a:t>Step2: Reduce the Media Cost</a:t>
            </a:r>
          </a:p>
          <a:p>
            <a:r>
              <a:rPr lang="en-US" sz="1800" dirty="0" smtClean="0">
                <a:latin typeface="Arial" pitchFamily="34" charset="0"/>
                <a:cs typeface="Arial" pitchFamily="34" charset="0"/>
              </a:rPr>
              <a:t>Step3: Increase Sales</a:t>
            </a:r>
          </a:p>
          <a:p>
            <a:r>
              <a:rPr lang="en-US" sz="1800" dirty="0" smtClean="0">
                <a:latin typeface="Arial" pitchFamily="34" charset="0"/>
                <a:cs typeface="Arial" pitchFamily="34" charset="0"/>
              </a:rPr>
              <a:t>Step4: Optimization &amp; Forecast Sales in 2010</a:t>
            </a:r>
          </a:p>
        </p:txBody>
      </p:sp>
      <p:sp>
        <p:nvSpPr>
          <p:cNvPr id="4" name="TextBox 3"/>
          <p:cNvSpPr txBox="1"/>
          <p:nvPr/>
        </p:nvSpPr>
        <p:spPr>
          <a:xfrm>
            <a:off x="381000" y="609600"/>
            <a:ext cx="7772400" cy="584775"/>
          </a:xfrm>
          <a:prstGeom prst="rect">
            <a:avLst/>
          </a:prstGeom>
          <a:noFill/>
        </p:spPr>
        <p:txBody>
          <a:bodyPr wrap="square" rtlCol="0">
            <a:spAutoFit/>
          </a:bodyPr>
          <a:lstStyle/>
          <a:p>
            <a:r>
              <a:rPr lang="en-US" sz="3200" dirty="0" smtClean="0">
                <a:latin typeface="Arial" pitchFamily="34" charset="0"/>
                <a:cs typeface="Arial" pitchFamily="34" charset="0"/>
              </a:rPr>
              <a:t>Project Goal and Steps</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1411492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1800" dirty="0">
                <a:latin typeface="Arial" pitchFamily="34" charset="0"/>
                <a:cs typeface="Arial" pitchFamily="34" charset="0"/>
              </a:rPr>
              <a:t>Data: </a:t>
            </a:r>
            <a:r>
              <a:rPr lang="en-US" sz="1800" dirty="0" smtClean="0">
                <a:latin typeface="Arial" pitchFamily="34" charset="0"/>
                <a:cs typeface="Arial" pitchFamily="34" charset="0"/>
              </a:rPr>
              <a:t>Analytics.csv</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Code: </a:t>
            </a:r>
            <a:r>
              <a:rPr lang="en-US" sz="1800" dirty="0" err="1" smtClean="0">
                <a:latin typeface="Arial" pitchFamily="34" charset="0"/>
                <a:cs typeface="Arial" pitchFamily="34" charset="0"/>
              </a:rPr>
              <a:t>Code.R</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Software: R(version 3.2.5), Excel (version 2013)</a:t>
            </a:r>
          </a:p>
          <a:p>
            <a:r>
              <a:rPr lang="en-US" sz="1800" dirty="0" smtClean="0">
                <a:latin typeface="Arial" pitchFamily="34" charset="0"/>
                <a:cs typeface="Arial" pitchFamily="34" charset="0"/>
              </a:rPr>
              <a:t>Library used in R, &lt;</a:t>
            </a:r>
            <a:r>
              <a:rPr lang="en-US" sz="1800" dirty="0" err="1" smtClean="0">
                <a:latin typeface="Arial" pitchFamily="34" charset="0"/>
                <a:cs typeface="Arial" pitchFamily="34" charset="0"/>
              </a:rPr>
              <a:t>dplyr</a:t>
            </a:r>
            <a:r>
              <a:rPr lang="en-US" sz="1800" dirty="0" smtClean="0">
                <a:latin typeface="Arial" pitchFamily="34" charset="0"/>
                <a:cs typeface="Arial" pitchFamily="34" charset="0"/>
              </a:rPr>
              <a:t>&gt;: data profiling</a:t>
            </a:r>
          </a:p>
          <a:p>
            <a:pPr marL="0" indent="0">
              <a:buNone/>
            </a:pPr>
            <a:r>
              <a:rPr lang="en-US" sz="1800" dirty="0" smtClean="0">
                <a:latin typeface="Arial" pitchFamily="34" charset="0"/>
                <a:cs typeface="Arial" pitchFamily="34" charset="0"/>
              </a:rPr>
              <a:t>                                  &lt;ggplot2&gt;: visualization</a:t>
            </a:r>
          </a:p>
          <a:p>
            <a:pPr marL="0" indent="0">
              <a:buNone/>
            </a:pPr>
            <a:r>
              <a:rPr lang="en-US" sz="1800" dirty="0">
                <a:latin typeface="Arial" pitchFamily="34" charset="0"/>
                <a:cs typeface="Arial" pitchFamily="34" charset="0"/>
              </a:rPr>
              <a:t> </a:t>
            </a:r>
            <a:r>
              <a:rPr lang="en-US" sz="1800" dirty="0" smtClean="0">
                <a:latin typeface="Arial" pitchFamily="34" charset="0"/>
                <a:cs typeface="Arial" pitchFamily="34" charset="0"/>
              </a:rPr>
              <a:t>                                 &lt;</a:t>
            </a:r>
            <a:r>
              <a:rPr lang="en-US" sz="1800" dirty="0">
                <a:latin typeface="Arial" pitchFamily="34" charset="0"/>
                <a:cs typeface="Arial" pitchFamily="34" charset="0"/>
              </a:rPr>
              <a:t>grid</a:t>
            </a:r>
            <a:r>
              <a:rPr lang="en-US" sz="1800" dirty="0" smtClean="0">
                <a:latin typeface="Arial" pitchFamily="34" charset="0"/>
                <a:cs typeface="Arial" pitchFamily="34" charset="0"/>
              </a:rPr>
              <a:t>&gt;: graphics support</a:t>
            </a:r>
          </a:p>
          <a:p>
            <a:pPr marL="0" indent="0">
              <a:buNone/>
            </a:pPr>
            <a:r>
              <a:rPr lang="en-US" sz="1800" dirty="0">
                <a:latin typeface="Arial" pitchFamily="34" charset="0"/>
                <a:cs typeface="Arial" pitchFamily="34" charset="0"/>
              </a:rPr>
              <a:t>                                  &lt;reshape</a:t>
            </a:r>
            <a:r>
              <a:rPr lang="en-US" sz="1800" dirty="0" smtClean="0">
                <a:latin typeface="Arial" pitchFamily="34" charset="0"/>
                <a:cs typeface="Arial" pitchFamily="34" charset="0"/>
              </a:rPr>
              <a:t>&gt;: contingency table</a:t>
            </a:r>
          </a:p>
          <a:p>
            <a:pPr marL="0" indent="0">
              <a:buNone/>
            </a:pPr>
            <a:r>
              <a:rPr lang="en-US" sz="1800" dirty="0">
                <a:latin typeface="Arial" pitchFamily="34" charset="0"/>
                <a:cs typeface="Arial" pitchFamily="34" charset="0"/>
              </a:rPr>
              <a:t> </a:t>
            </a:r>
            <a:r>
              <a:rPr lang="en-US" sz="1800" dirty="0" smtClean="0">
                <a:latin typeface="Arial" pitchFamily="34" charset="0"/>
                <a:cs typeface="Arial" pitchFamily="34" charset="0"/>
              </a:rPr>
              <a:t>                                 &lt;</a:t>
            </a:r>
            <a:r>
              <a:rPr lang="en-US" sz="1800" dirty="0" err="1" smtClean="0">
                <a:latin typeface="Arial" pitchFamily="34" charset="0"/>
                <a:cs typeface="Arial" pitchFamily="34" charset="0"/>
              </a:rPr>
              <a:t>xgboost</a:t>
            </a:r>
            <a:r>
              <a:rPr lang="en-US" sz="1800" dirty="0" smtClean="0">
                <a:latin typeface="Arial" pitchFamily="34" charset="0"/>
                <a:cs typeface="Arial" pitchFamily="34" charset="0"/>
              </a:rPr>
              <a:t>&gt;: Extreme Gradient Boosting model</a:t>
            </a:r>
          </a:p>
          <a:p>
            <a:pPr marL="0" indent="0">
              <a:buNone/>
            </a:pPr>
            <a:r>
              <a:rPr lang="en-US" sz="1800" dirty="0" smtClean="0">
                <a:latin typeface="Arial" pitchFamily="34" charset="0"/>
                <a:cs typeface="Arial" pitchFamily="34" charset="0"/>
              </a:rPr>
              <a:t>                                  &lt;</a:t>
            </a:r>
            <a:r>
              <a:rPr lang="en-US" sz="1800" dirty="0" err="1" smtClean="0">
                <a:latin typeface="Arial" pitchFamily="34" charset="0"/>
                <a:cs typeface="Arial" pitchFamily="34" charset="0"/>
              </a:rPr>
              <a:t>glmnet</a:t>
            </a:r>
            <a:r>
              <a:rPr lang="en-US" sz="1800" dirty="0" smtClean="0">
                <a:latin typeface="Arial" pitchFamily="34" charset="0"/>
                <a:cs typeface="Arial" pitchFamily="34" charset="0"/>
              </a:rPr>
              <a:t>&gt;: Lasso model</a:t>
            </a:r>
            <a:endParaRPr lang="en-US" sz="1800" dirty="0">
              <a:latin typeface="Arial" pitchFamily="34" charset="0"/>
              <a:cs typeface="Arial" pitchFamily="34" charset="0"/>
            </a:endParaRPr>
          </a:p>
          <a:p>
            <a:pPr marL="0" indent="0">
              <a:buNone/>
            </a:pPr>
            <a:endParaRPr lang="en-US" sz="1800" dirty="0" smtClean="0">
              <a:latin typeface="Arial" pitchFamily="34" charset="0"/>
              <a:cs typeface="Arial" pitchFamily="34" charset="0"/>
            </a:endParaRPr>
          </a:p>
          <a:p>
            <a:pPr marL="0" indent="0">
              <a:buNone/>
            </a:pPr>
            <a:r>
              <a:rPr lang="en-US" sz="1800" dirty="0">
                <a:latin typeface="Arial" pitchFamily="34" charset="0"/>
                <a:cs typeface="Arial" pitchFamily="34" charset="0"/>
              </a:rPr>
              <a:t> </a:t>
            </a:r>
            <a:r>
              <a:rPr lang="en-US" sz="1800" dirty="0" smtClean="0">
                <a:latin typeface="Arial" pitchFamily="34" charset="0"/>
                <a:cs typeface="Arial" pitchFamily="34" charset="0"/>
              </a:rPr>
              <a:t>                                   </a:t>
            </a:r>
          </a:p>
        </p:txBody>
      </p:sp>
      <p:sp>
        <p:nvSpPr>
          <p:cNvPr id="4" name="TextBox 3"/>
          <p:cNvSpPr txBox="1"/>
          <p:nvPr/>
        </p:nvSpPr>
        <p:spPr>
          <a:xfrm>
            <a:off x="381000" y="609600"/>
            <a:ext cx="7772400" cy="584775"/>
          </a:xfrm>
          <a:prstGeom prst="rect">
            <a:avLst/>
          </a:prstGeom>
          <a:noFill/>
        </p:spPr>
        <p:txBody>
          <a:bodyPr wrap="square" rtlCol="0">
            <a:spAutoFit/>
          </a:bodyPr>
          <a:lstStyle/>
          <a:p>
            <a:r>
              <a:rPr lang="en-US" sz="3200" dirty="0" smtClean="0">
                <a:latin typeface="Arial" pitchFamily="34" charset="0"/>
                <a:cs typeface="Arial" pitchFamily="34" charset="0"/>
              </a:rPr>
              <a:t>Appendix 4: Documentations</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1452969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Yang Song\Desktop\Sapient\Figure\Data_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87" y="3299619"/>
            <a:ext cx="3067050" cy="509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609600"/>
            <a:ext cx="7772400" cy="584775"/>
          </a:xfrm>
          <a:prstGeom prst="rect">
            <a:avLst/>
          </a:prstGeom>
          <a:noFill/>
        </p:spPr>
        <p:txBody>
          <a:bodyPr wrap="square" rtlCol="0">
            <a:spAutoFit/>
          </a:bodyPr>
          <a:lstStyle/>
          <a:p>
            <a:r>
              <a:rPr lang="en-US" sz="3200" dirty="0">
                <a:latin typeface="Arial" pitchFamily="34" charset="0"/>
                <a:cs typeface="Arial" pitchFamily="34" charset="0"/>
              </a:rPr>
              <a:t>Step1: Data Merge and Cleaning</a:t>
            </a:r>
          </a:p>
        </p:txBody>
      </p:sp>
      <p:pic>
        <p:nvPicPr>
          <p:cNvPr id="1030" name="Picture 6" descr="C:\Users\Yang Song\Desktop\Sapient\Figure\Data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7" y="1500187"/>
            <a:ext cx="4100513" cy="76676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Yang Song\Desktop\Sapient\Figure\Data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9162" y="2362200"/>
            <a:ext cx="4002882" cy="7810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Yang Song\Desktop\Sapient\Figure\Data_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533525"/>
            <a:ext cx="3543300" cy="114776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Yang Song\Desktop\Sapient\Figure\Data_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8687" y="3840956"/>
            <a:ext cx="4037410" cy="604837"/>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p:cNvSpPr/>
          <p:nvPr/>
        </p:nvSpPr>
        <p:spPr>
          <a:xfrm>
            <a:off x="1371600" y="2743200"/>
            <a:ext cx="17145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descr="C:\Users\Yang Song\Desktop\Sapient\Figure\Data_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3138487"/>
            <a:ext cx="4191000" cy="766763"/>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4343400" y="3581400"/>
            <a:ext cx="381000" cy="140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00200" y="2773918"/>
            <a:ext cx="1524000" cy="276999"/>
          </a:xfrm>
          <a:prstGeom prst="rect">
            <a:avLst/>
          </a:prstGeom>
          <a:noFill/>
          <a:ln w="19050">
            <a:solidFill>
              <a:schemeClr val="accent1"/>
            </a:solidFill>
          </a:ln>
        </p:spPr>
        <p:txBody>
          <a:bodyPr wrap="square" rtlCol="0">
            <a:spAutoFit/>
          </a:bodyPr>
          <a:lstStyle/>
          <a:p>
            <a:r>
              <a:rPr lang="en-US" sz="1200" dirty="0" smtClean="0">
                <a:latin typeface="Arial" pitchFamily="34" charset="0"/>
                <a:cs typeface="Arial" pitchFamily="34" charset="0"/>
              </a:rPr>
              <a:t>Merge data by SKU</a:t>
            </a:r>
            <a:endParaRPr lang="en-US" sz="1200" dirty="0">
              <a:latin typeface="Arial" pitchFamily="34" charset="0"/>
              <a:cs typeface="Arial" pitchFamily="34" charset="0"/>
            </a:endParaRPr>
          </a:p>
        </p:txBody>
      </p:sp>
      <p:sp>
        <p:nvSpPr>
          <p:cNvPr id="11" name="Down Arrow 10"/>
          <p:cNvSpPr/>
          <p:nvPr/>
        </p:nvSpPr>
        <p:spPr>
          <a:xfrm>
            <a:off x="5638800" y="4495799"/>
            <a:ext cx="214313" cy="431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7" name="Picture 13" descr="C:\Users\Yang Song\Desktop\Sapient\Figure\Data_7.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7" y="4926807"/>
            <a:ext cx="8405812" cy="64293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6026942" y="4529136"/>
            <a:ext cx="1769269" cy="276999"/>
          </a:xfrm>
          <a:prstGeom prst="rect">
            <a:avLst/>
          </a:prstGeom>
          <a:noFill/>
          <a:ln w="19050">
            <a:solidFill>
              <a:schemeClr val="accent1"/>
            </a:solidFill>
          </a:ln>
        </p:spPr>
        <p:txBody>
          <a:bodyPr wrap="square" rtlCol="0">
            <a:spAutoFit/>
          </a:bodyPr>
          <a:lstStyle/>
          <a:p>
            <a:r>
              <a:rPr lang="en-US" sz="1200" dirty="0" smtClean="0">
                <a:latin typeface="Arial" pitchFamily="34" charset="0"/>
                <a:cs typeface="Arial" pitchFamily="34" charset="0"/>
              </a:rPr>
              <a:t>Merge 4 data by Date</a:t>
            </a:r>
            <a:endParaRPr lang="en-US" sz="1200" dirty="0">
              <a:latin typeface="Arial" pitchFamily="34" charset="0"/>
              <a:cs typeface="Arial" pitchFamily="34" charset="0"/>
            </a:endParaRPr>
          </a:p>
        </p:txBody>
      </p:sp>
      <p:sp>
        <p:nvSpPr>
          <p:cNvPr id="12" name="TextBox 11"/>
          <p:cNvSpPr txBox="1"/>
          <p:nvPr/>
        </p:nvSpPr>
        <p:spPr>
          <a:xfrm>
            <a:off x="300404" y="5638800"/>
            <a:ext cx="7696200" cy="1077218"/>
          </a:xfrm>
          <a:prstGeom prst="rect">
            <a:avLst/>
          </a:prstGeom>
          <a:noFill/>
          <a:ln w="19050">
            <a:solidFill>
              <a:schemeClr val="accent1"/>
            </a:solidFill>
          </a:ln>
        </p:spPr>
        <p:txBody>
          <a:bodyPr wrap="square" rtlCol="0">
            <a:spAutoFit/>
          </a:bodyPr>
          <a:lstStyle/>
          <a:p>
            <a:r>
              <a:rPr lang="en-US" sz="1600" dirty="0" smtClean="0">
                <a:latin typeface="Arial" pitchFamily="34" charset="0"/>
                <a:cs typeface="Arial" pitchFamily="34" charset="0"/>
              </a:rPr>
              <a:t>The Merged Raw Data contains 11 variables and 727 observations. The identifier to identify a unique observation is Date, which means that one unique date has one row of observation. The date ranges from Jan 2008 to Dec 2009. (Missing value is also checked and imputed. Please see Appendix 1 for details.)</a:t>
            </a:r>
            <a:endParaRPr lang="en-US" sz="1600" dirty="0">
              <a:latin typeface="Arial" pitchFamily="34" charset="0"/>
              <a:cs typeface="Arial" pitchFamily="34" charset="0"/>
            </a:endParaRPr>
          </a:p>
        </p:txBody>
      </p:sp>
      <p:sp>
        <p:nvSpPr>
          <p:cNvPr id="13" name="Rectangle 12"/>
          <p:cNvSpPr/>
          <p:nvPr/>
        </p:nvSpPr>
        <p:spPr>
          <a:xfrm>
            <a:off x="4724400" y="1371600"/>
            <a:ext cx="4051697" cy="307419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Yang Song\Desktop\Sapient\Figure\Example_of_data.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654" y="1568460"/>
            <a:ext cx="8347096" cy="3134110"/>
          </a:xfrm>
          <a:prstGeom prst="rect">
            <a:avLst/>
          </a:prstGeom>
          <a:noFill/>
          <a:ln w="25400">
            <a:solidFill>
              <a:srgbClr val="FF0000"/>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527050" y="1476182"/>
            <a:ext cx="609600" cy="32960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029200" y="1476181"/>
            <a:ext cx="2362200" cy="32960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009304" y="1476182"/>
            <a:ext cx="609600" cy="32960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05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down)">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31"/>
                                        </p:tgtEl>
                                        <p:attrNameLst>
                                          <p:attrName>style.visibility</p:attrName>
                                        </p:attrNameLst>
                                      </p:cBhvr>
                                      <p:to>
                                        <p:strVal val="visible"/>
                                      </p:to>
                                    </p:set>
                                    <p:animEffect transition="in" filter="wipe(down)">
                                      <p:cBhvr>
                                        <p:cTn id="12" dur="500"/>
                                        <p:tgtEl>
                                          <p:spTgt spid="10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animEffect transition="in" filter="wipe(down)">
                                      <p:cBhvr>
                                        <p:cTn id="17" dur="500"/>
                                        <p:tgtEl>
                                          <p:spTgt spid="10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36"/>
                                        </p:tgtEl>
                                        <p:attrNameLst>
                                          <p:attrName>style.visibility</p:attrName>
                                        </p:attrNameLst>
                                      </p:cBhvr>
                                      <p:to>
                                        <p:strVal val="visible"/>
                                      </p:to>
                                    </p:set>
                                    <p:animEffect transition="in" filter="wipe(down)">
                                      <p:cBhvr>
                                        <p:cTn id="32" dur="500"/>
                                        <p:tgtEl>
                                          <p:spTgt spid="10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35"/>
                                        </p:tgtEl>
                                        <p:attrNameLst>
                                          <p:attrName>style.visibility</p:attrName>
                                        </p:attrNameLst>
                                      </p:cBhvr>
                                      <p:to>
                                        <p:strVal val="visible"/>
                                      </p:to>
                                    </p:set>
                                    <p:animEffect transition="in" filter="wipe(down)">
                                      <p:cBhvr>
                                        <p:cTn id="47" dur="500"/>
                                        <p:tgtEl>
                                          <p:spTgt spid="10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037"/>
                                        </p:tgtEl>
                                        <p:attrNameLst>
                                          <p:attrName>style.visibility</p:attrName>
                                        </p:attrNameLst>
                                      </p:cBhvr>
                                      <p:to>
                                        <p:strVal val="visible"/>
                                      </p:to>
                                    </p:set>
                                    <p:animEffect transition="in" filter="wipe(down)">
                                      <p:cBhvr>
                                        <p:cTn id="67" dur="500"/>
                                        <p:tgtEl>
                                          <p:spTgt spid="1037"/>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circle(in)">
                                      <p:cBhvr>
                                        <p:cTn id="72" dur="2000"/>
                                        <p:tgtEl>
                                          <p:spTgt spid="10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down)">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wipe(down)">
                                      <p:cBhvr>
                                        <p:cTn id="82" dur="500"/>
                                        <p:tgtEl>
                                          <p:spTgt spid="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down)">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down)">
                                      <p:cBhvr>
                                        <p:cTn id="9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5" grpId="0" animBg="1"/>
      <p:bldP spid="12" grpId="0" animBg="1"/>
      <p:bldP spid="13" grpId="0" animBg="1"/>
      <p:bldP spid="2"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1800" dirty="0" smtClean="0">
                <a:latin typeface="Arial" pitchFamily="34" charset="0"/>
                <a:cs typeface="Arial" pitchFamily="34" charset="0"/>
              </a:rPr>
              <a:t>Sales always have seasonal pattern. After aggregation sales and total spend (sum of Email, Display and PPC spend) for each month, two time series are visualized.</a:t>
            </a:r>
            <a:endParaRPr lang="en-US" sz="2000" dirty="0">
              <a:latin typeface="Arial" pitchFamily="34" charset="0"/>
              <a:cs typeface="Arial" pitchFamily="34" charset="0"/>
            </a:endParaRPr>
          </a:p>
        </p:txBody>
      </p:sp>
      <p:sp>
        <p:nvSpPr>
          <p:cNvPr id="6" name="TextBox 5"/>
          <p:cNvSpPr txBox="1"/>
          <p:nvPr/>
        </p:nvSpPr>
        <p:spPr>
          <a:xfrm>
            <a:off x="381000" y="609600"/>
            <a:ext cx="8382000" cy="584775"/>
          </a:xfrm>
          <a:prstGeom prst="rect">
            <a:avLst/>
          </a:prstGeom>
          <a:noFill/>
        </p:spPr>
        <p:txBody>
          <a:bodyPr wrap="square" rtlCol="0">
            <a:spAutoFit/>
          </a:bodyPr>
          <a:lstStyle/>
          <a:p>
            <a:r>
              <a:rPr lang="en-US" sz="3200" dirty="0">
                <a:latin typeface="Arial" pitchFamily="34" charset="0"/>
                <a:cs typeface="Arial" pitchFamily="34" charset="0"/>
              </a:rPr>
              <a:t>Step2: </a:t>
            </a:r>
            <a:r>
              <a:rPr lang="en-US" sz="3200" dirty="0" smtClean="0">
                <a:latin typeface="Arial" pitchFamily="34" charset="0"/>
                <a:cs typeface="Arial" pitchFamily="34" charset="0"/>
              </a:rPr>
              <a:t>Reduce </a:t>
            </a:r>
            <a:r>
              <a:rPr lang="en-US" sz="3200" dirty="0">
                <a:latin typeface="Arial" pitchFamily="34" charset="0"/>
                <a:cs typeface="Arial" pitchFamily="34" charset="0"/>
              </a:rPr>
              <a:t>the Media Cost</a:t>
            </a:r>
          </a:p>
        </p:txBody>
      </p:sp>
      <p:pic>
        <p:nvPicPr>
          <p:cNvPr id="1026" name="Picture 2" descr="C:\Users\Yang Song\Desktop\Sapient\Figure\Sales VS Total Spe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90800"/>
            <a:ext cx="7696200" cy="3962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2514600" y="5591175"/>
            <a:ext cx="838200" cy="304800"/>
          </a:xfrm>
          <a:prstGeom prst="ellipse">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638800" y="5591175"/>
            <a:ext cx="838200" cy="304800"/>
          </a:xfrm>
          <a:prstGeom prst="ellipse">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410200" y="3124200"/>
            <a:ext cx="2286000" cy="1077218"/>
          </a:xfrm>
          <a:prstGeom prst="rect">
            <a:avLst/>
          </a:prstGeom>
          <a:solidFill>
            <a:srgbClr val="00B050">
              <a:alpha val="50000"/>
            </a:srgbClr>
          </a:solidFill>
        </p:spPr>
        <p:txBody>
          <a:bodyPr wrap="square" rtlCol="0">
            <a:spAutoFit/>
          </a:bodyPr>
          <a:lstStyle/>
          <a:p>
            <a:r>
              <a:rPr lang="en-US" sz="1600" dirty="0" smtClean="0">
                <a:latin typeface="Arial" pitchFamily="34" charset="0"/>
                <a:cs typeface="Arial" pitchFamily="34" charset="0"/>
              </a:rPr>
              <a:t>Problem:</a:t>
            </a:r>
          </a:p>
          <a:p>
            <a:r>
              <a:rPr lang="en-US" sz="1600" dirty="0" smtClean="0">
                <a:latin typeface="Arial" pitchFamily="34" charset="0"/>
                <a:cs typeface="Arial" pitchFamily="34" charset="0"/>
              </a:rPr>
              <a:t>For Q3, total marketing cost is higher than total sales.</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233796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382000" cy="584775"/>
          </a:xfrm>
          <a:prstGeom prst="rect">
            <a:avLst/>
          </a:prstGeom>
          <a:noFill/>
        </p:spPr>
        <p:txBody>
          <a:bodyPr wrap="square" rtlCol="0">
            <a:spAutoFit/>
          </a:bodyPr>
          <a:lstStyle/>
          <a:p>
            <a:r>
              <a:rPr lang="en-US" sz="3200" dirty="0">
                <a:latin typeface="Arial" pitchFamily="34" charset="0"/>
                <a:cs typeface="Arial" pitchFamily="34" charset="0"/>
              </a:rPr>
              <a:t>Step2: </a:t>
            </a:r>
            <a:r>
              <a:rPr lang="en-US" sz="3200" dirty="0" smtClean="0">
                <a:latin typeface="Arial" pitchFamily="34" charset="0"/>
                <a:cs typeface="Arial" pitchFamily="34" charset="0"/>
              </a:rPr>
              <a:t>Reduce </a:t>
            </a:r>
            <a:r>
              <a:rPr lang="en-US" sz="3200" dirty="0">
                <a:latin typeface="Arial" pitchFamily="34" charset="0"/>
                <a:cs typeface="Arial" pitchFamily="34" charset="0"/>
              </a:rPr>
              <a:t>the Media Cost</a:t>
            </a:r>
          </a:p>
        </p:txBody>
      </p:sp>
      <p:pic>
        <p:nvPicPr>
          <p:cNvPr id="2050" name="Picture 2" descr="C:\Users\Yang Song\Desktop\Sapient\Figure\correlation heat matrix.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4476783" cy="4162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76800" y="1600200"/>
            <a:ext cx="3810000" cy="1477328"/>
          </a:xfrm>
          <a:prstGeom prst="rect">
            <a:avLst/>
          </a:prstGeom>
          <a:noFill/>
          <a:ln w="19050">
            <a:solidFill>
              <a:schemeClr val="accent1"/>
            </a:solidFill>
          </a:ln>
        </p:spPr>
        <p:txBody>
          <a:bodyPr wrap="square" rtlCol="0">
            <a:spAutoFit/>
          </a:bodyPr>
          <a:lstStyle/>
          <a:p>
            <a:r>
              <a:rPr lang="en-US" dirty="0" smtClean="0">
                <a:latin typeface="Arial" pitchFamily="34" charset="0"/>
                <a:cs typeface="Arial" pitchFamily="34" charset="0"/>
              </a:rPr>
              <a:t>Another way to do the analysis is to explore the relation between Sales and Email Spend, Display Spend, PPC Spend and other variables individually. </a:t>
            </a:r>
            <a:endParaRPr lang="en-US" dirty="0">
              <a:latin typeface="Arial" pitchFamily="34" charset="0"/>
              <a:cs typeface="Arial" pitchFamily="34" charset="0"/>
            </a:endParaRPr>
          </a:p>
        </p:txBody>
      </p:sp>
      <p:sp>
        <p:nvSpPr>
          <p:cNvPr id="6" name="Rectangle 5"/>
          <p:cNvSpPr/>
          <p:nvPr/>
        </p:nvSpPr>
        <p:spPr>
          <a:xfrm>
            <a:off x="990600" y="2526323"/>
            <a:ext cx="3048000" cy="304800"/>
          </a:xfrm>
          <a:prstGeom prst="rect">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29200" y="3733800"/>
            <a:ext cx="2286000" cy="1077218"/>
          </a:xfrm>
          <a:prstGeom prst="rect">
            <a:avLst/>
          </a:prstGeom>
          <a:solidFill>
            <a:srgbClr val="00B050">
              <a:alpha val="50000"/>
            </a:srgbClr>
          </a:solidFill>
        </p:spPr>
        <p:txBody>
          <a:bodyPr wrap="square" rtlCol="0">
            <a:spAutoFit/>
          </a:bodyPr>
          <a:lstStyle/>
          <a:p>
            <a:r>
              <a:rPr lang="en-US" sz="1600" dirty="0" smtClean="0">
                <a:latin typeface="Arial" pitchFamily="34" charset="0"/>
                <a:cs typeface="Arial" pitchFamily="34" charset="0"/>
              </a:rPr>
              <a:t>Problem:</a:t>
            </a:r>
          </a:p>
          <a:p>
            <a:r>
              <a:rPr lang="en-US" sz="1600" dirty="0" smtClean="0">
                <a:latin typeface="Arial" pitchFamily="34" charset="0"/>
                <a:cs typeface="Arial" pitchFamily="34" charset="0"/>
              </a:rPr>
              <a:t>Display Spend totally has no correlation to Sales.</a:t>
            </a:r>
            <a:endParaRPr lang="en-US" sz="1600" dirty="0">
              <a:latin typeface="Arial" pitchFamily="34" charset="0"/>
              <a:cs typeface="Arial" pitchFamily="34" charset="0"/>
            </a:endParaRPr>
          </a:p>
        </p:txBody>
      </p:sp>
      <p:sp>
        <p:nvSpPr>
          <p:cNvPr id="7" name="TextBox 6"/>
          <p:cNvSpPr txBox="1"/>
          <p:nvPr/>
        </p:nvSpPr>
        <p:spPr>
          <a:xfrm>
            <a:off x="685800" y="5606534"/>
            <a:ext cx="7086600" cy="646331"/>
          </a:xfrm>
          <a:prstGeom prst="rect">
            <a:avLst/>
          </a:prstGeom>
          <a:solidFill>
            <a:srgbClr val="FFC000">
              <a:alpha val="33000"/>
            </a:srgbClr>
          </a:solidFill>
        </p:spPr>
        <p:txBody>
          <a:bodyPr wrap="square" rtlCol="0">
            <a:spAutoFit/>
          </a:bodyPr>
          <a:lstStyle/>
          <a:p>
            <a:r>
              <a:rPr lang="en-US" dirty="0" smtClean="0">
                <a:latin typeface="Arial" pitchFamily="34" charset="0"/>
                <a:cs typeface="Arial" pitchFamily="34" charset="0"/>
              </a:rPr>
              <a:t>Above all, explore cost reduction from two aspects, </a:t>
            </a:r>
            <a:r>
              <a:rPr lang="en-US" dirty="0">
                <a:latin typeface="Arial" pitchFamily="34" charset="0"/>
                <a:cs typeface="Arial" pitchFamily="34" charset="0"/>
              </a:rPr>
              <a:t>S</a:t>
            </a:r>
            <a:r>
              <a:rPr lang="en-US" dirty="0" smtClean="0">
                <a:latin typeface="Arial" pitchFamily="34" charset="0"/>
                <a:cs typeface="Arial" pitchFamily="34" charset="0"/>
              </a:rPr>
              <a:t>easonal </a:t>
            </a:r>
            <a:r>
              <a:rPr lang="en-US" dirty="0">
                <a:latin typeface="Arial" pitchFamily="34" charset="0"/>
                <a:cs typeface="Arial" pitchFamily="34" charset="0"/>
              </a:rPr>
              <a:t>P</a:t>
            </a:r>
            <a:r>
              <a:rPr lang="en-US" dirty="0" smtClean="0">
                <a:latin typeface="Arial" pitchFamily="34" charset="0"/>
                <a:cs typeface="Arial" pitchFamily="34" charset="0"/>
              </a:rPr>
              <a:t>attern and Media Channels.</a:t>
            </a:r>
            <a:endParaRPr lang="en-US" dirty="0">
              <a:latin typeface="Arial" pitchFamily="34" charset="0"/>
              <a:cs typeface="Arial" pitchFamily="34" charset="0"/>
            </a:endParaRPr>
          </a:p>
        </p:txBody>
      </p:sp>
      <p:sp>
        <p:nvSpPr>
          <p:cNvPr id="9" name="Rectangle 8"/>
          <p:cNvSpPr/>
          <p:nvPr/>
        </p:nvSpPr>
        <p:spPr>
          <a:xfrm>
            <a:off x="990600" y="1752600"/>
            <a:ext cx="381000" cy="2895600"/>
          </a:xfrm>
          <a:prstGeom prst="rect">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6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Yang Song\Desktop\Sapient\Figure\Sales VS Email PPC Display across Quarter.PNG"/>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891064"/>
            <a:ext cx="7251792" cy="4873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62000" y="76200"/>
            <a:ext cx="2286000" cy="738664"/>
          </a:xfrm>
          <a:prstGeom prst="rect">
            <a:avLst/>
          </a:prstGeom>
          <a:solidFill>
            <a:srgbClr val="FFC000">
              <a:alpha val="50000"/>
            </a:srgbClr>
          </a:solidFill>
        </p:spPr>
        <p:txBody>
          <a:bodyPr wrap="square" rtlCol="0">
            <a:spAutoFit/>
          </a:bodyPr>
          <a:lstStyle/>
          <a:p>
            <a:r>
              <a:rPr lang="en-US" sz="1400" dirty="0" smtClean="0">
                <a:latin typeface="Arial" pitchFamily="34" charset="0"/>
                <a:cs typeface="Arial" pitchFamily="34" charset="0"/>
              </a:rPr>
              <a:t>For Q1,2&amp;4, Email Spend and Sales show positive linear relationship.</a:t>
            </a:r>
            <a:endParaRPr lang="en-US" sz="1400" dirty="0">
              <a:latin typeface="Arial" pitchFamily="34" charset="0"/>
              <a:cs typeface="Arial" pitchFamily="34" charset="0"/>
            </a:endParaRPr>
          </a:p>
        </p:txBody>
      </p:sp>
      <p:sp>
        <p:nvSpPr>
          <p:cNvPr id="9" name="TextBox 8"/>
          <p:cNvSpPr txBox="1"/>
          <p:nvPr/>
        </p:nvSpPr>
        <p:spPr>
          <a:xfrm>
            <a:off x="3276600" y="97314"/>
            <a:ext cx="2286000" cy="738664"/>
          </a:xfrm>
          <a:prstGeom prst="rect">
            <a:avLst/>
          </a:prstGeom>
          <a:solidFill>
            <a:srgbClr val="FFC000">
              <a:alpha val="50000"/>
            </a:srgbClr>
          </a:solidFill>
        </p:spPr>
        <p:txBody>
          <a:bodyPr wrap="square" rtlCol="0">
            <a:spAutoFit/>
          </a:bodyPr>
          <a:lstStyle/>
          <a:p>
            <a:r>
              <a:rPr lang="en-US" sz="1400" dirty="0" smtClean="0">
                <a:latin typeface="Arial" pitchFamily="34" charset="0"/>
                <a:cs typeface="Arial" pitchFamily="34" charset="0"/>
              </a:rPr>
              <a:t>For Q1,2&amp;4, PPC Spend and Sales show </a:t>
            </a:r>
            <a:r>
              <a:rPr lang="en-US" sz="1400" dirty="0" smtClean="0">
                <a:solidFill>
                  <a:srgbClr val="FF0000"/>
                </a:solidFill>
                <a:latin typeface="Arial" pitchFamily="34" charset="0"/>
                <a:cs typeface="Arial" pitchFamily="34" charset="0"/>
              </a:rPr>
              <a:t>perfect</a:t>
            </a:r>
            <a:r>
              <a:rPr lang="en-US" sz="1400" dirty="0" smtClean="0">
                <a:latin typeface="Arial" pitchFamily="34" charset="0"/>
                <a:cs typeface="Arial" pitchFamily="34" charset="0"/>
              </a:rPr>
              <a:t> linear relationship.</a:t>
            </a:r>
            <a:endParaRPr lang="en-US" sz="1400" dirty="0">
              <a:latin typeface="Arial" pitchFamily="34" charset="0"/>
              <a:cs typeface="Arial" pitchFamily="34" charset="0"/>
            </a:endParaRPr>
          </a:p>
        </p:txBody>
      </p:sp>
      <p:sp>
        <p:nvSpPr>
          <p:cNvPr id="11" name="TextBox 10"/>
          <p:cNvSpPr txBox="1"/>
          <p:nvPr/>
        </p:nvSpPr>
        <p:spPr>
          <a:xfrm>
            <a:off x="5734050" y="97314"/>
            <a:ext cx="2286000" cy="738664"/>
          </a:xfrm>
          <a:prstGeom prst="rect">
            <a:avLst/>
          </a:prstGeom>
          <a:solidFill>
            <a:srgbClr val="00B050">
              <a:alpha val="50000"/>
            </a:srgbClr>
          </a:solidFill>
        </p:spPr>
        <p:txBody>
          <a:bodyPr wrap="square" rtlCol="0">
            <a:spAutoFit/>
          </a:bodyPr>
          <a:lstStyle/>
          <a:p>
            <a:r>
              <a:rPr lang="en-US" sz="1400" dirty="0" smtClean="0">
                <a:latin typeface="Arial" pitchFamily="34" charset="0"/>
                <a:cs typeface="Arial" pitchFamily="34" charset="0"/>
              </a:rPr>
              <a:t>For Q1,2&amp;4, Display Spend and Sales have no relation.</a:t>
            </a:r>
            <a:endParaRPr lang="en-US" sz="1400" dirty="0">
              <a:latin typeface="Arial" pitchFamily="34" charset="0"/>
              <a:cs typeface="Arial" pitchFamily="34" charset="0"/>
            </a:endParaRPr>
          </a:p>
        </p:txBody>
      </p:sp>
      <p:sp>
        <p:nvSpPr>
          <p:cNvPr id="12" name="TextBox 11"/>
          <p:cNvSpPr txBox="1"/>
          <p:nvPr/>
        </p:nvSpPr>
        <p:spPr>
          <a:xfrm>
            <a:off x="685800" y="5867400"/>
            <a:ext cx="2286000" cy="523220"/>
          </a:xfrm>
          <a:prstGeom prst="rect">
            <a:avLst/>
          </a:prstGeom>
          <a:solidFill>
            <a:srgbClr val="00B050">
              <a:alpha val="50000"/>
            </a:srgbClr>
          </a:solidFill>
        </p:spPr>
        <p:txBody>
          <a:bodyPr wrap="square" rtlCol="0">
            <a:spAutoFit/>
          </a:bodyPr>
          <a:lstStyle/>
          <a:p>
            <a:r>
              <a:rPr lang="en-US" sz="1400" dirty="0" smtClean="0">
                <a:latin typeface="Arial" pitchFamily="34" charset="0"/>
                <a:cs typeface="Arial" pitchFamily="34" charset="0"/>
              </a:rPr>
              <a:t>For Q3, Email Spend and Sales have no relation. </a:t>
            </a:r>
            <a:endParaRPr lang="en-US" sz="1400" dirty="0">
              <a:latin typeface="Arial" pitchFamily="34" charset="0"/>
              <a:cs typeface="Arial" pitchFamily="34" charset="0"/>
            </a:endParaRPr>
          </a:p>
        </p:txBody>
      </p:sp>
      <p:sp>
        <p:nvSpPr>
          <p:cNvPr id="13" name="TextBox 12"/>
          <p:cNvSpPr txBox="1"/>
          <p:nvPr/>
        </p:nvSpPr>
        <p:spPr>
          <a:xfrm>
            <a:off x="5734050" y="5867400"/>
            <a:ext cx="2419350" cy="523220"/>
          </a:xfrm>
          <a:prstGeom prst="rect">
            <a:avLst/>
          </a:prstGeom>
          <a:solidFill>
            <a:srgbClr val="00B050">
              <a:alpha val="50000"/>
            </a:srgbClr>
          </a:solidFill>
        </p:spPr>
        <p:txBody>
          <a:bodyPr wrap="square" rtlCol="0">
            <a:spAutoFit/>
          </a:bodyPr>
          <a:lstStyle/>
          <a:p>
            <a:r>
              <a:rPr lang="en-US" sz="1400" dirty="0" smtClean="0">
                <a:latin typeface="Arial" pitchFamily="34" charset="0"/>
                <a:cs typeface="Arial" pitchFamily="34" charset="0"/>
              </a:rPr>
              <a:t>For Q3, Display Spend and Sales have no relation.</a:t>
            </a:r>
            <a:endParaRPr lang="en-US" sz="1400" dirty="0">
              <a:latin typeface="Arial" pitchFamily="34" charset="0"/>
              <a:cs typeface="Arial" pitchFamily="34" charset="0"/>
            </a:endParaRPr>
          </a:p>
        </p:txBody>
      </p:sp>
      <p:sp>
        <p:nvSpPr>
          <p:cNvPr id="14" name="TextBox 13"/>
          <p:cNvSpPr txBox="1"/>
          <p:nvPr/>
        </p:nvSpPr>
        <p:spPr>
          <a:xfrm>
            <a:off x="3238500" y="5863342"/>
            <a:ext cx="2286000" cy="738664"/>
          </a:xfrm>
          <a:prstGeom prst="rect">
            <a:avLst/>
          </a:prstGeom>
          <a:solidFill>
            <a:srgbClr val="FFC000">
              <a:alpha val="50000"/>
            </a:srgbClr>
          </a:solidFill>
        </p:spPr>
        <p:txBody>
          <a:bodyPr wrap="square" rtlCol="0">
            <a:spAutoFit/>
          </a:bodyPr>
          <a:lstStyle/>
          <a:p>
            <a:r>
              <a:rPr lang="en-US" sz="1400" dirty="0" smtClean="0">
                <a:latin typeface="Arial" pitchFamily="34" charset="0"/>
                <a:cs typeface="Arial" pitchFamily="34" charset="0"/>
              </a:rPr>
              <a:t>For Q3, PPC Spend and Sales show </a:t>
            </a:r>
            <a:r>
              <a:rPr lang="en-US" sz="1400" dirty="0" smtClean="0">
                <a:solidFill>
                  <a:srgbClr val="FF0000"/>
                </a:solidFill>
                <a:latin typeface="Arial" pitchFamily="34" charset="0"/>
                <a:cs typeface="Arial" pitchFamily="34" charset="0"/>
              </a:rPr>
              <a:t>perfect</a:t>
            </a:r>
            <a:r>
              <a:rPr lang="en-US" sz="1400" dirty="0" smtClean="0">
                <a:latin typeface="Arial" pitchFamily="34" charset="0"/>
                <a:cs typeface="Arial" pitchFamily="34" charset="0"/>
              </a:rPr>
              <a:t> linear relationship.</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152472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382000" cy="584775"/>
          </a:xfrm>
          <a:prstGeom prst="rect">
            <a:avLst/>
          </a:prstGeom>
          <a:noFill/>
        </p:spPr>
        <p:txBody>
          <a:bodyPr wrap="square" rtlCol="0">
            <a:spAutoFit/>
          </a:bodyPr>
          <a:lstStyle/>
          <a:p>
            <a:r>
              <a:rPr lang="en-US" sz="3200" dirty="0">
                <a:latin typeface="Arial" pitchFamily="34" charset="0"/>
                <a:cs typeface="Arial" pitchFamily="34" charset="0"/>
              </a:rPr>
              <a:t>Step2: </a:t>
            </a:r>
            <a:r>
              <a:rPr lang="en-US" sz="3200" dirty="0" smtClean="0">
                <a:latin typeface="Arial" pitchFamily="34" charset="0"/>
                <a:cs typeface="Arial" pitchFamily="34" charset="0"/>
              </a:rPr>
              <a:t>Reduce </a:t>
            </a:r>
            <a:r>
              <a:rPr lang="en-US" sz="3200" dirty="0">
                <a:latin typeface="Arial" pitchFamily="34" charset="0"/>
                <a:cs typeface="Arial" pitchFamily="34" charset="0"/>
              </a:rPr>
              <a:t>the Media Cost</a:t>
            </a:r>
          </a:p>
        </p:txBody>
      </p:sp>
      <p:pic>
        <p:nvPicPr>
          <p:cNvPr id="5" name="Picture 3" descr="C:\Users\Yang Song\Desktop\Sapient\Figure\Sales VS Email PPC Display across Quarter.PNG"/>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447800"/>
            <a:ext cx="7576532" cy="4953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838200" y="3733800"/>
            <a:ext cx="0" cy="26670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95400" y="4191000"/>
            <a:ext cx="685800" cy="19050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6248400" y="3784600"/>
            <a:ext cx="0" cy="26670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248400" y="4114800"/>
            <a:ext cx="838200" cy="198755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6248400" y="1623100"/>
            <a:ext cx="6350" cy="2339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229350" y="1666875"/>
            <a:ext cx="838200" cy="198755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1000" y="1623100"/>
            <a:ext cx="4648200" cy="2031325"/>
          </a:xfrm>
          <a:prstGeom prst="rect">
            <a:avLst/>
          </a:prstGeom>
          <a:solidFill>
            <a:srgbClr val="FFC000"/>
          </a:solidFill>
          <a:ln w="19050">
            <a:solidFill>
              <a:schemeClr val="accent1"/>
            </a:solidFill>
          </a:ln>
        </p:spPr>
        <p:txBody>
          <a:bodyPr wrap="square" rtlCol="0">
            <a:spAutoFit/>
          </a:bodyPr>
          <a:lstStyle/>
          <a:p>
            <a:r>
              <a:rPr lang="en-US" dirty="0">
                <a:latin typeface="Arial" pitchFamily="34" charset="0"/>
                <a:cs typeface="Arial" pitchFamily="34" charset="0"/>
              </a:rPr>
              <a:t>Reduce Cost:</a:t>
            </a:r>
          </a:p>
          <a:p>
            <a:r>
              <a:rPr lang="en-US" dirty="0">
                <a:latin typeface="Arial" pitchFamily="34" charset="0"/>
                <a:cs typeface="Arial" pitchFamily="34" charset="0"/>
              </a:rPr>
              <a:t>For Q1, Q2 and Q4, set ceiling for Display Spend. Cut the cost </a:t>
            </a:r>
            <a:r>
              <a:rPr lang="en-US" dirty="0" smtClean="0">
                <a:latin typeface="Arial" pitchFamily="34" charset="0"/>
                <a:cs typeface="Arial" pitchFamily="34" charset="0"/>
              </a:rPr>
              <a:t>above </a:t>
            </a:r>
            <a:r>
              <a:rPr lang="en-US" dirty="0">
                <a:latin typeface="Arial" pitchFamily="34" charset="0"/>
                <a:cs typeface="Arial" pitchFamily="34" charset="0"/>
              </a:rPr>
              <a:t>ceiling.</a:t>
            </a:r>
          </a:p>
          <a:p>
            <a:r>
              <a:rPr lang="en-US" dirty="0">
                <a:latin typeface="Arial" pitchFamily="34" charset="0"/>
                <a:cs typeface="Arial" pitchFamily="34" charset="0"/>
              </a:rPr>
              <a:t>For Q3, Email Spend, reduce the cost in the green cluster.</a:t>
            </a:r>
          </a:p>
          <a:p>
            <a:r>
              <a:rPr lang="en-US" dirty="0">
                <a:latin typeface="Arial" pitchFamily="34" charset="0"/>
                <a:cs typeface="Arial" pitchFamily="34" charset="0"/>
              </a:rPr>
              <a:t>For Q3, set ceiling for Display Spend. Cut the cost </a:t>
            </a:r>
            <a:r>
              <a:rPr lang="en-US" dirty="0" smtClean="0">
                <a:latin typeface="Arial" pitchFamily="34" charset="0"/>
                <a:cs typeface="Arial" pitchFamily="34" charset="0"/>
              </a:rPr>
              <a:t>above </a:t>
            </a:r>
            <a:r>
              <a:rPr lang="en-US" dirty="0">
                <a:latin typeface="Arial" pitchFamily="34" charset="0"/>
                <a:cs typeface="Arial" pitchFamily="34" charset="0"/>
              </a:rPr>
              <a:t>ceiling.</a:t>
            </a:r>
          </a:p>
        </p:txBody>
      </p:sp>
    </p:spTree>
    <p:extLst>
      <p:ext uri="{BB962C8B-B14F-4D97-AF65-F5344CB8AC3E}">
        <p14:creationId xmlns:p14="http://schemas.microsoft.com/office/powerpoint/2010/main" val="93057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sp>
        <p:nvSpPr>
          <p:cNvPr id="4" name="TextBox 3"/>
          <p:cNvSpPr txBox="1"/>
          <p:nvPr/>
        </p:nvSpPr>
        <p:spPr>
          <a:xfrm>
            <a:off x="381000" y="609600"/>
            <a:ext cx="8382000" cy="584775"/>
          </a:xfrm>
          <a:prstGeom prst="rect">
            <a:avLst/>
          </a:prstGeom>
          <a:noFill/>
        </p:spPr>
        <p:txBody>
          <a:bodyPr wrap="square" rtlCol="0">
            <a:spAutoFit/>
          </a:bodyPr>
          <a:lstStyle/>
          <a:p>
            <a:r>
              <a:rPr lang="en-US" sz="3200" dirty="0">
                <a:latin typeface="Arial" pitchFamily="34" charset="0"/>
                <a:cs typeface="Arial" pitchFamily="34" charset="0"/>
              </a:rPr>
              <a:t>Step3: Increase Sales</a:t>
            </a:r>
          </a:p>
        </p:txBody>
      </p:sp>
      <p:pic>
        <p:nvPicPr>
          <p:cNvPr id="5" name="Picture 3" descr="C:\Users\Yang Song\Desktop\Sapient\Figure\Sales VS Email PPC Display across Quar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447800"/>
            <a:ext cx="7576532" cy="4953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838200" y="3733800"/>
            <a:ext cx="0" cy="26670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95400" y="4191000"/>
            <a:ext cx="685800" cy="19050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752600" y="43434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248400" y="3784600"/>
            <a:ext cx="0" cy="26670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248400" y="4114800"/>
            <a:ext cx="838200" cy="198755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4724399" y="4343400"/>
            <a:ext cx="175259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6254750" y="1295400"/>
            <a:ext cx="0" cy="26670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229350" y="1666875"/>
            <a:ext cx="838200" cy="198755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4692649" y="3048000"/>
            <a:ext cx="178435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2133599" y="1828800"/>
            <a:ext cx="434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62000" y="2362200"/>
            <a:ext cx="4495800" cy="369332"/>
          </a:xfrm>
          <a:prstGeom prst="rect">
            <a:avLst/>
          </a:prstGeom>
          <a:solidFill>
            <a:srgbClr val="FFC000"/>
          </a:solidFill>
          <a:ln w="19050">
            <a:solidFill>
              <a:schemeClr val="accent1"/>
            </a:solidFill>
          </a:ln>
        </p:spPr>
        <p:txBody>
          <a:bodyPr wrap="square" rtlCol="0">
            <a:spAutoFit/>
          </a:bodyPr>
          <a:lstStyle/>
          <a:p>
            <a:r>
              <a:rPr lang="en-US" dirty="0" smtClean="0">
                <a:latin typeface="Arial" pitchFamily="34" charset="0"/>
                <a:cs typeface="Arial" pitchFamily="34" charset="0"/>
              </a:rPr>
              <a:t>Reinvest the cost saved to other channels!</a:t>
            </a:r>
            <a:endParaRPr lang="en-US" dirty="0">
              <a:latin typeface="Arial" pitchFamily="34" charset="0"/>
              <a:cs typeface="Arial" pitchFamily="34" charset="0"/>
            </a:endParaRPr>
          </a:p>
        </p:txBody>
      </p:sp>
    </p:spTree>
    <p:extLst>
      <p:ext uri="{BB962C8B-B14F-4D97-AF65-F5344CB8AC3E}">
        <p14:creationId xmlns:p14="http://schemas.microsoft.com/office/powerpoint/2010/main" val="32365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382000" cy="584775"/>
          </a:xfrm>
          <a:prstGeom prst="rect">
            <a:avLst/>
          </a:prstGeom>
          <a:noFill/>
        </p:spPr>
        <p:txBody>
          <a:bodyPr wrap="square" rtlCol="0">
            <a:spAutoFit/>
          </a:bodyPr>
          <a:lstStyle/>
          <a:p>
            <a:r>
              <a:rPr lang="en-US" sz="3200" dirty="0">
                <a:latin typeface="Arial" pitchFamily="34" charset="0"/>
                <a:cs typeface="Arial" pitchFamily="34" charset="0"/>
              </a:rPr>
              <a:t>Step4: </a:t>
            </a:r>
            <a:r>
              <a:rPr lang="en-US" sz="3200" dirty="0" smtClean="0">
                <a:latin typeface="Arial" pitchFamily="34" charset="0"/>
                <a:cs typeface="Arial" pitchFamily="34" charset="0"/>
              </a:rPr>
              <a:t>O</a:t>
            </a:r>
            <a:r>
              <a:rPr lang="en-US" altLang="zh-CN" sz="3200" dirty="0" smtClean="0">
                <a:latin typeface="Arial" pitchFamily="34" charset="0"/>
                <a:cs typeface="Arial" pitchFamily="34" charset="0"/>
              </a:rPr>
              <a:t>ptimization</a:t>
            </a:r>
            <a:r>
              <a:rPr lang="en-US" sz="3200" dirty="0" smtClean="0">
                <a:latin typeface="Arial" pitchFamily="34" charset="0"/>
                <a:cs typeface="Arial" pitchFamily="34" charset="0"/>
              </a:rPr>
              <a:t>&amp; </a:t>
            </a:r>
            <a:r>
              <a:rPr lang="en-US" sz="3200" dirty="0">
                <a:latin typeface="Arial" pitchFamily="34" charset="0"/>
                <a:cs typeface="Arial" pitchFamily="34" charset="0"/>
              </a:rPr>
              <a:t>Forecast Sales in 2010</a:t>
            </a:r>
          </a:p>
        </p:txBody>
      </p:sp>
      <p:sp>
        <p:nvSpPr>
          <p:cNvPr id="6" name="Content Placeholder 2"/>
          <p:cNvSpPr>
            <a:spLocks noGrp="1"/>
          </p:cNvSpPr>
          <p:nvPr>
            <p:ph sz="quarter" idx="1"/>
          </p:nvPr>
        </p:nvSpPr>
        <p:spPr>
          <a:xfrm>
            <a:off x="609600" y="1295400"/>
            <a:ext cx="7467600" cy="4873752"/>
          </a:xfrm>
        </p:spPr>
        <p:txBody>
          <a:bodyPr>
            <a:normAutofit/>
          </a:bodyPr>
          <a:lstStyle/>
          <a:p>
            <a:pPr marL="0" indent="0">
              <a:buNone/>
            </a:pPr>
            <a:r>
              <a:rPr lang="en-US" sz="1800" dirty="0" smtClean="0">
                <a:latin typeface="Arial" pitchFamily="34" charset="0"/>
                <a:cs typeface="Arial" pitchFamily="34" charset="0"/>
              </a:rPr>
              <a:t>In the 4</a:t>
            </a:r>
            <a:r>
              <a:rPr lang="en-US" sz="1800" baseline="30000" dirty="0" smtClean="0">
                <a:latin typeface="Arial" pitchFamily="34" charset="0"/>
                <a:cs typeface="Arial" pitchFamily="34" charset="0"/>
              </a:rPr>
              <a:t>th</a:t>
            </a:r>
            <a:r>
              <a:rPr lang="en-US" sz="1800" dirty="0" smtClean="0">
                <a:latin typeface="Arial" pitchFamily="34" charset="0"/>
                <a:cs typeface="Arial" pitchFamily="34" charset="0"/>
              </a:rPr>
              <a:t> step, optimization for each channel on daily </a:t>
            </a:r>
            <a:r>
              <a:rPr lang="en-US" sz="1800" dirty="0">
                <a:latin typeface="Arial" pitchFamily="34" charset="0"/>
                <a:cs typeface="Arial" pitchFamily="34" charset="0"/>
              </a:rPr>
              <a:t>basis is applied </a:t>
            </a:r>
            <a:r>
              <a:rPr lang="en-US" sz="1800" dirty="0" smtClean="0">
                <a:latin typeface="Arial" pitchFamily="34" charset="0"/>
                <a:cs typeface="Arial" pitchFamily="34" charset="0"/>
              </a:rPr>
              <a:t>and set as investment in 2010. Then prediction on sales in 2010 is made based on the optimized marketing cost.</a:t>
            </a:r>
          </a:p>
          <a:p>
            <a:pPr marL="0" indent="0">
              <a:buNone/>
            </a:pPr>
            <a:endParaRPr lang="en-US" sz="1800" b="1" dirty="0">
              <a:latin typeface="Arial" pitchFamily="34" charset="0"/>
              <a:cs typeface="Arial" pitchFamily="34" charset="0"/>
            </a:endParaRPr>
          </a:p>
          <a:p>
            <a:pPr marL="0" indent="0">
              <a:buNone/>
            </a:pPr>
            <a:r>
              <a:rPr lang="en-US" sz="1800" b="1" dirty="0" smtClean="0">
                <a:latin typeface="Arial" pitchFamily="34" charset="0"/>
                <a:cs typeface="Arial" pitchFamily="34" charset="0"/>
              </a:rPr>
              <a:t>Assumption before optimization:</a:t>
            </a:r>
          </a:p>
          <a:p>
            <a:r>
              <a:rPr lang="en-US" sz="1800" dirty="0" smtClean="0">
                <a:latin typeface="Arial" pitchFamily="34" charset="0"/>
                <a:cs typeface="Arial" pitchFamily="34" charset="0"/>
              </a:rPr>
              <a:t>Assumption 1: In the whole year, Sales and Display Spend are not correlated, so increase/ reduce Display Spend will not affect sales.</a:t>
            </a:r>
          </a:p>
          <a:p>
            <a:r>
              <a:rPr lang="en-US" sz="1800" dirty="0" smtClean="0">
                <a:latin typeface="Arial" pitchFamily="34" charset="0"/>
                <a:cs typeface="Arial" pitchFamily="34" charset="0"/>
              </a:rPr>
              <a:t>Assumption 2: In Q3, Sales and Email Spend are not correlated, so increase/ reduce Email Spend will not affect sales.</a:t>
            </a:r>
          </a:p>
          <a:p>
            <a:r>
              <a:rPr lang="en-US" sz="1800" dirty="0" smtClean="0">
                <a:latin typeface="Arial" pitchFamily="34" charset="0"/>
                <a:cs typeface="Arial" pitchFamily="34" charset="0"/>
              </a:rPr>
              <a:t>Assumption 3: No Advertising </a:t>
            </a:r>
            <a:r>
              <a:rPr lang="en-US" sz="1800" dirty="0" err="1" smtClean="0">
                <a:latin typeface="Arial" pitchFamily="34" charset="0"/>
                <a:cs typeface="Arial" pitchFamily="34" charset="0"/>
              </a:rPr>
              <a:t>Adstock</a:t>
            </a:r>
            <a:r>
              <a:rPr lang="en-US" sz="1800" dirty="0" smtClean="0">
                <a:latin typeface="Arial" pitchFamily="34" charset="0"/>
                <a:cs typeface="Arial" pitchFamily="34" charset="0"/>
              </a:rPr>
              <a:t>. The sales on a certain day is only affected by advertisement on that day.</a:t>
            </a: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614243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1832</TotalTime>
  <Words>1359</Words>
  <Application>Microsoft Office PowerPoint</Application>
  <PresentationFormat>On-screen Show (4:3)</PresentationFormat>
  <Paragraphs>120</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song</dc:creator>
  <cp:lastModifiedBy>yang song</cp:lastModifiedBy>
  <cp:revision>127</cp:revision>
  <dcterms:created xsi:type="dcterms:W3CDTF">2006-08-16T00:00:00Z</dcterms:created>
  <dcterms:modified xsi:type="dcterms:W3CDTF">2017-07-06T12:39:05Z</dcterms:modified>
</cp:coreProperties>
</file>