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6"/>
  </p:notesMasterIdLst>
  <p:handoutMasterIdLst>
    <p:handoutMasterId r:id="rId87"/>
  </p:handoutMasterIdLst>
  <p:sldIdLst>
    <p:sldId id="256" r:id="rId2"/>
    <p:sldId id="346" r:id="rId3"/>
    <p:sldId id="335" r:id="rId4"/>
    <p:sldId id="336" r:id="rId5"/>
    <p:sldId id="347" r:id="rId6"/>
    <p:sldId id="337" r:id="rId7"/>
    <p:sldId id="349" r:id="rId8"/>
    <p:sldId id="350" r:id="rId9"/>
    <p:sldId id="351" r:id="rId10"/>
    <p:sldId id="348" r:id="rId11"/>
    <p:sldId id="341" r:id="rId12"/>
    <p:sldId id="342" r:id="rId13"/>
    <p:sldId id="343" r:id="rId14"/>
    <p:sldId id="344" r:id="rId15"/>
    <p:sldId id="257" r:id="rId16"/>
    <p:sldId id="324" r:id="rId17"/>
    <p:sldId id="340" r:id="rId18"/>
    <p:sldId id="259" r:id="rId19"/>
    <p:sldId id="262" r:id="rId20"/>
    <p:sldId id="266" r:id="rId21"/>
    <p:sldId id="267" r:id="rId22"/>
    <p:sldId id="268" r:id="rId23"/>
    <p:sldId id="269" r:id="rId24"/>
    <p:sldId id="270" r:id="rId25"/>
    <p:sldId id="271" r:id="rId26"/>
    <p:sldId id="272" r:id="rId27"/>
    <p:sldId id="325" r:id="rId28"/>
    <p:sldId id="326" r:id="rId29"/>
    <p:sldId id="328" r:id="rId30"/>
    <p:sldId id="273" r:id="rId31"/>
    <p:sldId id="274" r:id="rId32"/>
    <p:sldId id="275" r:id="rId33"/>
    <p:sldId id="276" r:id="rId34"/>
    <p:sldId id="277" r:id="rId35"/>
    <p:sldId id="278" r:id="rId36"/>
    <p:sldId id="279" r:id="rId37"/>
    <p:sldId id="280" r:id="rId38"/>
    <p:sldId id="281" r:id="rId39"/>
    <p:sldId id="283" r:id="rId40"/>
    <p:sldId id="329" r:id="rId41"/>
    <p:sldId id="330" r:id="rId42"/>
    <p:sldId id="331" r:id="rId43"/>
    <p:sldId id="282"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23" r:id="rId64"/>
    <p:sldId id="304" r:id="rId65"/>
    <p:sldId id="305" r:id="rId66"/>
    <p:sldId id="306" r:id="rId67"/>
    <p:sldId id="308" r:id="rId68"/>
    <p:sldId id="307"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33" r:id="rId84"/>
    <p:sldId id="327"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wPD/qx1LLx8JZj766OW4mw==" hashData="vjYRErjL2SwTVuKYKtb/VWP+cEU="/>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66"/>
    <a:srgbClr val="FF00FF"/>
    <a:srgbClr val="000099"/>
    <a:srgbClr val="006600"/>
    <a:srgbClr val="003300"/>
    <a:srgbClr val="33CC33"/>
    <a:srgbClr val="008000"/>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26" autoAdjust="0"/>
    <p:restoredTop sz="94576" autoAdjust="0"/>
  </p:normalViewPr>
  <p:slideViewPr>
    <p:cSldViewPr>
      <p:cViewPr varScale="1">
        <p:scale>
          <a:sx n="38" d="100"/>
          <a:sy n="38" d="100"/>
        </p:scale>
        <p:origin x="-91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ms-MY"/>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117016622922144E-2"/>
          <c:y val="3.3817353713138799E-2"/>
          <c:w val="0.91838670166228753"/>
          <c:h val="0.87891586468359184"/>
        </c:manualLayout>
      </c:layout>
      <c:scatterChart>
        <c:scatterStyle val="lineMarker"/>
        <c:varyColors val="0"/>
        <c:ser>
          <c:idx val="0"/>
          <c:order val="0"/>
          <c:tx>
            <c:v>Field Data 1</c:v>
          </c:tx>
          <c:spPr>
            <a:ln w="28575">
              <a:noFill/>
            </a:ln>
          </c:spPr>
          <c:marker>
            <c:symbol val="circle"/>
            <c:size val="14"/>
            <c:spPr>
              <a:solidFill>
                <a:srgbClr val="FF0000"/>
              </a:solidFill>
              <a:ln>
                <a:solidFill>
                  <a:schemeClr val="tx1"/>
                </a:solidFill>
              </a:ln>
            </c:spPr>
          </c:marker>
          <c:xVal>
            <c:numRef>
              <c:f>Sheet1!$B$2:$B$7</c:f>
              <c:numCache>
                <c:formatCode>General</c:formatCode>
                <c:ptCount val="6"/>
                <c:pt idx="0">
                  <c:v>0</c:v>
                </c:pt>
                <c:pt idx="1">
                  <c:v>1</c:v>
                </c:pt>
                <c:pt idx="2">
                  <c:v>2</c:v>
                </c:pt>
                <c:pt idx="3">
                  <c:v>3</c:v>
                </c:pt>
                <c:pt idx="4">
                  <c:v>4</c:v>
                </c:pt>
                <c:pt idx="5">
                  <c:v>5</c:v>
                </c:pt>
              </c:numCache>
            </c:numRef>
          </c:xVal>
          <c:yVal>
            <c:numRef>
              <c:f>Sheet1!$C$2:$C$7</c:f>
              <c:numCache>
                <c:formatCode>General</c:formatCode>
                <c:ptCount val="6"/>
                <c:pt idx="0">
                  <c:v>0</c:v>
                </c:pt>
                <c:pt idx="1">
                  <c:v>0.60000000000000064</c:v>
                </c:pt>
                <c:pt idx="2">
                  <c:v>0.9</c:v>
                </c:pt>
                <c:pt idx="3">
                  <c:v>1.6500000000000001</c:v>
                </c:pt>
                <c:pt idx="4">
                  <c:v>2.15</c:v>
                </c:pt>
                <c:pt idx="5">
                  <c:v>2.4</c:v>
                </c:pt>
              </c:numCache>
            </c:numRef>
          </c:yVal>
          <c:smooth val="0"/>
        </c:ser>
        <c:ser>
          <c:idx val="1"/>
          <c:order val="1"/>
          <c:tx>
            <c:v>Model Result</c:v>
          </c:tx>
          <c:spPr>
            <a:ln w="28575">
              <a:solidFill>
                <a:schemeClr val="bg1"/>
              </a:solidFill>
            </a:ln>
          </c:spPr>
          <c:marker>
            <c:symbol val="none"/>
          </c:marker>
          <c:xVal>
            <c:numRef>
              <c:f>Sheet1!$B$2:$B$7</c:f>
              <c:numCache>
                <c:formatCode>General</c:formatCode>
                <c:ptCount val="6"/>
                <c:pt idx="0">
                  <c:v>0</c:v>
                </c:pt>
                <c:pt idx="1">
                  <c:v>1</c:v>
                </c:pt>
                <c:pt idx="2">
                  <c:v>2</c:v>
                </c:pt>
                <c:pt idx="3">
                  <c:v>3</c:v>
                </c:pt>
                <c:pt idx="4">
                  <c:v>4</c:v>
                </c:pt>
                <c:pt idx="5">
                  <c:v>5</c:v>
                </c:pt>
              </c:numCache>
            </c:numRef>
          </c:xVal>
          <c:yVal>
            <c:numRef>
              <c:f>Sheet1!$D$2:$D$7</c:f>
              <c:numCache>
                <c:formatCode>General</c:formatCode>
                <c:ptCount val="6"/>
                <c:pt idx="0">
                  <c:v>0</c:v>
                </c:pt>
                <c:pt idx="1">
                  <c:v>0.5</c:v>
                </c:pt>
                <c:pt idx="2">
                  <c:v>1</c:v>
                </c:pt>
                <c:pt idx="3">
                  <c:v>1.5</c:v>
                </c:pt>
                <c:pt idx="4">
                  <c:v>2</c:v>
                </c:pt>
                <c:pt idx="5">
                  <c:v>2.5</c:v>
                </c:pt>
              </c:numCache>
            </c:numRef>
          </c:yVal>
          <c:smooth val="0"/>
        </c:ser>
        <c:dLbls>
          <c:showLegendKey val="0"/>
          <c:showVal val="0"/>
          <c:showCatName val="0"/>
          <c:showSerName val="0"/>
          <c:showPercent val="0"/>
          <c:showBubbleSize val="0"/>
        </c:dLbls>
        <c:axId val="50011520"/>
        <c:axId val="92869760"/>
      </c:scatterChart>
      <c:valAx>
        <c:axId val="50011520"/>
        <c:scaling>
          <c:orientation val="minMax"/>
          <c:max val="5"/>
          <c:min val="0"/>
        </c:scaling>
        <c:delete val="0"/>
        <c:axPos val="b"/>
        <c:numFmt formatCode="General" sourceLinked="1"/>
        <c:majorTickMark val="out"/>
        <c:minorTickMark val="none"/>
        <c:tickLblPos val="nextTo"/>
        <c:spPr>
          <a:ln>
            <a:solidFill>
              <a:schemeClr val="tx1"/>
            </a:solidFill>
          </a:ln>
        </c:spPr>
        <c:crossAx val="92869760"/>
        <c:crosses val="autoZero"/>
        <c:crossBetween val="midCat"/>
      </c:valAx>
      <c:valAx>
        <c:axId val="92869760"/>
        <c:scaling>
          <c:orientation val="minMax"/>
        </c:scaling>
        <c:delete val="0"/>
        <c:axPos val="l"/>
        <c:numFmt formatCode="General" sourceLinked="1"/>
        <c:majorTickMark val="out"/>
        <c:minorTickMark val="none"/>
        <c:tickLblPos val="nextTo"/>
        <c:spPr>
          <a:ln>
            <a:solidFill>
              <a:schemeClr val="tx1"/>
            </a:solidFill>
          </a:ln>
        </c:spPr>
        <c:crossAx val="50011520"/>
        <c:crosses val="autoZero"/>
        <c:crossBetween val="midCat"/>
      </c:valAx>
    </c:plotArea>
    <c:legend>
      <c:legendPos val="r"/>
      <c:layout>
        <c:manualLayout>
          <c:xMode val="edge"/>
          <c:yMode val="edge"/>
          <c:x val="8.2716049382716539E-2"/>
          <c:y val="1.1789794658020783E-3"/>
          <c:w val="0.54166666666666652"/>
          <c:h val="8.9417468649752779E-2"/>
        </c:manualLayout>
      </c:layout>
      <c:overlay val="0"/>
    </c:legend>
    <c:plotVisOnly val="1"/>
    <c:dispBlanksAs val="gap"/>
    <c:showDLblsOverMax val="0"/>
  </c:chart>
  <c:spPr>
    <a:ln>
      <a:noFill/>
    </a:ln>
  </c:spPr>
  <c:txPr>
    <a:bodyPr/>
    <a:lstStyle/>
    <a:p>
      <a:pPr>
        <a:defRPr sz="2400">
          <a:latin typeface="Times New Roman" pitchFamily="18" charset="0"/>
          <a:cs typeface="Times New Roman" pitchFamily="18" charset="0"/>
        </a:defRPr>
      </a:pPr>
      <a:endParaRPr lang="ms-MY"/>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ms-MY"/>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905074365704294E-2"/>
          <c:y val="2.8252405949256338E-2"/>
          <c:w val="0.91838670166228753"/>
          <c:h val="0.87891586468359184"/>
        </c:manualLayout>
      </c:layout>
      <c:scatterChart>
        <c:scatterStyle val="lineMarker"/>
        <c:varyColors val="0"/>
        <c:ser>
          <c:idx val="0"/>
          <c:order val="0"/>
          <c:tx>
            <c:v>Field Data 2</c:v>
          </c:tx>
          <c:spPr>
            <a:ln w="28575">
              <a:noFill/>
            </a:ln>
          </c:spPr>
          <c:marker>
            <c:symbol val="square"/>
            <c:size val="15"/>
            <c:spPr>
              <a:solidFill>
                <a:srgbClr val="FF00FF"/>
              </a:solidFill>
              <a:ln>
                <a:solidFill>
                  <a:schemeClr val="tx1"/>
                </a:solidFill>
              </a:ln>
            </c:spPr>
          </c:marker>
          <c:xVal>
            <c:numRef>
              <c:f>Sheet1!$B$9:$B$14</c:f>
              <c:numCache>
                <c:formatCode>General</c:formatCode>
                <c:ptCount val="6"/>
                <c:pt idx="0">
                  <c:v>0</c:v>
                </c:pt>
                <c:pt idx="1">
                  <c:v>1</c:v>
                </c:pt>
                <c:pt idx="2">
                  <c:v>2</c:v>
                </c:pt>
                <c:pt idx="3">
                  <c:v>3</c:v>
                </c:pt>
                <c:pt idx="4">
                  <c:v>4</c:v>
                </c:pt>
                <c:pt idx="5">
                  <c:v>5</c:v>
                </c:pt>
              </c:numCache>
            </c:numRef>
          </c:xVal>
          <c:yVal>
            <c:numRef>
              <c:f>Sheet1!$C$9:$C$14</c:f>
              <c:numCache>
                <c:formatCode>General</c:formatCode>
                <c:ptCount val="6"/>
                <c:pt idx="0">
                  <c:v>0</c:v>
                </c:pt>
                <c:pt idx="1">
                  <c:v>0.4</c:v>
                </c:pt>
                <c:pt idx="2">
                  <c:v>1.2</c:v>
                </c:pt>
                <c:pt idx="3">
                  <c:v>1.4</c:v>
                </c:pt>
                <c:pt idx="4">
                  <c:v>2.2999999999999998</c:v>
                </c:pt>
                <c:pt idx="5">
                  <c:v>2.6</c:v>
                </c:pt>
              </c:numCache>
            </c:numRef>
          </c:yVal>
          <c:smooth val="0"/>
        </c:ser>
        <c:ser>
          <c:idx val="1"/>
          <c:order val="1"/>
          <c:tx>
            <c:v>Model Result</c:v>
          </c:tx>
          <c:spPr>
            <a:ln w="28575">
              <a:solidFill>
                <a:schemeClr val="bg1"/>
              </a:solidFill>
            </a:ln>
          </c:spPr>
          <c:marker>
            <c:symbol val="none"/>
          </c:marker>
          <c:xVal>
            <c:numRef>
              <c:f>Sheet1!$B$9:$B$14</c:f>
              <c:numCache>
                <c:formatCode>General</c:formatCode>
                <c:ptCount val="6"/>
                <c:pt idx="0">
                  <c:v>0</c:v>
                </c:pt>
                <c:pt idx="1">
                  <c:v>1</c:v>
                </c:pt>
                <c:pt idx="2">
                  <c:v>2</c:v>
                </c:pt>
                <c:pt idx="3">
                  <c:v>3</c:v>
                </c:pt>
                <c:pt idx="4">
                  <c:v>4</c:v>
                </c:pt>
                <c:pt idx="5">
                  <c:v>5</c:v>
                </c:pt>
              </c:numCache>
            </c:numRef>
          </c:xVal>
          <c:yVal>
            <c:numRef>
              <c:f>Sheet1!$D$9:$D$14</c:f>
              <c:numCache>
                <c:formatCode>General</c:formatCode>
                <c:ptCount val="6"/>
                <c:pt idx="0">
                  <c:v>0</c:v>
                </c:pt>
                <c:pt idx="1">
                  <c:v>0.5</c:v>
                </c:pt>
                <c:pt idx="2">
                  <c:v>1</c:v>
                </c:pt>
                <c:pt idx="3">
                  <c:v>1.5</c:v>
                </c:pt>
                <c:pt idx="4">
                  <c:v>2</c:v>
                </c:pt>
                <c:pt idx="5">
                  <c:v>2.5</c:v>
                </c:pt>
              </c:numCache>
            </c:numRef>
          </c:yVal>
          <c:smooth val="0"/>
        </c:ser>
        <c:dLbls>
          <c:showLegendKey val="0"/>
          <c:showVal val="0"/>
          <c:showCatName val="0"/>
          <c:showSerName val="0"/>
          <c:showPercent val="0"/>
          <c:showBubbleSize val="0"/>
        </c:dLbls>
        <c:axId val="52425856"/>
        <c:axId val="52427392"/>
      </c:scatterChart>
      <c:valAx>
        <c:axId val="52425856"/>
        <c:scaling>
          <c:orientation val="minMax"/>
          <c:max val="5"/>
          <c:min val="0"/>
        </c:scaling>
        <c:delete val="0"/>
        <c:axPos val="b"/>
        <c:numFmt formatCode="General" sourceLinked="1"/>
        <c:majorTickMark val="out"/>
        <c:minorTickMark val="none"/>
        <c:tickLblPos val="nextTo"/>
        <c:spPr>
          <a:ln>
            <a:solidFill>
              <a:schemeClr val="tx1"/>
            </a:solidFill>
          </a:ln>
        </c:spPr>
        <c:crossAx val="52427392"/>
        <c:crosses val="autoZero"/>
        <c:crossBetween val="midCat"/>
      </c:valAx>
      <c:valAx>
        <c:axId val="52427392"/>
        <c:scaling>
          <c:orientation val="minMax"/>
        </c:scaling>
        <c:delete val="0"/>
        <c:axPos val="l"/>
        <c:numFmt formatCode="General" sourceLinked="1"/>
        <c:majorTickMark val="out"/>
        <c:minorTickMark val="none"/>
        <c:tickLblPos val="nextTo"/>
        <c:spPr>
          <a:ln>
            <a:solidFill>
              <a:schemeClr val="tx1"/>
            </a:solidFill>
          </a:ln>
        </c:spPr>
        <c:crossAx val="52425856"/>
        <c:crosses val="autoZero"/>
        <c:crossBetween val="midCat"/>
      </c:valAx>
    </c:plotArea>
    <c:legend>
      <c:legendPos val="r"/>
      <c:layout>
        <c:manualLayout>
          <c:xMode val="edge"/>
          <c:yMode val="edge"/>
          <c:x val="8.2716049382716067E-2"/>
          <c:y val="1.1789794658020737E-3"/>
          <c:w val="0.54166666666666652"/>
          <c:h val="8.9417468649752266E-2"/>
        </c:manualLayout>
      </c:layout>
      <c:overlay val="0"/>
    </c:legend>
    <c:plotVisOnly val="1"/>
    <c:dispBlanksAs val="gap"/>
    <c:showDLblsOverMax val="0"/>
  </c:chart>
  <c:spPr>
    <a:ln>
      <a:noFill/>
    </a:ln>
  </c:spPr>
  <c:txPr>
    <a:bodyPr/>
    <a:lstStyle/>
    <a:p>
      <a:pPr>
        <a:defRPr sz="2400">
          <a:latin typeface="Times New Roman" pitchFamily="18" charset="0"/>
          <a:cs typeface="Times New Roman" pitchFamily="18" charset="0"/>
        </a:defRPr>
      </a:pPr>
      <a:endParaRPr lang="ms-MY"/>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1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147.wmf"/><Relationship Id="rId7" Type="http://schemas.openxmlformats.org/officeDocument/2006/relationships/image" Target="../media/image150.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2.wmf"/><Relationship Id="rId9" Type="http://schemas.openxmlformats.org/officeDocument/2006/relationships/image" Target="../media/image15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ms-MY"/>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3B972-43CC-432B-A768-DA9FE42FB592}" type="datetimeFigureOut">
              <a:rPr lang="ms-MY" smtClean="0"/>
              <a:t>21/08/2018</a:t>
            </a:fld>
            <a:endParaRPr lang="ms-MY"/>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Dr Teh Su Yean, PPSM@USM</a:t>
            </a:r>
            <a:endParaRPr lang="ms-MY"/>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E9963F-5710-4F1C-B959-EF336BC7B12F}" type="slidenum">
              <a:rPr lang="ms-MY" smtClean="0"/>
              <a:t>‹#›</a:t>
            </a:fld>
            <a:endParaRPr lang="ms-MY"/>
          </a:p>
        </p:txBody>
      </p:sp>
    </p:spTree>
    <p:extLst>
      <p:ext uri="{BB962C8B-B14F-4D97-AF65-F5344CB8AC3E}">
        <p14:creationId xmlns:p14="http://schemas.microsoft.com/office/powerpoint/2010/main" val="26273419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8C12D4-0210-40B2-A2FC-F17B1A2A7168}"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Dr Teh Su Yean, PPSM@USM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453A4-EDA4-4710-A282-E08624199D14}" type="slidenum">
              <a:rPr lang="en-US" smtClean="0"/>
              <a:pPr/>
              <a:t>‹#›</a:t>
            </a:fld>
            <a:endParaRPr lang="en-US"/>
          </a:p>
        </p:txBody>
      </p:sp>
    </p:spTree>
    <p:extLst>
      <p:ext uri="{BB962C8B-B14F-4D97-AF65-F5344CB8AC3E}">
        <p14:creationId xmlns:p14="http://schemas.microsoft.com/office/powerpoint/2010/main" val="308896159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s-MY"/>
          </a:p>
        </p:txBody>
      </p:sp>
      <p:sp>
        <p:nvSpPr>
          <p:cNvPr id="4" name="Slide Number Placeholder 3"/>
          <p:cNvSpPr>
            <a:spLocks noGrp="1"/>
          </p:cNvSpPr>
          <p:nvPr>
            <p:ph type="sldNum" sz="quarter" idx="10"/>
          </p:nvPr>
        </p:nvSpPr>
        <p:spPr/>
        <p:txBody>
          <a:bodyPr/>
          <a:lstStyle/>
          <a:p>
            <a:fld id="{36C453A4-EDA4-4710-A282-E08624199D14}"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extLst>
      <p:ext uri="{BB962C8B-B14F-4D97-AF65-F5344CB8AC3E}">
        <p14:creationId xmlns:p14="http://schemas.microsoft.com/office/powerpoint/2010/main" val="76004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s-MY"/>
          </a:p>
        </p:txBody>
      </p:sp>
      <p:sp>
        <p:nvSpPr>
          <p:cNvPr id="4" name="Footer Placeholder 3"/>
          <p:cNvSpPr>
            <a:spLocks noGrp="1"/>
          </p:cNvSpPr>
          <p:nvPr>
            <p:ph type="ftr" sz="quarter" idx="10"/>
          </p:nvPr>
        </p:nvSpPr>
        <p:spPr/>
        <p:txBody>
          <a:bodyPr/>
          <a:lstStyle/>
          <a:p>
            <a:r>
              <a:rPr lang="en-US" smtClean="0"/>
              <a:t>Prepared by Dr Teh Su Yean, PPSM@USM</a:t>
            </a:r>
            <a:endParaRPr lang="en-US"/>
          </a:p>
        </p:txBody>
      </p:sp>
      <p:sp>
        <p:nvSpPr>
          <p:cNvPr id="5" name="Slide Number Placeholder 4"/>
          <p:cNvSpPr>
            <a:spLocks noGrp="1"/>
          </p:cNvSpPr>
          <p:nvPr>
            <p:ph type="sldNum" sz="quarter" idx="11"/>
          </p:nvPr>
        </p:nvSpPr>
        <p:spPr/>
        <p:txBody>
          <a:bodyPr/>
          <a:lstStyle/>
          <a:p>
            <a:fld id="{36C453A4-EDA4-4710-A282-E08624199D14}" type="slidenum">
              <a:rPr lang="en-US" smtClean="0"/>
              <a:pPr/>
              <a:t>61</a:t>
            </a:fld>
            <a:endParaRPr lang="en-US"/>
          </a:p>
        </p:txBody>
      </p:sp>
    </p:spTree>
    <p:extLst>
      <p:ext uri="{BB962C8B-B14F-4D97-AF65-F5344CB8AC3E}">
        <p14:creationId xmlns:p14="http://schemas.microsoft.com/office/powerpoint/2010/main" val="366564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ms-MY" dirty="0"/>
          </a:p>
        </p:txBody>
      </p:sp>
      <p:sp>
        <p:nvSpPr>
          <p:cNvPr id="4" name="Slide Number Placeholder 3"/>
          <p:cNvSpPr>
            <a:spLocks noGrp="1"/>
          </p:cNvSpPr>
          <p:nvPr>
            <p:ph type="sldNum" sz="quarter" idx="10"/>
          </p:nvPr>
        </p:nvSpPr>
        <p:spPr/>
        <p:txBody>
          <a:bodyPr/>
          <a:lstStyle/>
          <a:p>
            <a:fld id="{36C453A4-EDA4-4710-A282-E08624199D14}"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0A622D-0699-4CD4-ACD9-A546F62698A6}"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
        <p:nvSpPr>
          <p:cNvPr id="6" name="Slide Number Placeholder 5"/>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67553-C5F9-40C0-9D12-E7F91A19CF80}"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
        <p:nvSpPr>
          <p:cNvPr id="6" name="Slide Number Placeholder 5"/>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B8357-5899-47CB-9112-FF1FAF6EF159}"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
        <p:nvSpPr>
          <p:cNvPr id="6" name="Slide Number Placeholder 5"/>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B5EB4-33EE-44B4-B471-97F18409BAB9}"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
        <p:nvSpPr>
          <p:cNvPr id="6" name="Slide Number Placeholder 5"/>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B95CF-B14C-4CE6-905C-6B905F4D4011}" type="datetime1">
              <a:rPr lang="en-US" smtClean="0"/>
              <a:t>8/21/2018</a:t>
            </a:fld>
            <a:endParaRPr lang="en-US"/>
          </a:p>
        </p:txBody>
      </p:sp>
      <p:sp>
        <p:nvSpPr>
          <p:cNvPr id="5" name="Footer Placeholder 4"/>
          <p:cNvSpPr>
            <a:spLocks noGrp="1"/>
          </p:cNvSpPr>
          <p:nvPr>
            <p:ph type="ftr" sz="quarter" idx="11"/>
          </p:nvPr>
        </p:nvSpPr>
        <p:spPr/>
        <p:txBody>
          <a:bodyPr/>
          <a:lstStyle/>
          <a:p>
            <a:r>
              <a:rPr lang="en-US" smtClean="0"/>
              <a:t>Prepared by Dr Teh Su Yean, PPSM@USM</a:t>
            </a:r>
            <a:endParaRPr lang="en-US"/>
          </a:p>
        </p:txBody>
      </p:sp>
      <p:sp>
        <p:nvSpPr>
          <p:cNvPr id="6" name="Slide Number Placeholder 5"/>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DFEF11-00C4-443A-AE58-A627F55DC095}" type="datetime1">
              <a:rPr lang="en-US" smtClean="0"/>
              <a:t>8/21/2018</a:t>
            </a:fld>
            <a:endParaRPr lang="en-US"/>
          </a:p>
        </p:txBody>
      </p:sp>
      <p:sp>
        <p:nvSpPr>
          <p:cNvPr id="6" name="Footer Placeholder 5"/>
          <p:cNvSpPr>
            <a:spLocks noGrp="1"/>
          </p:cNvSpPr>
          <p:nvPr>
            <p:ph type="ftr" sz="quarter" idx="11"/>
          </p:nvPr>
        </p:nvSpPr>
        <p:spPr/>
        <p:txBody>
          <a:bodyPr/>
          <a:lstStyle/>
          <a:p>
            <a:r>
              <a:rPr lang="en-US" smtClean="0"/>
              <a:t>Prepared by Dr Teh Su Yean, PPSM@USM</a:t>
            </a:r>
            <a:endParaRPr lang="en-US"/>
          </a:p>
        </p:txBody>
      </p:sp>
      <p:sp>
        <p:nvSpPr>
          <p:cNvPr id="7" name="Slide Number Placeholder 6"/>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45415-4FA0-4043-ABBD-D68BD8130F0A}" type="datetime1">
              <a:rPr lang="en-US" smtClean="0"/>
              <a:t>8/21/2018</a:t>
            </a:fld>
            <a:endParaRPr lang="en-US"/>
          </a:p>
        </p:txBody>
      </p:sp>
      <p:sp>
        <p:nvSpPr>
          <p:cNvPr id="8" name="Footer Placeholder 7"/>
          <p:cNvSpPr>
            <a:spLocks noGrp="1"/>
          </p:cNvSpPr>
          <p:nvPr>
            <p:ph type="ftr" sz="quarter" idx="11"/>
          </p:nvPr>
        </p:nvSpPr>
        <p:spPr/>
        <p:txBody>
          <a:bodyPr/>
          <a:lstStyle/>
          <a:p>
            <a:r>
              <a:rPr lang="en-US" smtClean="0"/>
              <a:t>Prepared by Dr Teh Su Yean, PPSM@USM</a:t>
            </a:r>
            <a:endParaRPr lang="en-US"/>
          </a:p>
        </p:txBody>
      </p:sp>
      <p:sp>
        <p:nvSpPr>
          <p:cNvPr id="9" name="Slide Number Placeholder 8"/>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1A2F74-5D31-4AC4-B444-F7A44F81D0D2}" type="datetime1">
              <a:rPr lang="en-US" smtClean="0"/>
              <a:t>8/21/2018</a:t>
            </a:fld>
            <a:endParaRPr lang="en-US"/>
          </a:p>
        </p:txBody>
      </p:sp>
      <p:sp>
        <p:nvSpPr>
          <p:cNvPr id="4" name="Footer Placeholder 3"/>
          <p:cNvSpPr>
            <a:spLocks noGrp="1"/>
          </p:cNvSpPr>
          <p:nvPr>
            <p:ph type="ftr" sz="quarter" idx="11"/>
          </p:nvPr>
        </p:nvSpPr>
        <p:spPr/>
        <p:txBody>
          <a:bodyPr/>
          <a:lstStyle/>
          <a:p>
            <a:r>
              <a:rPr lang="en-US" smtClean="0"/>
              <a:t>Prepared by Dr Teh Su Yean, PPSM@USM</a:t>
            </a:r>
            <a:endParaRPr lang="en-US"/>
          </a:p>
        </p:txBody>
      </p:sp>
      <p:sp>
        <p:nvSpPr>
          <p:cNvPr id="5" name="Slide Number Placeholder 4"/>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D9E35-E93A-4C2C-9CE9-52E74ACB437F}" type="datetime1">
              <a:rPr lang="en-US" smtClean="0"/>
              <a:t>8/21/2018</a:t>
            </a:fld>
            <a:endParaRPr lang="en-US"/>
          </a:p>
        </p:txBody>
      </p:sp>
      <p:sp>
        <p:nvSpPr>
          <p:cNvPr id="3" name="Footer Placeholder 2"/>
          <p:cNvSpPr>
            <a:spLocks noGrp="1"/>
          </p:cNvSpPr>
          <p:nvPr>
            <p:ph type="ftr" sz="quarter" idx="11"/>
          </p:nvPr>
        </p:nvSpPr>
        <p:spPr/>
        <p:txBody>
          <a:bodyPr/>
          <a:lstStyle/>
          <a:p>
            <a:r>
              <a:rPr lang="en-US" smtClean="0"/>
              <a:t>Prepared by Dr Teh Su Yean, PPSM@USM</a:t>
            </a:r>
            <a:endParaRPr lang="en-US"/>
          </a:p>
        </p:txBody>
      </p:sp>
      <p:sp>
        <p:nvSpPr>
          <p:cNvPr id="4" name="Slide Number Placeholder 3"/>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6E06B-EEF2-4F99-A45E-53E8C751A0B5}" type="datetime1">
              <a:rPr lang="en-US" smtClean="0"/>
              <a:t>8/21/2018</a:t>
            </a:fld>
            <a:endParaRPr lang="en-US"/>
          </a:p>
        </p:txBody>
      </p:sp>
      <p:sp>
        <p:nvSpPr>
          <p:cNvPr id="6" name="Footer Placeholder 5"/>
          <p:cNvSpPr>
            <a:spLocks noGrp="1"/>
          </p:cNvSpPr>
          <p:nvPr>
            <p:ph type="ftr" sz="quarter" idx="11"/>
          </p:nvPr>
        </p:nvSpPr>
        <p:spPr/>
        <p:txBody>
          <a:bodyPr/>
          <a:lstStyle/>
          <a:p>
            <a:r>
              <a:rPr lang="en-US" smtClean="0"/>
              <a:t>Prepared by Dr Teh Su Yean, PPSM@USM</a:t>
            </a:r>
            <a:endParaRPr lang="en-US"/>
          </a:p>
        </p:txBody>
      </p:sp>
      <p:sp>
        <p:nvSpPr>
          <p:cNvPr id="7" name="Slide Number Placeholder 6"/>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D0E62-8E53-475F-BC52-DEDA701B69F8}" type="datetime1">
              <a:rPr lang="en-US" smtClean="0"/>
              <a:t>8/21/2018</a:t>
            </a:fld>
            <a:endParaRPr lang="en-US"/>
          </a:p>
        </p:txBody>
      </p:sp>
      <p:sp>
        <p:nvSpPr>
          <p:cNvPr id="6" name="Footer Placeholder 5"/>
          <p:cNvSpPr>
            <a:spLocks noGrp="1"/>
          </p:cNvSpPr>
          <p:nvPr>
            <p:ph type="ftr" sz="quarter" idx="11"/>
          </p:nvPr>
        </p:nvSpPr>
        <p:spPr/>
        <p:txBody>
          <a:bodyPr/>
          <a:lstStyle/>
          <a:p>
            <a:r>
              <a:rPr lang="en-US" smtClean="0"/>
              <a:t>Prepared by Dr Teh Su Yean, PPSM@USM</a:t>
            </a:r>
            <a:endParaRPr lang="en-US"/>
          </a:p>
        </p:txBody>
      </p:sp>
      <p:sp>
        <p:nvSpPr>
          <p:cNvPr id="7" name="Slide Number Placeholder 6"/>
          <p:cNvSpPr>
            <a:spLocks noGrp="1"/>
          </p:cNvSpPr>
          <p:nvPr>
            <p:ph type="sldNum" sz="quarter" idx="12"/>
          </p:nvPr>
        </p:nvSpPr>
        <p:spPr/>
        <p:txBody>
          <a:bodyPr/>
          <a:lstStyle/>
          <a:p>
            <a:fld id="{D4B39A3D-6E5B-421C-AA99-AA75690A48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9A6F-9495-4E36-B92B-6F33D8E37119}" type="datetime1">
              <a:rPr lang="en-US" smtClean="0"/>
              <a:t>8/21/2018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Dr Teh Su Yean, PPSM@USM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39A3D-6E5B-421C-AA99-AA75690A48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8.png"/><Relationship Id="rId5" Type="http://schemas.openxmlformats.org/officeDocument/2006/relationships/image" Target="../media/image3.jpeg"/><Relationship Id="rId10" Type="http://schemas.openxmlformats.org/officeDocument/2006/relationships/hyperlink" Target="https://creativecommons.org/licenses/by-nc-nd/4.0/" TargetMode="External"/><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11" Type="http://schemas.openxmlformats.org/officeDocument/2006/relationships/image" Target="../media/image16.wmf"/><Relationship Id="rId5" Type="http://schemas.openxmlformats.org/officeDocument/2006/relationships/image" Target="../media/image10.jpeg"/><Relationship Id="rId10" Type="http://schemas.openxmlformats.org/officeDocument/2006/relationships/oleObject" Target="../embeddings/oleObject2.bin"/><Relationship Id="rId4" Type="http://schemas.openxmlformats.org/officeDocument/2006/relationships/image" Target="../media/image9.jpeg"/><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9.jpeg"/><Relationship Id="rId7" Type="http://schemas.openxmlformats.org/officeDocument/2006/relationships/hyperlink" Target="https://www.google.com/url?sa=i&amp;rct=j&amp;q=&amp;esrc=s&amp;source=images&amp;cd=&amp;cad=rja&amp;uact=8&amp;ved=0ahUKEwj6s9OsspzWAhUGSI8KHWYiAc0QjRwIBw&amp;url=https://stevesimms.wordpress.com/2015/01/30/did-einstein-contradict-himself-is-e-mc2-an-oxymoron/&amp;psig=AFQjCNG25jc6ydH2ZNL7kb-1ttRySpjD9A&amp;ust=150519388075720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www.google.com/url?sa=i&amp;rct=j&amp;q=&amp;esrc=s&amp;source=images&amp;cd=&amp;cad=rja&amp;uact=8&amp;ved=0ahUKEwjTpfKFsZzWAhXFwI8KHYmbAlsQjRwIBw&amp;url=http://www.originlab.com/index.aspx?go=Products/Origin/DataAnalysis/CurveFitting&amp;psig=AFQjCNH1nO18G7-aG1-VhVKXFBnUa7OtiA&amp;ust=1505193488744752" TargetMode="Externa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6.bin"/><Relationship Id="rId18" Type="http://schemas.openxmlformats.org/officeDocument/2006/relationships/image" Target="../media/image29.wmf"/><Relationship Id="rId3" Type="http://schemas.openxmlformats.org/officeDocument/2006/relationships/image" Target="../media/image9.jpeg"/><Relationship Id="rId21" Type="http://schemas.openxmlformats.org/officeDocument/2006/relationships/image" Target="../media/image34.gif"/><Relationship Id="rId7" Type="http://schemas.openxmlformats.org/officeDocument/2006/relationships/oleObject" Target="../embeddings/oleObject3.bin"/><Relationship Id="rId12" Type="http://schemas.openxmlformats.org/officeDocument/2006/relationships/image" Target="../media/image2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28.wmf"/><Relationship Id="rId20" Type="http://schemas.openxmlformats.org/officeDocument/2006/relationships/image" Target="../media/image33.gif"/><Relationship Id="rId1" Type="http://schemas.openxmlformats.org/officeDocument/2006/relationships/vmlDrawing" Target="../drawings/vmlDrawing2.vml"/><Relationship Id="rId6" Type="http://schemas.openxmlformats.org/officeDocument/2006/relationships/image" Target="../media/image31.png"/><Relationship Id="rId11" Type="http://schemas.openxmlformats.org/officeDocument/2006/relationships/oleObject" Target="../embeddings/oleObject5.bin"/><Relationship Id="rId5" Type="http://schemas.openxmlformats.org/officeDocument/2006/relationships/image" Target="../media/image30.png"/><Relationship Id="rId15" Type="http://schemas.openxmlformats.org/officeDocument/2006/relationships/oleObject" Target="../embeddings/oleObject7.bin"/><Relationship Id="rId10" Type="http://schemas.openxmlformats.org/officeDocument/2006/relationships/image" Target="../media/image25.wmf"/><Relationship Id="rId19" Type="http://schemas.openxmlformats.org/officeDocument/2006/relationships/image" Target="../media/image32.gif"/><Relationship Id="rId4" Type="http://schemas.openxmlformats.org/officeDocument/2006/relationships/image" Target="../media/image10.jpeg"/><Relationship Id="rId9" Type="http://schemas.openxmlformats.org/officeDocument/2006/relationships/oleObject" Target="../embeddings/oleObject4.bin"/><Relationship Id="rId14" Type="http://schemas.openxmlformats.org/officeDocument/2006/relationships/image" Target="../media/image27.wmf"/><Relationship Id="rId22" Type="http://schemas.openxmlformats.org/officeDocument/2006/relationships/image" Target="../media/image35.gif"/></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7.gif"/><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gif"/><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gif"/><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9.jpe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1.wmf"/><Relationship Id="rId11" Type="http://schemas.openxmlformats.org/officeDocument/2006/relationships/image" Target="../media/image43.wmf"/><Relationship Id="rId5" Type="http://schemas.openxmlformats.org/officeDocument/2006/relationships/oleObject" Target="../embeddings/oleObject9.bin"/><Relationship Id="rId10" Type="http://schemas.openxmlformats.org/officeDocument/2006/relationships/oleObject" Target="../embeddings/oleObject12.bin"/><Relationship Id="rId4" Type="http://schemas.openxmlformats.org/officeDocument/2006/relationships/image" Target="../media/image10.jpeg"/><Relationship Id="rId9"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hyperlink" Target="http://www.google.com.my/url?sa=i&amp;source=images&amp;cd=&amp;cad=rja&amp;docid=t4m0DAQqR2ZByM&amp;tbnid=hjv-eqXzN6XrFM:&amp;ved=0CAgQjRwwAA&amp;url=http://www.themeparkreview.com/photos/tdl/space.htm&amp;ei=jZBDUq6NGIKVrAfet4DoDw&amp;psig=AFQjCNH4F46o-vLDXec99CIjd728pXOHMQ&amp;ust=1380246029480073"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hyperlink" Target="http://en.wikipedia.org/wiki/File:Gimli_glider.JPG"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10.jpeg"/></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jpeg"/></Relationships>
</file>

<file path=ppt/slides/_rels/slide52.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17.bin"/><Relationship Id="rId3" Type="http://schemas.openxmlformats.org/officeDocument/2006/relationships/image" Target="../media/image9.jpeg"/><Relationship Id="rId7" Type="http://schemas.openxmlformats.org/officeDocument/2006/relationships/oleObject" Target="../embeddings/oleObject14.bin"/><Relationship Id="rId12" Type="http://schemas.openxmlformats.org/officeDocument/2006/relationships/image" Target="../media/image67.wmf"/><Relationship Id="rId17" Type="http://schemas.openxmlformats.org/officeDocument/2006/relationships/image" Target="../media/image69.wmf"/><Relationship Id="rId2" Type="http://schemas.openxmlformats.org/officeDocument/2006/relationships/slideLayout" Target="../slideLayouts/slideLayout2.xml"/><Relationship Id="rId16" Type="http://schemas.openxmlformats.org/officeDocument/2006/relationships/oleObject" Target="../embeddings/oleObject19.bin"/><Relationship Id="rId1" Type="http://schemas.openxmlformats.org/officeDocument/2006/relationships/vmlDrawing" Target="../drawings/vmlDrawing4.vml"/><Relationship Id="rId6" Type="http://schemas.openxmlformats.org/officeDocument/2006/relationships/image" Target="../media/image64.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66.wmf"/><Relationship Id="rId4" Type="http://schemas.openxmlformats.org/officeDocument/2006/relationships/image" Target="../media/image10.jpeg"/><Relationship Id="rId9" Type="http://schemas.openxmlformats.org/officeDocument/2006/relationships/oleObject" Target="../embeddings/oleObject15.bin"/><Relationship Id="rId14" Type="http://schemas.openxmlformats.org/officeDocument/2006/relationships/image" Target="../media/image68.wmf"/></Relationships>
</file>

<file path=ppt/slides/_rels/slide53.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24.bin"/><Relationship Id="rId3" Type="http://schemas.openxmlformats.org/officeDocument/2006/relationships/image" Target="../media/image9.jpeg"/><Relationship Id="rId7" Type="http://schemas.openxmlformats.org/officeDocument/2006/relationships/oleObject" Target="../embeddings/oleObject21.bin"/><Relationship Id="rId12" Type="http://schemas.openxmlformats.org/officeDocument/2006/relationships/image" Target="../media/image67.wmf"/><Relationship Id="rId17" Type="http://schemas.openxmlformats.org/officeDocument/2006/relationships/image" Target="../media/image69.wmf"/><Relationship Id="rId2" Type="http://schemas.openxmlformats.org/officeDocument/2006/relationships/slideLayout" Target="../slideLayouts/slideLayout2.xml"/><Relationship Id="rId16" Type="http://schemas.openxmlformats.org/officeDocument/2006/relationships/oleObject" Target="../embeddings/oleObject26.bin"/><Relationship Id="rId1" Type="http://schemas.openxmlformats.org/officeDocument/2006/relationships/vmlDrawing" Target="../drawings/vmlDrawing5.vml"/><Relationship Id="rId6" Type="http://schemas.openxmlformats.org/officeDocument/2006/relationships/image" Target="../media/image64.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66.wmf"/><Relationship Id="rId4" Type="http://schemas.openxmlformats.org/officeDocument/2006/relationships/image" Target="../media/image10.jpeg"/><Relationship Id="rId9" Type="http://schemas.openxmlformats.org/officeDocument/2006/relationships/oleObject" Target="../embeddings/oleObject22.bin"/><Relationship Id="rId14" Type="http://schemas.openxmlformats.org/officeDocument/2006/relationships/image" Target="../media/image68.wmf"/></Relationships>
</file>

<file path=ppt/slides/_rels/slide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31.bin"/><Relationship Id="rId18" Type="http://schemas.openxmlformats.org/officeDocument/2006/relationships/oleObject" Target="../embeddings/oleObject34.bin"/><Relationship Id="rId3" Type="http://schemas.openxmlformats.org/officeDocument/2006/relationships/image" Target="../media/image9.jpeg"/><Relationship Id="rId7" Type="http://schemas.openxmlformats.org/officeDocument/2006/relationships/oleObject" Target="../embeddings/oleObject28.bin"/><Relationship Id="rId12" Type="http://schemas.openxmlformats.org/officeDocument/2006/relationships/image" Target="../media/image73.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75.wmf"/><Relationship Id="rId20" Type="http://schemas.openxmlformats.org/officeDocument/2006/relationships/oleObject" Target="../embeddings/oleObject36.bin"/><Relationship Id="rId1" Type="http://schemas.openxmlformats.org/officeDocument/2006/relationships/vmlDrawing" Target="../drawings/vmlDrawing6.vml"/><Relationship Id="rId6" Type="http://schemas.openxmlformats.org/officeDocument/2006/relationships/image" Target="../media/image70.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72.wmf"/><Relationship Id="rId19" Type="http://schemas.openxmlformats.org/officeDocument/2006/relationships/oleObject" Target="../embeddings/oleObject35.bin"/><Relationship Id="rId4" Type="http://schemas.openxmlformats.org/officeDocument/2006/relationships/image" Target="../media/image10.jpeg"/><Relationship Id="rId9" Type="http://schemas.openxmlformats.org/officeDocument/2006/relationships/oleObject" Target="../embeddings/oleObject29.bin"/><Relationship Id="rId14" Type="http://schemas.openxmlformats.org/officeDocument/2006/relationships/image" Target="../media/image74.wmf"/></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80.wmf"/><Relationship Id="rId3" Type="http://schemas.openxmlformats.org/officeDocument/2006/relationships/image" Target="../media/image9.jpeg"/><Relationship Id="rId7" Type="http://schemas.openxmlformats.org/officeDocument/2006/relationships/image" Target="../media/image83.png"/><Relationship Id="rId12" Type="http://schemas.openxmlformats.org/officeDocument/2006/relationships/oleObject" Target="../embeddings/oleObject40.bin"/><Relationship Id="rId17" Type="http://schemas.openxmlformats.org/officeDocument/2006/relationships/image" Target="../media/image82.wmf"/><Relationship Id="rId2" Type="http://schemas.openxmlformats.org/officeDocument/2006/relationships/slideLayout" Target="../slideLayouts/slideLayout2.xml"/><Relationship Id="rId16" Type="http://schemas.openxmlformats.org/officeDocument/2006/relationships/oleObject" Target="../embeddings/oleObject42.bin"/><Relationship Id="rId1" Type="http://schemas.openxmlformats.org/officeDocument/2006/relationships/vmlDrawing" Target="../drawings/vmlDrawing7.vml"/><Relationship Id="rId6" Type="http://schemas.openxmlformats.org/officeDocument/2006/relationships/image" Target="../media/image77.wmf"/><Relationship Id="rId11" Type="http://schemas.openxmlformats.org/officeDocument/2006/relationships/image" Target="../media/image79.wmf"/><Relationship Id="rId5" Type="http://schemas.openxmlformats.org/officeDocument/2006/relationships/oleObject" Target="../embeddings/oleObject37.bin"/><Relationship Id="rId15" Type="http://schemas.openxmlformats.org/officeDocument/2006/relationships/image" Target="../media/image81.wmf"/><Relationship Id="rId10" Type="http://schemas.openxmlformats.org/officeDocument/2006/relationships/oleObject" Target="../embeddings/oleObject39.bin"/><Relationship Id="rId4" Type="http://schemas.openxmlformats.org/officeDocument/2006/relationships/image" Target="../media/image10.jpeg"/><Relationship Id="rId9" Type="http://schemas.openxmlformats.org/officeDocument/2006/relationships/image" Target="../media/image78.wmf"/><Relationship Id="rId14" Type="http://schemas.openxmlformats.org/officeDocument/2006/relationships/oleObject" Target="../embeddings/oleObject41.bin"/></Relationships>
</file>

<file path=ppt/slides/_rels/slide58.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9.jpeg"/><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4.wmf"/><Relationship Id="rId5" Type="http://schemas.openxmlformats.org/officeDocument/2006/relationships/oleObject" Target="../embeddings/oleObject43.bin"/><Relationship Id="rId4" Type="http://schemas.openxmlformats.org/officeDocument/2006/relationships/image" Target="../media/image10.jpeg"/></Relationships>
</file>

<file path=ppt/slides/_rels/slide59.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9.jpeg"/><Relationship Id="rId7" Type="http://schemas.openxmlformats.org/officeDocument/2006/relationships/oleObject" Target="../embeddings/oleObject46.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86.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88.wmf"/><Relationship Id="rId4" Type="http://schemas.openxmlformats.org/officeDocument/2006/relationships/image" Target="../media/image10.jpeg"/><Relationship Id="rId9" Type="http://schemas.openxmlformats.org/officeDocument/2006/relationships/oleObject" Target="../embeddings/oleObject47.bin"/></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90.wmf"/><Relationship Id="rId5" Type="http://schemas.openxmlformats.org/officeDocument/2006/relationships/oleObject" Target="../embeddings/oleObject49.bin"/><Relationship Id="rId4" Type="http://schemas.openxmlformats.org/officeDocument/2006/relationships/image" Target="../media/image10.jpeg"/></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13.xml"/><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0.bin"/><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91.wmf"/></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56.bin"/><Relationship Id="rId3" Type="http://schemas.openxmlformats.org/officeDocument/2006/relationships/image" Target="../media/image9.jpeg"/><Relationship Id="rId7" Type="http://schemas.openxmlformats.org/officeDocument/2006/relationships/oleObject" Target="../embeddings/oleObject53.bin"/><Relationship Id="rId12" Type="http://schemas.openxmlformats.org/officeDocument/2006/relationships/image" Target="../media/image95.wmf"/><Relationship Id="rId2" Type="http://schemas.openxmlformats.org/officeDocument/2006/relationships/slideLayout" Target="../slideLayouts/slideLayout2.xml"/><Relationship Id="rId16" Type="http://schemas.openxmlformats.org/officeDocument/2006/relationships/image" Target="../media/image97.wmf"/><Relationship Id="rId1" Type="http://schemas.openxmlformats.org/officeDocument/2006/relationships/vmlDrawing" Target="../drawings/vmlDrawing12.vml"/><Relationship Id="rId6" Type="http://schemas.openxmlformats.org/officeDocument/2006/relationships/image" Target="../media/image92.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94.wmf"/><Relationship Id="rId4" Type="http://schemas.openxmlformats.org/officeDocument/2006/relationships/image" Target="../media/image10.jpeg"/><Relationship Id="rId9" Type="http://schemas.openxmlformats.org/officeDocument/2006/relationships/oleObject" Target="../embeddings/oleObject54.bin"/><Relationship Id="rId14" Type="http://schemas.openxmlformats.org/officeDocument/2006/relationships/image" Target="../media/image96.wmf"/></Relationships>
</file>

<file path=ppt/slides/_rels/slide6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jpeg"/><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98.wmf"/><Relationship Id="rId5" Type="http://schemas.openxmlformats.org/officeDocument/2006/relationships/oleObject" Target="../embeddings/oleObject58.bin"/><Relationship Id="rId4" Type="http://schemas.openxmlformats.org/officeDocument/2006/relationships/image" Target="../media/image10.jpeg"/></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103.png"/><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0.bin"/><Relationship Id="rId11" Type="http://schemas.openxmlformats.org/officeDocument/2006/relationships/image" Target="../media/image102.wmf"/><Relationship Id="rId5" Type="http://schemas.openxmlformats.org/officeDocument/2006/relationships/image" Target="../media/image10.jpeg"/><Relationship Id="rId10" Type="http://schemas.openxmlformats.org/officeDocument/2006/relationships/oleObject" Target="../embeddings/oleObject62.bin"/><Relationship Id="rId4" Type="http://schemas.openxmlformats.org/officeDocument/2006/relationships/image" Target="../media/image9.jpeg"/><Relationship Id="rId9" Type="http://schemas.openxmlformats.org/officeDocument/2006/relationships/image" Target="../media/image101.wmf"/></Relationships>
</file>

<file path=ppt/slides/_rels/slide66.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9.jpeg"/><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04.wmf"/><Relationship Id="rId5" Type="http://schemas.openxmlformats.org/officeDocument/2006/relationships/oleObject" Target="../embeddings/oleObject63.bin"/><Relationship Id="rId4" Type="http://schemas.openxmlformats.org/officeDocument/2006/relationships/image" Target="../media/image10.jpeg"/></Relationships>
</file>

<file path=ppt/slides/_rels/slide67.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5.bin"/><Relationship Id="rId5" Type="http://schemas.openxmlformats.org/officeDocument/2006/relationships/image" Target="../media/image10.jpeg"/><Relationship Id="rId4" Type="http://schemas.openxmlformats.org/officeDocument/2006/relationships/image" Target="../media/image9.jpeg"/></Relationships>
</file>

<file path=ppt/slides/_rels/slide68.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9.jpeg"/><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08.wmf"/><Relationship Id="rId5" Type="http://schemas.openxmlformats.org/officeDocument/2006/relationships/oleObject" Target="../embeddings/oleObject66.bin"/><Relationship Id="rId10" Type="http://schemas.openxmlformats.org/officeDocument/2006/relationships/image" Target="../media/image110.wmf"/><Relationship Id="rId4" Type="http://schemas.openxmlformats.org/officeDocument/2006/relationships/image" Target="../media/image10.jpeg"/><Relationship Id="rId9" Type="http://schemas.openxmlformats.org/officeDocument/2006/relationships/oleObject" Target="../embeddings/oleObject68.bin"/></Relationships>
</file>

<file path=ppt/slides/_rels/slide69.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9.jpeg"/><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11.wmf"/><Relationship Id="rId5" Type="http://schemas.openxmlformats.org/officeDocument/2006/relationships/oleObject" Target="../embeddings/oleObject69.bin"/><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jpeg"/></Relationships>
</file>

<file path=ppt/slides/_rels/slide70.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75.bin"/><Relationship Id="rId3" Type="http://schemas.openxmlformats.org/officeDocument/2006/relationships/image" Target="../media/image9.jpeg"/><Relationship Id="rId7" Type="http://schemas.openxmlformats.org/officeDocument/2006/relationships/oleObject" Target="../embeddings/oleObject72.bin"/><Relationship Id="rId12" Type="http://schemas.openxmlformats.org/officeDocument/2006/relationships/image" Target="../media/image115.wmf"/><Relationship Id="rId2" Type="http://schemas.openxmlformats.org/officeDocument/2006/relationships/slideLayout" Target="../slideLayouts/slideLayout2.xml"/><Relationship Id="rId16" Type="http://schemas.openxmlformats.org/officeDocument/2006/relationships/image" Target="../media/image117.wmf"/><Relationship Id="rId1" Type="http://schemas.openxmlformats.org/officeDocument/2006/relationships/vmlDrawing" Target="../drawings/vmlDrawing19.vml"/><Relationship Id="rId6" Type="http://schemas.openxmlformats.org/officeDocument/2006/relationships/image" Target="../media/image112.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114.wmf"/><Relationship Id="rId4" Type="http://schemas.openxmlformats.org/officeDocument/2006/relationships/image" Target="../media/image10.jpeg"/><Relationship Id="rId9" Type="http://schemas.openxmlformats.org/officeDocument/2006/relationships/oleObject" Target="../embeddings/oleObject73.bin"/><Relationship Id="rId14" Type="http://schemas.openxmlformats.org/officeDocument/2006/relationships/image" Target="../media/image116.wmf"/></Relationships>
</file>

<file path=ppt/slides/_rels/slide7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2.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9.jpeg"/><Relationship Id="rId7" Type="http://schemas.openxmlformats.org/officeDocument/2006/relationships/oleObject" Target="../embeddings/oleObject78.bin"/><Relationship Id="rId12" Type="http://schemas.openxmlformats.org/officeDocument/2006/relationships/image" Target="../media/image12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19.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121.wmf"/><Relationship Id="rId4" Type="http://schemas.openxmlformats.org/officeDocument/2006/relationships/image" Target="../media/image10.jpeg"/><Relationship Id="rId9" Type="http://schemas.openxmlformats.org/officeDocument/2006/relationships/oleObject" Target="../embeddings/oleObject79.bin"/></Relationships>
</file>

<file path=ppt/slides/_rels/slide73.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oleObject" Target="../embeddings/oleObject84.bin"/><Relationship Id="rId3" Type="http://schemas.openxmlformats.org/officeDocument/2006/relationships/image" Target="../media/image9.jpeg"/><Relationship Id="rId7" Type="http://schemas.openxmlformats.org/officeDocument/2006/relationships/image" Target="../media/image123.wmf"/><Relationship Id="rId12" Type="http://schemas.openxmlformats.org/officeDocument/2006/relationships/image" Target="../media/image125.wmf"/><Relationship Id="rId2" Type="http://schemas.openxmlformats.org/officeDocument/2006/relationships/slideLayout" Target="../slideLayouts/slideLayout2.xml"/><Relationship Id="rId16" Type="http://schemas.openxmlformats.org/officeDocument/2006/relationships/image" Target="../media/image127.wmf"/><Relationship Id="rId1" Type="http://schemas.openxmlformats.org/officeDocument/2006/relationships/vmlDrawing" Target="../drawings/vmlDrawing21.vml"/><Relationship Id="rId6" Type="http://schemas.openxmlformats.org/officeDocument/2006/relationships/oleObject" Target="../embeddings/oleObject81.bin"/><Relationship Id="rId11" Type="http://schemas.openxmlformats.org/officeDocument/2006/relationships/oleObject" Target="../embeddings/oleObject83.bin"/><Relationship Id="rId5" Type="http://schemas.openxmlformats.org/officeDocument/2006/relationships/image" Target="../media/image128.png"/><Relationship Id="rId15" Type="http://schemas.openxmlformats.org/officeDocument/2006/relationships/oleObject" Target="../embeddings/oleObject85.bin"/><Relationship Id="rId10" Type="http://schemas.openxmlformats.org/officeDocument/2006/relationships/image" Target="../media/image124.wmf"/><Relationship Id="rId4" Type="http://schemas.openxmlformats.org/officeDocument/2006/relationships/image" Target="../media/image10.jpeg"/><Relationship Id="rId9" Type="http://schemas.openxmlformats.org/officeDocument/2006/relationships/oleObject" Target="../embeddings/oleObject82.bin"/><Relationship Id="rId14" Type="http://schemas.openxmlformats.org/officeDocument/2006/relationships/image" Target="../media/image126.wmf"/></Relationships>
</file>

<file path=ppt/slides/_rels/slide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30.wmf"/><Relationship Id="rId5" Type="http://schemas.openxmlformats.org/officeDocument/2006/relationships/oleObject" Target="../embeddings/oleObject86.bin"/><Relationship Id="rId4" Type="http://schemas.openxmlformats.org/officeDocument/2006/relationships/image" Target="../media/image10.jpeg"/></Relationships>
</file>

<file path=ppt/slides/_rels/slide75.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91.bin"/><Relationship Id="rId18" Type="http://schemas.openxmlformats.org/officeDocument/2006/relationships/image" Target="../media/image137.wmf"/><Relationship Id="rId3" Type="http://schemas.openxmlformats.org/officeDocument/2006/relationships/image" Target="../media/image9.jpeg"/><Relationship Id="rId7" Type="http://schemas.openxmlformats.org/officeDocument/2006/relationships/oleObject" Target="../embeddings/oleObject88.bin"/><Relationship Id="rId12" Type="http://schemas.openxmlformats.org/officeDocument/2006/relationships/image" Target="../media/image134.wmf"/><Relationship Id="rId17" Type="http://schemas.openxmlformats.org/officeDocument/2006/relationships/oleObject" Target="../embeddings/oleObject93.bin"/><Relationship Id="rId2" Type="http://schemas.openxmlformats.org/officeDocument/2006/relationships/slideLayout" Target="../slideLayouts/slideLayout2.xml"/><Relationship Id="rId16" Type="http://schemas.openxmlformats.org/officeDocument/2006/relationships/image" Target="../media/image136.wmf"/><Relationship Id="rId1" Type="http://schemas.openxmlformats.org/officeDocument/2006/relationships/vmlDrawing" Target="../drawings/vmlDrawing23.vml"/><Relationship Id="rId6" Type="http://schemas.openxmlformats.org/officeDocument/2006/relationships/image" Target="../media/image131.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133.wmf"/><Relationship Id="rId4" Type="http://schemas.openxmlformats.org/officeDocument/2006/relationships/image" Target="../media/image10.jpeg"/><Relationship Id="rId9" Type="http://schemas.openxmlformats.org/officeDocument/2006/relationships/oleObject" Target="../embeddings/oleObject89.bin"/><Relationship Id="rId14" Type="http://schemas.openxmlformats.org/officeDocument/2006/relationships/image" Target="../media/image135.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140.png"/><Relationship Id="rId7" Type="http://schemas.openxmlformats.org/officeDocument/2006/relationships/image" Target="../media/image138.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94.bin"/><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39.wmf"/></Relationships>
</file>

<file path=ppt/slides/_rels/slide77.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9.jpeg"/><Relationship Id="rId7" Type="http://schemas.openxmlformats.org/officeDocument/2006/relationships/oleObject" Target="../embeddings/oleObject97.bin"/><Relationship Id="rId12" Type="http://schemas.openxmlformats.org/officeDocument/2006/relationships/image" Target="../media/image144.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41.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143.wmf"/><Relationship Id="rId4" Type="http://schemas.openxmlformats.org/officeDocument/2006/relationships/image" Target="../media/image10.jpeg"/><Relationship Id="rId9" Type="http://schemas.openxmlformats.org/officeDocument/2006/relationships/oleObject" Target="../embeddings/oleObject98.bin"/></Relationships>
</file>

<file path=ppt/slides/_rels/slide78.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oleObject" Target="../embeddings/oleObject104.bin"/><Relationship Id="rId18" Type="http://schemas.openxmlformats.org/officeDocument/2006/relationships/image" Target="../media/image150.wmf"/><Relationship Id="rId3" Type="http://schemas.openxmlformats.org/officeDocument/2006/relationships/oleObject" Target="../embeddings/oleObject100.bin"/><Relationship Id="rId21" Type="http://schemas.openxmlformats.org/officeDocument/2006/relationships/oleObject" Target="../embeddings/oleObject108.bin"/><Relationship Id="rId7" Type="http://schemas.openxmlformats.org/officeDocument/2006/relationships/image" Target="../media/image9.jpeg"/><Relationship Id="rId12" Type="http://schemas.openxmlformats.org/officeDocument/2006/relationships/image" Target="../media/image142.wmf"/><Relationship Id="rId17" Type="http://schemas.openxmlformats.org/officeDocument/2006/relationships/oleObject" Target="../embeddings/oleObject106.bin"/><Relationship Id="rId2" Type="http://schemas.openxmlformats.org/officeDocument/2006/relationships/slideLayout" Target="../slideLayouts/slideLayout2.xml"/><Relationship Id="rId16" Type="http://schemas.openxmlformats.org/officeDocument/2006/relationships/image" Target="../media/image149.wmf"/><Relationship Id="rId20" Type="http://schemas.openxmlformats.org/officeDocument/2006/relationships/image" Target="../media/image151.wmf"/><Relationship Id="rId1" Type="http://schemas.openxmlformats.org/officeDocument/2006/relationships/vmlDrawing" Target="../drawings/vmlDrawing26.vml"/><Relationship Id="rId6" Type="http://schemas.openxmlformats.org/officeDocument/2006/relationships/image" Target="../media/image146.wmf"/><Relationship Id="rId11" Type="http://schemas.openxmlformats.org/officeDocument/2006/relationships/oleObject" Target="../embeddings/oleObject103.bin"/><Relationship Id="rId5" Type="http://schemas.openxmlformats.org/officeDocument/2006/relationships/oleObject" Target="../embeddings/oleObject101.bin"/><Relationship Id="rId15" Type="http://schemas.openxmlformats.org/officeDocument/2006/relationships/oleObject" Target="../embeddings/oleObject105.bin"/><Relationship Id="rId10" Type="http://schemas.openxmlformats.org/officeDocument/2006/relationships/image" Target="../media/image147.wmf"/><Relationship Id="rId19" Type="http://schemas.openxmlformats.org/officeDocument/2006/relationships/oleObject" Target="../embeddings/oleObject107.bin"/><Relationship Id="rId4" Type="http://schemas.openxmlformats.org/officeDocument/2006/relationships/image" Target="../media/image145.wmf"/><Relationship Id="rId9" Type="http://schemas.openxmlformats.org/officeDocument/2006/relationships/oleObject" Target="../embeddings/oleObject102.bin"/><Relationship Id="rId14" Type="http://schemas.openxmlformats.org/officeDocument/2006/relationships/image" Target="../media/image148.wmf"/><Relationship Id="rId22" Type="http://schemas.openxmlformats.org/officeDocument/2006/relationships/image" Target="../media/image152.wmf"/></Relationships>
</file>

<file path=ppt/slides/_rels/slide79.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image" Target="../media/image9.jpeg"/><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49.wmf"/><Relationship Id="rId5" Type="http://schemas.openxmlformats.org/officeDocument/2006/relationships/oleObject" Target="../embeddings/oleObject109.bin"/><Relationship Id="rId10" Type="http://schemas.openxmlformats.org/officeDocument/2006/relationships/image" Target="../media/image154.wmf"/><Relationship Id="rId4" Type="http://schemas.openxmlformats.org/officeDocument/2006/relationships/image" Target="../media/image10.jpeg"/><Relationship Id="rId9" Type="http://schemas.openxmlformats.org/officeDocument/2006/relationships/oleObject" Target="../embeddings/oleObject111.bin"/></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youtube.com/watch?v=SzR46EHsl5w" TargetMode="External"/><Relationship Id="rId5" Type="http://schemas.openxmlformats.org/officeDocument/2006/relationships/hyperlink" Target="https://www.youtube.com/watch?v=pxWsw--tLf0" TargetMode="External"/><Relationship Id="rId4" Type="http://schemas.openxmlformats.org/officeDocument/2006/relationships/image" Target="../media/image10.jpeg"/></Relationships>
</file>

<file path=ppt/slides/_rels/slide8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55.wmf"/><Relationship Id="rId5" Type="http://schemas.openxmlformats.org/officeDocument/2006/relationships/oleObject" Target="../embeddings/oleObject112.bin"/><Relationship Id="rId4" Type="http://schemas.openxmlformats.org/officeDocument/2006/relationships/image" Target="../media/image10.jpeg"/></Relationships>
</file>

<file path=ppt/slides/_rels/slide8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55.wmf"/><Relationship Id="rId5" Type="http://schemas.openxmlformats.org/officeDocument/2006/relationships/oleObject" Target="../embeddings/oleObject113.bin"/><Relationship Id="rId4" Type="http://schemas.openxmlformats.org/officeDocument/2006/relationships/image" Target="../media/image10.jpeg"/></Relationships>
</file>

<file path=ppt/slides/_rels/slide8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file:///C:\Users\Workshop\Desktop\Instructor_Materials\Day%201\1.%20Intro%20to%20Model\Tsunami%20Propagation%20Scenario%20in%20SCS.wmv" TargetMode="External"/><Relationship Id="rId6" Type="http://schemas.openxmlformats.org/officeDocument/2006/relationships/image" Target="../media/image157.png"/><Relationship Id="rId5" Type="http://schemas.openxmlformats.org/officeDocument/2006/relationships/image" Target="../media/image156.gif"/><Relationship Id="rId4" Type="http://schemas.openxmlformats.org/officeDocument/2006/relationships/image" Target="../media/image10.jpeg"/></Relationships>
</file>

<file path=ppt/slides/_rels/slide8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fauzisukiman\Desktop\template pp USM\USM logo.jpg"/>
          <p:cNvPicPr>
            <a:picLocks noChangeAspect="1" noChangeArrowheads="1"/>
          </p:cNvPicPr>
          <p:nvPr/>
        </p:nvPicPr>
        <p:blipFill>
          <a:blip r:embed="rId3" cstate="print"/>
          <a:srcRect/>
          <a:stretch>
            <a:fillRect/>
          </a:stretch>
        </p:blipFill>
        <p:spPr bwMode="auto">
          <a:xfrm>
            <a:off x="165652" y="404881"/>
            <a:ext cx="3213743" cy="1006475"/>
          </a:xfrm>
          <a:prstGeom prst="rect">
            <a:avLst/>
          </a:prstGeom>
          <a:noFill/>
        </p:spPr>
      </p:pic>
      <p:pic>
        <p:nvPicPr>
          <p:cNvPr id="1026" name="Picture 2" descr="C:\Users\fauzisukiman\Desktop\template pp USM\purple.jpg"/>
          <p:cNvPicPr>
            <a:picLocks noChangeAspect="1" noChangeArrowheads="1"/>
          </p:cNvPicPr>
          <p:nvPr/>
        </p:nvPicPr>
        <p:blipFill>
          <a:blip r:embed="rId4" cstate="print"/>
          <a:srcRect/>
          <a:stretch>
            <a:fillRect/>
          </a:stretch>
        </p:blipFill>
        <p:spPr bwMode="auto">
          <a:xfrm>
            <a:off x="0" y="1828800"/>
            <a:ext cx="9144000" cy="5029200"/>
          </a:xfrm>
          <a:prstGeom prst="rect">
            <a:avLst/>
          </a:prstGeom>
          <a:noFill/>
        </p:spPr>
      </p:pic>
      <p:pic>
        <p:nvPicPr>
          <p:cNvPr id="1027" name="Picture 3" descr="C:\Users\fauzisukiman\Desktop\template pp USM\Line.jpg"/>
          <p:cNvPicPr>
            <a:picLocks noChangeAspect="1" noChangeArrowheads="1"/>
          </p:cNvPicPr>
          <p:nvPr/>
        </p:nvPicPr>
        <p:blipFill>
          <a:blip r:embed="rId5" cstate="print"/>
          <a:srcRect l="833" t="10988"/>
          <a:stretch>
            <a:fillRect/>
          </a:stretch>
        </p:blipFill>
        <p:spPr bwMode="auto">
          <a:xfrm>
            <a:off x="0" y="1444488"/>
            <a:ext cx="9144000" cy="357808"/>
          </a:xfrm>
          <a:prstGeom prst="rect">
            <a:avLst/>
          </a:prstGeom>
          <a:noFill/>
        </p:spPr>
      </p:pic>
      <p:pic>
        <p:nvPicPr>
          <p:cNvPr id="1030" name="Picture 6" descr="C:\Users\fauzisukiman\Desktop\template pp USM\line kebawah.jpg"/>
          <p:cNvPicPr>
            <a:picLocks noChangeAspect="1" noChangeArrowheads="1"/>
          </p:cNvPicPr>
          <p:nvPr/>
        </p:nvPicPr>
        <p:blipFill>
          <a:blip r:embed="rId6" cstate="print"/>
          <a:srcRect/>
          <a:stretch>
            <a:fillRect/>
          </a:stretch>
        </p:blipFill>
        <p:spPr bwMode="auto">
          <a:xfrm>
            <a:off x="1139688" y="1981200"/>
            <a:ext cx="1509995" cy="4495800"/>
          </a:xfrm>
          <a:prstGeom prst="rect">
            <a:avLst/>
          </a:prstGeom>
          <a:noFill/>
        </p:spPr>
      </p:pic>
      <p:pic>
        <p:nvPicPr>
          <p:cNvPr id="7" name="Picture 5" descr="C:\Users\fauzisukiman\Desktop\template pp USM\Bucu petak.jpg"/>
          <p:cNvPicPr>
            <a:picLocks noChangeAspect="1" noChangeArrowheads="1"/>
          </p:cNvPicPr>
          <p:nvPr/>
        </p:nvPicPr>
        <p:blipFill>
          <a:blip r:embed="rId7" cstate="print"/>
          <a:srcRect/>
          <a:stretch>
            <a:fillRect/>
          </a:stretch>
        </p:blipFill>
        <p:spPr bwMode="auto">
          <a:xfrm>
            <a:off x="6574379" y="4876800"/>
            <a:ext cx="2569621" cy="1981201"/>
          </a:xfrm>
          <a:prstGeom prst="rect">
            <a:avLst/>
          </a:prstGeom>
          <a:noFill/>
        </p:spPr>
      </p:pic>
      <p:sp>
        <p:nvSpPr>
          <p:cNvPr id="8" name="Title 7"/>
          <p:cNvSpPr>
            <a:spLocks noGrp="1"/>
          </p:cNvSpPr>
          <p:nvPr>
            <p:ph type="ctrTitle"/>
          </p:nvPr>
        </p:nvSpPr>
        <p:spPr>
          <a:xfrm>
            <a:off x="1524000" y="2130425"/>
            <a:ext cx="6934200" cy="1470025"/>
          </a:xfrm>
        </p:spPr>
        <p:txBody>
          <a:bodyPr>
            <a:normAutofit fontScale="90000"/>
          </a:bodyPr>
          <a:lstStyle/>
          <a:p>
            <a:r>
              <a:rPr lang="en-US" sz="6000" b="1" dirty="0" smtClean="0">
                <a:solidFill>
                  <a:schemeClr val="bg1"/>
                </a:solidFill>
                <a:latin typeface="Times New Roman" pitchFamily="18" charset="0"/>
                <a:cs typeface="Times New Roman" pitchFamily="18" charset="0"/>
              </a:rPr>
              <a:t>Introduction to Modeling</a:t>
            </a:r>
            <a:endParaRPr lang="en-US" sz="6000" b="1" dirty="0">
              <a:solidFill>
                <a:schemeClr val="bg1"/>
              </a:solidFill>
              <a:latin typeface="Times New Roman" pitchFamily="18" charset="0"/>
              <a:cs typeface="Times New Roman" pitchFamily="18" charset="0"/>
            </a:endParaRPr>
          </a:p>
        </p:txBody>
      </p:sp>
      <p:sp>
        <p:nvSpPr>
          <p:cNvPr id="9" name="Subtitle 8"/>
          <p:cNvSpPr>
            <a:spLocks noGrp="1"/>
          </p:cNvSpPr>
          <p:nvPr>
            <p:ph type="subTitle" idx="1"/>
          </p:nvPr>
        </p:nvSpPr>
        <p:spPr>
          <a:xfrm>
            <a:off x="1772522" y="3886200"/>
            <a:ext cx="6619653" cy="1752600"/>
          </a:xfrm>
        </p:spPr>
        <p:txBody>
          <a:bodyPr>
            <a:noAutofit/>
          </a:bodyPr>
          <a:lstStyle/>
          <a:p>
            <a:endParaRPr lang="en-US" sz="2400" b="1" dirty="0">
              <a:solidFill>
                <a:schemeClr val="bg1"/>
              </a:solidFill>
              <a:latin typeface="Times New Roman" pitchFamily="18" charset="0"/>
              <a:cs typeface="Times New Roman" pitchFamily="18" charset="0"/>
            </a:endParaRPr>
          </a:p>
          <a:p>
            <a:pPr marL="571500" indent="-571500" algn="l">
              <a:buFontTx/>
              <a:buChar char="-"/>
            </a:pPr>
            <a:r>
              <a:rPr lang="en-MY" sz="2400" b="1" dirty="0" smtClean="0">
                <a:solidFill>
                  <a:schemeClr val="bg1"/>
                </a:solidFill>
                <a:latin typeface="Times New Roman" pitchFamily="18" charset="0"/>
                <a:cs typeface="Times New Roman" pitchFamily="18" charset="0"/>
              </a:rPr>
              <a:t>Model </a:t>
            </a:r>
            <a:r>
              <a:rPr lang="en-MY" sz="2400" b="1" dirty="0">
                <a:solidFill>
                  <a:schemeClr val="bg1"/>
                </a:solidFill>
                <a:latin typeface="Times New Roman" pitchFamily="18" charset="0"/>
                <a:cs typeface="Times New Roman" pitchFamily="18" charset="0"/>
              </a:rPr>
              <a:t>Calibration and </a:t>
            </a:r>
            <a:r>
              <a:rPr lang="en-MY" sz="2400" b="1" dirty="0" smtClean="0">
                <a:solidFill>
                  <a:schemeClr val="bg1"/>
                </a:solidFill>
                <a:latin typeface="Times New Roman" pitchFamily="18" charset="0"/>
                <a:cs typeface="Times New Roman" pitchFamily="18" charset="0"/>
              </a:rPr>
              <a:t>Verification</a:t>
            </a:r>
          </a:p>
          <a:p>
            <a:pPr marL="571500" indent="-571500" algn="l">
              <a:buFontTx/>
              <a:buChar char="-"/>
            </a:pPr>
            <a:r>
              <a:rPr lang="en-MY" sz="2400" b="1" dirty="0" smtClean="0">
                <a:solidFill>
                  <a:schemeClr val="bg1"/>
                </a:solidFill>
                <a:latin typeface="Times New Roman" pitchFamily="18" charset="0"/>
                <a:cs typeface="Times New Roman" pitchFamily="18" charset="0"/>
              </a:rPr>
              <a:t>Basic </a:t>
            </a:r>
            <a:r>
              <a:rPr lang="en-MY" sz="2400" b="1" dirty="0">
                <a:solidFill>
                  <a:schemeClr val="bg1"/>
                </a:solidFill>
                <a:latin typeface="Times New Roman" pitchFamily="18" charset="0"/>
                <a:cs typeface="Times New Roman" pitchFamily="18" charset="0"/>
              </a:rPr>
              <a:t>Measurement and </a:t>
            </a:r>
            <a:r>
              <a:rPr lang="en-MY" sz="2400" b="1" dirty="0" smtClean="0">
                <a:solidFill>
                  <a:schemeClr val="bg1"/>
                </a:solidFill>
                <a:latin typeface="Times New Roman" pitchFamily="18" charset="0"/>
                <a:cs typeface="Times New Roman" pitchFamily="18" charset="0"/>
              </a:rPr>
              <a:t>Unit</a:t>
            </a:r>
          </a:p>
          <a:p>
            <a:pPr marL="571500" indent="-571500" algn="l">
              <a:buFontTx/>
              <a:buChar char="-"/>
            </a:pPr>
            <a:r>
              <a:rPr lang="en-MY" sz="2400" b="1" dirty="0" smtClean="0">
                <a:solidFill>
                  <a:schemeClr val="bg1"/>
                </a:solidFill>
                <a:latin typeface="Times New Roman" pitchFamily="18" charset="0"/>
                <a:cs typeface="Times New Roman" pitchFamily="18" charset="0"/>
              </a:rPr>
              <a:t>Conservation </a:t>
            </a:r>
            <a:r>
              <a:rPr lang="en-MY" sz="2400" b="1" dirty="0">
                <a:solidFill>
                  <a:schemeClr val="bg1"/>
                </a:solidFill>
                <a:latin typeface="Times New Roman" pitchFamily="18" charset="0"/>
                <a:cs typeface="Times New Roman" pitchFamily="18" charset="0"/>
              </a:rPr>
              <a:t>of Mass and </a:t>
            </a:r>
            <a:r>
              <a:rPr lang="en-MY" sz="2400" b="1" dirty="0" smtClean="0">
                <a:solidFill>
                  <a:schemeClr val="bg1"/>
                </a:solidFill>
                <a:latin typeface="Times New Roman" pitchFamily="18" charset="0"/>
                <a:cs typeface="Times New Roman" pitchFamily="18" charset="0"/>
              </a:rPr>
              <a:t>Mass Balance</a:t>
            </a:r>
            <a:endParaRPr lang="en-US" sz="2400" b="1" dirty="0">
              <a:solidFill>
                <a:schemeClr val="bg1"/>
              </a:solidFill>
              <a:latin typeface="Times New Roman" pitchFamily="18" charset="0"/>
              <a:cs typeface="Times New Roman" pitchFamily="18" charset="0"/>
            </a:endParaRPr>
          </a:p>
        </p:txBody>
      </p:sp>
      <p:pic>
        <p:nvPicPr>
          <p:cNvPr id="10" name="Picture 9" descr="One-WaterLarge.jpg"/>
          <p:cNvPicPr>
            <a:picLocks noChangeAspect="1"/>
          </p:cNvPicPr>
          <p:nvPr/>
        </p:nvPicPr>
        <p:blipFill>
          <a:blip r:embed="rId8" cstate="print"/>
          <a:stretch>
            <a:fillRect/>
          </a:stretch>
        </p:blipFill>
        <p:spPr>
          <a:xfrm>
            <a:off x="7640351" y="0"/>
            <a:ext cx="1503649" cy="1447800"/>
          </a:xfrm>
          <a:prstGeom prst="rect">
            <a:avLst/>
          </a:prstGeom>
        </p:spPr>
      </p:pic>
      <p:pic>
        <p:nvPicPr>
          <p:cNvPr id="86018" name="Picture 2"/>
          <p:cNvPicPr>
            <a:picLocks noChangeAspect="1" noChangeArrowheads="1"/>
          </p:cNvPicPr>
          <p:nvPr/>
        </p:nvPicPr>
        <p:blipFill>
          <a:blip r:embed="rId9" cstate="print"/>
          <a:srcRect/>
          <a:stretch>
            <a:fillRect/>
          </a:stretch>
        </p:blipFill>
        <p:spPr bwMode="auto">
          <a:xfrm>
            <a:off x="6400800" y="0"/>
            <a:ext cx="1266195" cy="1447800"/>
          </a:xfrm>
          <a:prstGeom prst="rect">
            <a:avLst/>
          </a:prstGeom>
          <a:noFill/>
          <a:ln w="9525">
            <a:noFill/>
            <a:miter lim="800000"/>
            <a:headEnd/>
            <a:tailEnd/>
          </a:ln>
        </p:spPr>
      </p:pic>
      <p:pic>
        <p:nvPicPr>
          <p:cNvPr id="2" name="Picture 1">
            <a:hlinkClick r:id="rId10"/>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061" y="6386946"/>
            <a:ext cx="1140542" cy="401782"/>
          </a:xfrm>
          <a:prstGeom prst="rect">
            <a:avLst/>
          </a:prstGeom>
        </p:spPr>
      </p:pic>
      <p:sp>
        <p:nvSpPr>
          <p:cNvPr id="3" name="Footer Placeholder 2"/>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Types of Models</a:t>
            </a:r>
            <a:endParaRPr lang="en-US" sz="4000" b="1" dirty="0">
              <a:solidFill>
                <a:schemeClr val="bg1"/>
              </a:solidFill>
              <a:latin typeface="Times New Roman" pitchFamily="18" charset="0"/>
              <a:cs typeface="Times New Roman" pitchFamily="18" charset="0"/>
            </a:endParaRPr>
          </a:p>
        </p:txBody>
      </p:sp>
      <p:pic>
        <p:nvPicPr>
          <p:cNvPr id="178179" name="Picture 3"/>
          <p:cNvPicPr>
            <a:picLocks noChangeAspect="1" noChangeArrowheads="1"/>
          </p:cNvPicPr>
          <p:nvPr/>
        </p:nvPicPr>
        <p:blipFill>
          <a:blip r:embed="rId6" cstate="print"/>
          <a:srcRect/>
          <a:stretch>
            <a:fillRect/>
          </a:stretch>
        </p:blipFill>
        <p:spPr bwMode="auto">
          <a:xfrm>
            <a:off x="4038600" y="3048000"/>
            <a:ext cx="4535714" cy="1143000"/>
          </a:xfrm>
          <a:prstGeom prst="rect">
            <a:avLst/>
          </a:prstGeom>
          <a:noFill/>
          <a:ln w="9525">
            <a:noFill/>
            <a:miter lim="800000"/>
            <a:headEnd/>
            <a:tailEnd/>
          </a:ln>
        </p:spPr>
      </p:pic>
      <p:pic>
        <p:nvPicPr>
          <p:cNvPr id="95233" name="Picture 1"/>
          <p:cNvPicPr>
            <a:picLocks noChangeAspect="1" noChangeArrowheads="1"/>
          </p:cNvPicPr>
          <p:nvPr/>
        </p:nvPicPr>
        <p:blipFill>
          <a:blip r:embed="rId7" cstate="print"/>
          <a:srcRect/>
          <a:stretch>
            <a:fillRect/>
          </a:stretch>
        </p:blipFill>
        <p:spPr bwMode="auto">
          <a:xfrm>
            <a:off x="4267200" y="4343400"/>
            <a:ext cx="4876800" cy="1427356"/>
          </a:xfrm>
          <a:prstGeom prst="rect">
            <a:avLst/>
          </a:prstGeom>
          <a:noFill/>
          <a:ln w="9525">
            <a:noFill/>
            <a:miter lim="800000"/>
            <a:headEnd/>
            <a:tailEnd/>
          </a:ln>
        </p:spPr>
      </p:pic>
      <p:graphicFrame>
        <p:nvGraphicFramePr>
          <p:cNvPr id="10" name="Object 9"/>
          <p:cNvGraphicFramePr>
            <a:graphicFrameLocks noChangeAspect="1"/>
          </p:cNvGraphicFramePr>
          <p:nvPr/>
        </p:nvGraphicFramePr>
        <p:xfrm>
          <a:off x="457200" y="3429000"/>
          <a:ext cx="3505200" cy="2177988"/>
        </p:xfrm>
        <a:graphic>
          <a:graphicData uri="http://schemas.openxmlformats.org/presentationml/2006/ole">
            <mc:AlternateContent xmlns:mc="http://schemas.openxmlformats.org/markup-compatibility/2006">
              <mc:Choice xmlns:v="urn:schemas-microsoft-com:vml" Requires="v">
                <p:oleObj spid="_x0000_s95262" name="Equation" r:id="rId8" imgW="1307880" imgH="812520" progId="Equation.DSMT4">
                  <p:embed/>
                </p:oleObj>
              </mc:Choice>
              <mc:Fallback>
                <p:oleObj name="Equation" r:id="rId8" imgW="1307880" imgH="81252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429000"/>
                        <a:ext cx="3505200" cy="2177988"/>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95235" name="Object 3"/>
          <p:cNvGraphicFramePr>
            <a:graphicFrameLocks noChangeAspect="1"/>
          </p:cNvGraphicFramePr>
          <p:nvPr/>
        </p:nvGraphicFramePr>
        <p:xfrm>
          <a:off x="457200" y="3429000"/>
          <a:ext cx="2517775" cy="2178050"/>
        </p:xfrm>
        <a:graphic>
          <a:graphicData uri="http://schemas.openxmlformats.org/presentationml/2006/ole">
            <mc:AlternateContent xmlns:mc="http://schemas.openxmlformats.org/markup-compatibility/2006">
              <mc:Choice xmlns:v="urn:schemas-microsoft-com:vml" Requires="v">
                <p:oleObj spid="_x0000_s95263" name="Equation" r:id="rId10" imgW="939600" imgH="812520" progId="Equation.DSMT4">
                  <p:embed/>
                </p:oleObj>
              </mc:Choice>
              <mc:Fallback>
                <p:oleObj name="Equation" r:id="rId10" imgW="939600" imgH="812520" progId="Equation.DSMT4">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3429000"/>
                        <a:ext cx="2517775" cy="217805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3" name="Content Placeholder 26"/>
          <p:cNvSpPr>
            <a:spLocks noGrp="1"/>
          </p:cNvSpPr>
          <p:nvPr>
            <p:ph idx="1"/>
          </p:nvPr>
        </p:nvSpPr>
        <p:spPr>
          <a:xfrm>
            <a:off x="457200" y="1295400"/>
            <a:ext cx="8229600" cy="4830763"/>
          </a:xfrm>
        </p:spPr>
        <p:txBody>
          <a:bodyPr>
            <a:normAutofit/>
          </a:bodyPr>
          <a:lstStyle/>
          <a:p>
            <a:pPr marL="514350" indent="-514350">
              <a:buFont typeface="+mj-lt"/>
              <a:buAutoNum type="arabicPeriod"/>
            </a:pPr>
            <a:r>
              <a:rPr lang="en-US" dirty="0" smtClean="0"/>
              <a:t>Computational models</a:t>
            </a:r>
          </a:p>
          <a:p>
            <a:pPr lvl="1"/>
            <a:r>
              <a:rPr lang="en-US" dirty="0" smtClean="0"/>
              <a:t>Analytical models are special computational models that can be solved mathematically in terms of analytical functions. </a:t>
            </a:r>
          </a:p>
        </p:txBody>
      </p:sp>
      <p:sp>
        <p:nvSpPr>
          <p:cNvPr id="14" name="TextBox 13"/>
          <p:cNvSpPr txBox="1"/>
          <p:nvPr/>
        </p:nvSpPr>
        <p:spPr>
          <a:xfrm>
            <a:off x="381000" y="5943600"/>
            <a:ext cx="8001000" cy="584775"/>
          </a:xfrm>
          <a:prstGeom prst="rect">
            <a:avLst/>
          </a:prstGeom>
          <a:noFill/>
        </p:spPr>
        <p:txBody>
          <a:bodyPr wrap="square" rtlCol="0">
            <a:spAutoFit/>
          </a:bodyPr>
          <a:lstStyle/>
          <a:p>
            <a:r>
              <a:rPr lang="en-US" sz="3200" b="1" dirty="0" smtClean="0">
                <a:solidFill>
                  <a:srgbClr val="FF0000"/>
                </a:solidFill>
              </a:rPr>
              <a:t>Mathematical Models solved using computer </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3" presetClass="exit" presetSubtype="10" fill="hold" nodeType="withEffect">
                                  <p:stCondLst>
                                    <p:cond delay="0"/>
                                  </p:stCondLst>
                                  <p:childTnLst>
                                    <p:animEffect transition="out" filter="blinds(horizontal)">
                                      <p:cBhvr>
                                        <p:cTn id="20" dur="500"/>
                                        <p:tgtEl>
                                          <p:spTgt spid="95235"/>
                                        </p:tgtEl>
                                      </p:cBhvr>
                                    </p:animEffect>
                                    <p:set>
                                      <p:cBhvr>
                                        <p:cTn id="21" dur="1" fill="hold">
                                          <p:stCondLst>
                                            <p:cond delay="499"/>
                                          </p:stCondLst>
                                        </p:cTn>
                                        <p:tgtEl>
                                          <p:spTgt spid="95235"/>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178179"/>
                                        </p:tgtEl>
                                      </p:cBhvr>
                                    </p:animEffect>
                                    <p:set>
                                      <p:cBhvr>
                                        <p:cTn id="24" dur="1" fill="hold">
                                          <p:stCondLst>
                                            <p:cond delay="499"/>
                                          </p:stCondLst>
                                        </p:cTn>
                                        <p:tgtEl>
                                          <p:spTgt spid="17817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5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Computational Models</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normAutofit/>
          </a:bodyPr>
          <a:lstStyle/>
          <a:p>
            <a:pPr marL="514350" indent="-514350">
              <a:buFont typeface="+mj-lt"/>
              <a:buAutoNum type="arabicPeriod"/>
            </a:pPr>
            <a:r>
              <a:rPr lang="en-US" dirty="0" smtClean="0"/>
              <a:t>Empirical vs. Mechanistic models</a:t>
            </a:r>
          </a:p>
          <a:p>
            <a:pPr marL="514350" indent="-514350">
              <a:buFont typeface="+mj-lt"/>
              <a:buAutoNum type="arabicPeriod"/>
            </a:pPr>
            <a:endParaRPr lang="en-US" dirty="0" smtClean="0"/>
          </a:p>
          <a:p>
            <a:pPr marL="514350" indent="-514350">
              <a:buFont typeface="+mj-lt"/>
              <a:buAutoNum type="arabicPeriod"/>
            </a:pPr>
            <a:r>
              <a:rPr lang="en-US" dirty="0" smtClean="0"/>
              <a:t>Deterministic vs. Probabilistic models</a:t>
            </a:r>
          </a:p>
          <a:p>
            <a:pPr marL="514350" indent="-514350">
              <a:buFont typeface="+mj-lt"/>
              <a:buAutoNum type="arabicPeriod"/>
            </a:pPr>
            <a:endParaRPr lang="en-US" dirty="0" smtClean="0"/>
          </a:p>
          <a:p>
            <a:pPr marL="514350" indent="-514350">
              <a:buFont typeface="+mj-lt"/>
              <a:buAutoNum type="arabicPeriod"/>
            </a:pPr>
            <a:r>
              <a:rPr lang="en-US" dirty="0" smtClean="0"/>
              <a:t>Dynamic vs. Static models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1. Empirical vs. Mechanistic</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5105400"/>
          </a:xfrm>
        </p:spPr>
        <p:txBody>
          <a:bodyPr>
            <a:normAutofit lnSpcReduction="10000"/>
          </a:bodyPr>
          <a:lstStyle/>
          <a:p>
            <a:pPr marL="514350" indent="-514350"/>
            <a:r>
              <a:rPr lang="en-US" dirty="0" smtClean="0"/>
              <a:t>Empirical models</a:t>
            </a:r>
          </a:p>
          <a:p>
            <a:pPr marL="914400" lvl="1" indent="-514350"/>
            <a:r>
              <a:rPr lang="en-US" dirty="0" smtClean="0"/>
              <a:t>very little info on underlying mechanism.</a:t>
            </a:r>
          </a:p>
          <a:p>
            <a:pPr marL="914400" lvl="1" indent="-514350"/>
            <a:r>
              <a:rPr lang="en-US" dirty="0" smtClean="0"/>
              <a:t>rely on observed relationships among experimental data.</a:t>
            </a:r>
          </a:p>
          <a:p>
            <a:pPr marL="914400" lvl="1" indent="-514350"/>
            <a:r>
              <a:rPr lang="en-US" dirty="0" smtClean="0"/>
              <a:t>‘best-fit’ model.</a:t>
            </a:r>
          </a:p>
          <a:p>
            <a:pPr marL="514350" indent="-514350"/>
            <a:endParaRPr lang="en-US" sz="2000" b="1" dirty="0" smtClean="0"/>
          </a:p>
          <a:p>
            <a:pPr marL="514350" indent="-514350"/>
            <a:r>
              <a:rPr lang="en-US" b="1" dirty="0" smtClean="0"/>
              <a:t>Mechanistic models</a:t>
            </a:r>
          </a:p>
          <a:p>
            <a:pPr marL="914400" lvl="1" indent="-514350"/>
            <a:r>
              <a:rPr lang="en-US" dirty="0" smtClean="0"/>
              <a:t>explicitly include mechanisms/processes between state variables.</a:t>
            </a:r>
          </a:p>
          <a:p>
            <a:pPr marL="914400" lvl="1" indent="-514350"/>
            <a:r>
              <a:rPr lang="en-US" dirty="0" smtClean="0"/>
              <a:t>parameters supported by data and have real-world interpretations.</a:t>
            </a:r>
          </a:p>
        </p:txBody>
      </p:sp>
      <p:pic>
        <p:nvPicPr>
          <p:cNvPr id="131076" name="Picture 4" descr="Image result for best fit">
            <a:hlinkClick r:id="rId5"/>
          </p:cNvPr>
          <p:cNvPicPr>
            <a:picLocks noChangeAspect="1" noChangeArrowheads="1"/>
          </p:cNvPicPr>
          <p:nvPr/>
        </p:nvPicPr>
        <p:blipFill>
          <a:blip r:embed="rId6" cstate="print"/>
          <a:srcRect/>
          <a:stretch>
            <a:fillRect/>
          </a:stretch>
        </p:blipFill>
        <p:spPr bwMode="auto">
          <a:xfrm>
            <a:off x="4114800" y="1295400"/>
            <a:ext cx="4580547" cy="2362200"/>
          </a:xfrm>
          <a:prstGeom prst="rect">
            <a:avLst/>
          </a:prstGeom>
          <a:noFill/>
        </p:spPr>
      </p:pic>
      <p:pic>
        <p:nvPicPr>
          <p:cNvPr id="131078" name="Picture 6" descr="Image result for e=mc2 einstein">
            <a:hlinkClick r:id="rId7"/>
          </p:cNvPr>
          <p:cNvPicPr>
            <a:picLocks noChangeAspect="1" noChangeArrowheads="1"/>
          </p:cNvPicPr>
          <p:nvPr/>
        </p:nvPicPr>
        <p:blipFill>
          <a:blip r:embed="rId8" cstate="print"/>
          <a:srcRect/>
          <a:stretch>
            <a:fillRect/>
          </a:stretch>
        </p:blipFill>
        <p:spPr bwMode="auto">
          <a:xfrm>
            <a:off x="5486400" y="4191000"/>
            <a:ext cx="3352800" cy="2089598"/>
          </a:xfrm>
          <a:prstGeom prst="rect">
            <a:avLst/>
          </a:prstGeom>
          <a:noFill/>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3" cstate="print"/>
          <a:srcRect/>
          <a:stretch>
            <a:fillRect/>
          </a:stretch>
        </p:blipFill>
        <p:spPr bwMode="auto">
          <a:xfrm rot="10800000">
            <a:off x="6096000" y="1066800"/>
            <a:ext cx="3048000" cy="1598530"/>
          </a:xfrm>
          <a:prstGeom prst="rect">
            <a:avLst/>
          </a:prstGeom>
          <a:noFill/>
          <a:ln w="9525">
            <a:noFill/>
            <a:miter lim="800000"/>
            <a:headEnd/>
            <a:tailEnd/>
          </a:ln>
        </p:spPr>
      </p:pic>
      <p:pic>
        <p:nvPicPr>
          <p:cNvPr id="177153" name="Picture 1"/>
          <p:cNvPicPr>
            <a:picLocks noChangeAspect="1" noChangeArrowheads="1"/>
          </p:cNvPicPr>
          <p:nvPr/>
        </p:nvPicPr>
        <p:blipFill>
          <a:blip r:embed="rId3" cstate="print"/>
          <a:srcRect/>
          <a:stretch>
            <a:fillRect/>
          </a:stretch>
        </p:blipFill>
        <p:spPr bwMode="auto">
          <a:xfrm>
            <a:off x="6096000" y="5259470"/>
            <a:ext cx="3048000" cy="159853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fontScale="90000"/>
          </a:bodyPr>
          <a:lstStyle/>
          <a:p>
            <a:r>
              <a:rPr lang="en-US" sz="4000" b="1" dirty="0" smtClean="0">
                <a:solidFill>
                  <a:schemeClr val="bg1"/>
                </a:solidFill>
                <a:latin typeface="Times New Roman" pitchFamily="18" charset="0"/>
                <a:cs typeface="Times New Roman" pitchFamily="18" charset="0"/>
              </a:rPr>
              <a:t>2. Deterministic vs. Probabilistic </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normAutofit/>
          </a:bodyPr>
          <a:lstStyle/>
          <a:p>
            <a:pPr marL="514350" indent="-514350"/>
            <a:r>
              <a:rPr lang="en-US" b="1" dirty="0" smtClean="0"/>
              <a:t>Deterministic models</a:t>
            </a:r>
          </a:p>
          <a:p>
            <a:pPr marL="914400" lvl="1" indent="-514350"/>
            <a:r>
              <a:rPr lang="en-US" dirty="0" smtClean="0"/>
              <a:t>provide solution of state variable</a:t>
            </a:r>
          </a:p>
          <a:p>
            <a:pPr marL="914400" lvl="1" indent="-514350"/>
            <a:r>
              <a:rPr lang="en-US" dirty="0" smtClean="0"/>
              <a:t>do not explicitly simulate data ‘uncertainty’.</a:t>
            </a:r>
          </a:p>
          <a:p>
            <a:pPr marL="914400" lvl="1" indent="-514350"/>
            <a:r>
              <a:rPr lang="en-US" dirty="0" smtClean="0"/>
              <a:t>repeated simulation </a:t>
            </a:r>
            <a:r>
              <a:rPr lang="en-US" dirty="0" smtClean="0">
                <a:sym typeface="Symbol"/>
              </a:rPr>
              <a:t> </a:t>
            </a:r>
            <a:r>
              <a:rPr lang="en-US" dirty="0" smtClean="0"/>
              <a:t>consistent results.</a:t>
            </a:r>
          </a:p>
          <a:p>
            <a:pPr marL="914400" lvl="1" indent="-514350"/>
            <a:endParaRPr lang="en-US" sz="2000" dirty="0" smtClean="0"/>
          </a:p>
          <a:p>
            <a:pPr marL="514350" indent="-514350"/>
            <a:r>
              <a:rPr lang="en-US" dirty="0" smtClean="0"/>
              <a:t>Probabilistic models</a:t>
            </a:r>
          </a:p>
          <a:p>
            <a:pPr marL="914400" lvl="1" indent="-514350"/>
            <a:r>
              <a:rPr lang="en-US" dirty="0" smtClean="0"/>
              <a:t>Statistical/stochastic models.</a:t>
            </a:r>
          </a:p>
          <a:p>
            <a:pPr marL="914400" lvl="1" indent="-514350"/>
            <a:r>
              <a:rPr lang="en-US" dirty="0" smtClean="0"/>
              <a:t>evaluate impact of variability and uncertainty in various input parameters. </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5" name="Chart 1"/>
          <p:cNvPicPr>
            <a:picLocks noChangeArrowheads="1"/>
          </p:cNvPicPr>
          <p:nvPr/>
        </p:nvPicPr>
        <p:blipFill>
          <a:blip r:embed="rId3" cstate="print"/>
          <a:srcRect l="-2023" t="-6250" r="-4160" b="-2473"/>
          <a:stretch>
            <a:fillRect/>
          </a:stretch>
        </p:blipFill>
        <p:spPr bwMode="auto">
          <a:xfrm>
            <a:off x="5607050" y="1219200"/>
            <a:ext cx="3536950" cy="158750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2. Dynamic vs. Static </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5181600"/>
          </a:xfrm>
        </p:spPr>
        <p:txBody>
          <a:bodyPr>
            <a:normAutofit lnSpcReduction="10000"/>
          </a:bodyPr>
          <a:lstStyle/>
          <a:p>
            <a:pPr marL="514350" indent="-514350"/>
            <a:r>
              <a:rPr lang="en-US" b="1" dirty="0" smtClean="0"/>
              <a:t>Dynamic models</a:t>
            </a:r>
          </a:p>
          <a:p>
            <a:pPr marL="914400" lvl="1" indent="-514350"/>
            <a:r>
              <a:rPr lang="en-US" dirty="0" smtClean="0"/>
              <a:t>changes with time or space.</a:t>
            </a:r>
          </a:p>
          <a:p>
            <a:pPr marL="914400" lvl="1" indent="-514350"/>
            <a:r>
              <a:rPr lang="en-US" dirty="0" smtClean="0"/>
              <a:t>For most situations, where a </a:t>
            </a:r>
            <a:br>
              <a:rPr lang="en-US" dirty="0" smtClean="0"/>
            </a:br>
            <a:r>
              <a:rPr lang="en-US" dirty="0" smtClean="0"/>
              <a:t>differential equation is being approximated, the simulation model will use a finite time step (or spatial step) to estimate changes in state variables over time (or space).</a:t>
            </a:r>
          </a:p>
          <a:p>
            <a:pPr marL="914400" lvl="1" indent="-514350"/>
            <a:endParaRPr lang="en-US" sz="2200" dirty="0" smtClean="0"/>
          </a:p>
          <a:p>
            <a:pPr marL="514350" indent="-514350"/>
            <a:r>
              <a:rPr lang="en-US" b="1" dirty="0" smtClean="0"/>
              <a:t>Static models</a:t>
            </a:r>
          </a:p>
          <a:p>
            <a:pPr marL="914400" lvl="1" indent="-514350"/>
            <a:r>
              <a:rPr lang="en-US" dirty="0" smtClean="0"/>
              <a:t>make predictions about the </a:t>
            </a:r>
            <a:br>
              <a:rPr lang="en-US" dirty="0" smtClean="0"/>
            </a:br>
            <a:r>
              <a:rPr lang="en-US" dirty="0" smtClean="0"/>
              <a:t>way a system changes as the value of an independent variable changes.</a:t>
            </a:r>
          </a:p>
        </p:txBody>
      </p:sp>
      <p:pic>
        <p:nvPicPr>
          <p:cNvPr id="185347" name="Chart 3"/>
          <p:cNvPicPr>
            <a:picLocks noChangeArrowheads="1"/>
          </p:cNvPicPr>
          <p:nvPr/>
        </p:nvPicPr>
        <p:blipFill>
          <a:blip r:embed="rId6" cstate="print"/>
          <a:srcRect l="-2023" t="-6250" r="-4160" b="-2473"/>
          <a:stretch>
            <a:fillRect/>
          </a:stretch>
        </p:blipFill>
        <p:spPr bwMode="auto">
          <a:xfrm>
            <a:off x="5607050" y="4279900"/>
            <a:ext cx="3536950" cy="15875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1.1  Introduction</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81600"/>
          </a:xfrm>
        </p:spPr>
        <p:txBody>
          <a:bodyPr>
            <a:normAutofit/>
          </a:bodyPr>
          <a:lstStyle/>
          <a:p>
            <a:pPr>
              <a:spcBef>
                <a:spcPts val="1200"/>
              </a:spcBef>
            </a:pPr>
            <a:r>
              <a:rPr lang="en-MY" dirty="0" smtClean="0">
                <a:latin typeface="Times New Roman" pitchFamily="18" charset="0"/>
                <a:cs typeface="Times New Roman" pitchFamily="18" charset="0"/>
              </a:rPr>
              <a:t>Mathematical model:</a:t>
            </a:r>
          </a:p>
          <a:p>
            <a:pPr lvl="1">
              <a:spcBef>
                <a:spcPts val="1200"/>
              </a:spcBef>
            </a:pPr>
            <a:r>
              <a:rPr lang="en-MY" sz="3200" dirty="0" smtClean="0">
                <a:latin typeface="Times New Roman" pitchFamily="18" charset="0"/>
                <a:cs typeface="Times New Roman" pitchFamily="18" charset="0"/>
              </a:rPr>
              <a:t>represents a simplified version of reality;</a:t>
            </a:r>
          </a:p>
          <a:p>
            <a:pPr lvl="1">
              <a:spcBef>
                <a:spcPts val="1200"/>
              </a:spcBef>
            </a:pPr>
            <a:r>
              <a:rPr lang="en-MY" sz="3200" dirty="0" smtClean="0">
                <a:latin typeface="Times New Roman" pitchFamily="18" charset="0"/>
                <a:cs typeface="Times New Roman" pitchFamily="18" charset="0"/>
              </a:rPr>
              <a:t>idealized formulation representing response of a physical system to external stimuli.</a:t>
            </a:r>
          </a:p>
        </p:txBody>
      </p:sp>
      <p:pic>
        <p:nvPicPr>
          <p:cNvPr id="84993" name="Picture 1"/>
          <p:cNvPicPr>
            <a:picLocks noChangeAspect="1" noChangeArrowheads="1"/>
          </p:cNvPicPr>
          <p:nvPr/>
        </p:nvPicPr>
        <p:blipFill>
          <a:blip r:embed="rId5" cstate="print"/>
          <a:srcRect/>
          <a:stretch>
            <a:fillRect/>
          </a:stretch>
        </p:blipFill>
        <p:spPr bwMode="auto">
          <a:xfrm>
            <a:off x="1219200" y="3962400"/>
            <a:ext cx="1371600" cy="2621822"/>
          </a:xfrm>
          <a:prstGeom prst="rect">
            <a:avLst/>
          </a:prstGeom>
          <a:noFill/>
          <a:ln w="9525">
            <a:noFill/>
            <a:miter lim="800000"/>
            <a:headEnd/>
            <a:tailEnd/>
          </a:ln>
        </p:spPr>
      </p:pic>
      <p:pic>
        <p:nvPicPr>
          <p:cNvPr id="84994" name="Picture 2"/>
          <p:cNvPicPr>
            <a:picLocks noChangeAspect="1" noChangeArrowheads="1"/>
          </p:cNvPicPr>
          <p:nvPr/>
        </p:nvPicPr>
        <p:blipFill>
          <a:blip r:embed="rId6" cstate="print"/>
          <a:srcRect/>
          <a:stretch>
            <a:fillRect/>
          </a:stretch>
        </p:blipFill>
        <p:spPr bwMode="auto">
          <a:xfrm>
            <a:off x="7010400" y="4001400"/>
            <a:ext cx="1259502" cy="2628000"/>
          </a:xfrm>
          <a:prstGeom prst="rect">
            <a:avLst/>
          </a:prstGeom>
          <a:noFill/>
          <a:ln w="9525">
            <a:noFill/>
            <a:miter lim="800000"/>
            <a:headEnd/>
            <a:tailEnd/>
          </a:ln>
        </p:spPr>
      </p:pic>
      <p:sp>
        <p:nvSpPr>
          <p:cNvPr id="9" name="Right Arrow 8"/>
          <p:cNvSpPr/>
          <p:nvPr/>
        </p:nvSpPr>
        <p:spPr>
          <a:xfrm>
            <a:off x="4191000" y="4800600"/>
            <a:ext cx="990600" cy="609600"/>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0" name="Content Placeholder 7"/>
          <p:cNvSpPr txBox="1">
            <a:spLocks/>
          </p:cNvSpPr>
          <p:nvPr/>
        </p:nvSpPr>
        <p:spPr>
          <a:xfrm>
            <a:off x="2743200" y="4038600"/>
            <a:ext cx="1600200" cy="533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ts val="1200"/>
              </a:spcBef>
              <a:spcAft>
                <a:spcPts val="0"/>
              </a:spcAft>
              <a:buClrTx/>
              <a:buSzTx/>
              <a:tabLst/>
              <a:defRPr/>
            </a:pPr>
            <a:r>
              <a:rPr kumimoji="0" lang="en-MY"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exercise</a:t>
            </a:r>
          </a:p>
        </p:txBody>
      </p:sp>
      <p:sp>
        <p:nvSpPr>
          <p:cNvPr id="11" name="Content Placeholder 7"/>
          <p:cNvSpPr txBox="1">
            <a:spLocks/>
          </p:cNvSpPr>
          <p:nvPr/>
        </p:nvSpPr>
        <p:spPr>
          <a:xfrm>
            <a:off x="5029200" y="4038600"/>
            <a:ext cx="1600200" cy="53340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ts val="1200"/>
              </a:spcBef>
              <a:spcAft>
                <a:spcPts val="0"/>
              </a:spcAft>
              <a:buClrTx/>
              <a:buSzTx/>
              <a:tabLst/>
              <a:defRPr/>
            </a:pPr>
            <a:r>
              <a:rPr lang="en-MY" sz="3200" dirty="0" smtClean="0">
                <a:solidFill>
                  <a:srgbClr val="0000FF"/>
                </a:solidFill>
                <a:latin typeface="Times New Roman" pitchFamily="18" charset="0"/>
                <a:cs typeface="Times New Roman" pitchFamily="18" charset="0"/>
              </a:rPr>
              <a:t>food</a:t>
            </a:r>
            <a:endParaRPr kumimoji="0" lang="en-MY" sz="32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endParaRPr>
          </a:p>
        </p:txBody>
      </p:sp>
      <p:sp>
        <p:nvSpPr>
          <p:cNvPr id="12" name="Content Placeholder 7"/>
          <p:cNvSpPr txBox="1">
            <a:spLocks/>
          </p:cNvSpPr>
          <p:nvPr/>
        </p:nvSpPr>
        <p:spPr>
          <a:xfrm>
            <a:off x="2743200" y="5715000"/>
            <a:ext cx="1600200" cy="53340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ts val="1200"/>
              </a:spcBef>
              <a:spcAft>
                <a:spcPts val="0"/>
              </a:spcAft>
              <a:buClrTx/>
              <a:buSzTx/>
              <a:tabLst/>
              <a:defRPr/>
            </a:pPr>
            <a:r>
              <a:rPr lang="en-MY" sz="3200" dirty="0" smtClean="0">
                <a:solidFill>
                  <a:srgbClr val="FF0000"/>
                </a:solidFill>
                <a:latin typeface="Times New Roman" pitchFamily="18" charset="0"/>
                <a:cs typeface="Times New Roman" pitchFamily="18" charset="0"/>
              </a:rPr>
              <a:t>stress</a:t>
            </a:r>
            <a:endParaRPr kumimoji="0" lang="en-MY"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p:txBody>
      </p:sp>
      <p:sp>
        <p:nvSpPr>
          <p:cNvPr id="13" name="Content Placeholder 7"/>
          <p:cNvSpPr txBox="1">
            <a:spLocks/>
          </p:cNvSpPr>
          <p:nvPr/>
        </p:nvSpPr>
        <p:spPr>
          <a:xfrm>
            <a:off x="5105400" y="5715000"/>
            <a:ext cx="1600200" cy="53340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ts val="1200"/>
              </a:spcBef>
              <a:spcAft>
                <a:spcPts val="0"/>
              </a:spcAft>
              <a:buClrTx/>
              <a:buSzTx/>
              <a:tabLst/>
              <a:defRPr/>
            </a:pPr>
            <a:r>
              <a:rPr lang="en-MY" sz="3200" dirty="0" smtClean="0">
                <a:solidFill>
                  <a:srgbClr val="008000"/>
                </a:solidFill>
                <a:latin typeface="Times New Roman" pitchFamily="18" charset="0"/>
                <a:cs typeface="Times New Roman" pitchFamily="18" charset="0"/>
              </a:rPr>
              <a:t>illness</a:t>
            </a:r>
            <a:endParaRPr kumimoji="0" lang="en-MY" sz="3200" b="0" i="0" u="none" strike="noStrike" kern="1200" cap="none" spc="0" normalizeH="0" baseline="0" noProof="0" dirty="0" smtClean="0">
              <a:ln>
                <a:noFill/>
              </a:ln>
              <a:solidFill>
                <a:srgbClr val="008000"/>
              </a:solidFill>
              <a:effectLst/>
              <a:uLnTx/>
              <a:uFillTx/>
              <a:latin typeface="Times New Roman" pitchFamily="18" charset="0"/>
              <a:ea typeface="+mn-ea"/>
              <a:cs typeface="Times New Roman" pitchFamily="18" charset="0"/>
            </a:endParaRPr>
          </a:p>
        </p:txBody>
      </p:sp>
      <p:cxnSp>
        <p:nvCxnSpPr>
          <p:cNvPr id="16" name="Straight Arrow Connector 15"/>
          <p:cNvCxnSpPr>
            <a:stCxn id="10" idx="2"/>
          </p:cNvCxnSpPr>
          <p:nvPr/>
        </p:nvCxnSpPr>
        <p:spPr>
          <a:xfrm>
            <a:off x="3543300" y="4572000"/>
            <a:ext cx="495300" cy="304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505200" y="5334000"/>
            <a:ext cx="533400" cy="4572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257800" y="4572000"/>
            <a:ext cx="457200" cy="304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257800" y="5334000"/>
            <a:ext cx="533400" cy="381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84998" name="Object 6"/>
          <p:cNvGraphicFramePr>
            <a:graphicFrameLocks noChangeAspect="1"/>
          </p:cNvGraphicFramePr>
          <p:nvPr/>
        </p:nvGraphicFramePr>
        <p:xfrm>
          <a:off x="914400" y="1872726"/>
          <a:ext cx="1169987" cy="1066800"/>
        </p:xfrm>
        <a:graphic>
          <a:graphicData uri="http://schemas.openxmlformats.org/presentationml/2006/ole">
            <mc:AlternateContent xmlns:mc="http://schemas.openxmlformats.org/markup-compatibility/2006">
              <mc:Choice xmlns:v="urn:schemas-microsoft-com:vml" Requires="v">
                <p:oleObj spid="_x0000_s85083" name="Equation" r:id="rId7" imgW="431640" imgH="393480" progId="Equation.DSMT4">
                  <p:embed/>
                </p:oleObj>
              </mc:Choice>
              <mc:Fallback>
                <p:oleObj name="Equation" r:id="rId7" imgW="431640" imgH="3934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872726"/>
                        <a:ext cx="116998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9" name="Object 7"/>
          <p:cNvGraphicFramePr>
            <a:graphicFrameLocks noChangeAspect="1"/>
          </p:cNvGraphicFramePr>
          <p:nvPr>
            <p:extLst>
              <p:ext uri="{D42A27DB-BD31-4B8C-83A1-F6EECF244321}">
                <p14:modId xmlns:p14="http://schemas.microsoft.com/office/powerpoint/2010/main" val="3666352345"/>
              </p:ext>
            </p:extLst>
          </p:nvPr>
        </p:nvGraphicFramePr>
        <p:xfrm>
          <a:off x="2093912" y="2133600"/>
          <a:ext cx="6059488" cy="550863"/>
        </p:xfrm>
        <a:graphic>
          <a:graphicData uri="http://schemas.openxmlformats.org/presentationml/2006/ole">
            <mc:AlternateContent xmlns:mc="http://schemas.openxmlformats.org/markup-compatibility/2006">
              <mc:Choice xmlns:v="urn:schemas-microsoft-com:vml" Requires="v">
                <p:oleObj spid="_x0000_s85084" name="Equation" r:id="rId9" imgW="2234880" imgH="203040" progId="Equation.DSMT4">
                  <p:embed/>
                </p:oleObj>
              </mc:Choice>
              <mc:Fallback>
                <p:oleObj name="Equation" r:id="rId9" imgW="2234880" imgH="203040" progId="Equation.DSMT4">
                  <p:embed/>
                  <p:pic>
                    <p:nvPicPr>
                      <p:cNvPr id="0" name="Picture 7"/>
                      <p:cNvPicPr>
                        <a:picLocks noChangeAspect="1" noChangeArrowheads="1"/>
                      </p:cNvPicPr>
                      <p:nvPr/>
                    </p:nvPicPr>
                    <p:blipFill>
                      <a:blip r:embed="rId10"/>
                      <a:srcRect/>
                      <a:stretch>
                        <a:fillRect/>
                      </a:stretch>
                    </p:blipFill>
                    <p:spPr bwMode="auto">
                      <a:xfrm>
                        <a:off x="2093912" y="2133600"/>
                        <a:ext cx="605948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1" name="Object 9"/>
          <p:cNvGraphicFramePr>
            <a:graphicFrameLocks noChangeAspect="1"/>
          </p:cNvGraphicFramePr>
          <p:nvPr/>
        </p:nvGraphicFramePr>
        <p:xfrm>
          <a:off x="2133600" y="2155116"/>
          <a:ext cx="1720850" cy="482600"/>
        </p:xfrm>
        <a:graphic>
          <a:graphicData uri="http://schemas.openxmlformats.org/presentationml/2006/ole">
            <mc:AlternateContent xmlns:mc="http://schemas.openxmlformats.org/markup-compatibility/2006">
              <mc:Choice xmlns:v="urn:schemas-microsoft-com:vml" Requires="v">
                <p:oleObj spid="_x0000_s85085" name="Equation" r:id="rId11" imgW="634680" imgH="177480" progId="Equation.DSMT4">
                  <p:embed/>
                </p:oleObj>
              </mc:Choice>
              <mc:Fallback>
                <p:oleObj name="Equation" r:id="rId11" imgW="634680" imgH="177480" progId="Equation.DSMT4">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2155116"/>
                        <a:ext cx="17208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2" name="Object 10"/>
          <p:cNvGraphicFramePr>
            <a:graphicFrameLocks noChangeAspect="1"/>
          </p:cNvGraphicFramePr>
          <p:nvPr/>
        </p:nvGraphicFramePr>
        <p:xfrm>
          <a:off x="3799242" y="2156010"/>
          <a:ext cx="1135063" cy="482600"/>
        </p:xfrm>
        <a:graphic>
          <a:graphicData uri="http://schemas.openxmlformats.org/presentationml/2006/ole">
            <mc:AlternateContent xmlns:mc="http://schemas.openxmlformats.org/markup-compatibility/2006">
              <mc:Choice xmlns:v="urn:schemas-microsoft-com:vml" Requires="v">
                <p:oleObj spid="_x0000_s85086" name="Equation" r:id="rId13" imgW="419040" imgH="177480" progId="Equation.DSMT4">
                  <p:embed/>
                </p:oleObj>
              </mc:Choice>
              <mc:Fallback>
                <p:oleObj name="Equation" r:id="rId13" imgW="419040" imgH="177480"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9242" y="2156010"/>
                        <a:ext cx="11350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3" name="Object 11"/>
          <p:cNvGraphicFramePr>
            <a:graphicFrameLocks noChangeAspect="1"/>
          </p:cNvGraphicFramePr>
          <p:nvPr/>
        </p:nvGraphicFramePr>
        <p:xfrm>
          <a:off x="4866042" y="2176632"/>
          <a:ext cx="1273175" cy="447675"/>
        </p:xfrm>
        <a:graphic>
          <a:graphicData uri="http://schemas.openxmlformats.org/presentationml/2006/ole">
            <mc:AlternateContent xmlns:mc="http://schemas.openxmlformats.org/markup-compatibility/2006">
              <mc:Choice xmlns:v="urn:schemas-microsoft-com:vml" Requires="v">
                <p:oleObj spid="_x0000_s85087" name="Equation" r:id="rId15" imgW="469800" imgH="164880" progId="Equation.DSMT4">
                  <p:embed/>
                </p:oleObj>
              </mc:Choice>
              <mc:Fallback>
                <p:oleObj name="Equation" r:id="rId15" imgW="469800" imgH="164880"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66042" y="2176632"/>
                        <a:ext cx="1273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4" name="Object 12"/>
          <p:cNvGraphicFramePr>
            <a:graphicFrameLocks noChangeAspect="1"/>
          </p:cNvGraphicFramePr>
          <p:nvPr/>
        </p:nvGraphicFramePr>
        <p:xfrm>
          <a:off x="6078723" y="2145252"/>
          <a:ext cx="1411287" cy="482600"/>
        </p:xfrm>
        <a:graphic>
          <a:graphicData uri="http://schemas.openxmlformats.org/presentationml/2006/ole">
            <mc:AlternateContent xmlns:mc="http://schemas.openxmlformats.org/markup-compatibility/2006">
              <mc:Choice xmlns:v="urn:schemas-microsoft-com:vml" Requires="v">
                <p:oleObj spid="_x0000_s85088" name="Equation" r:id="rId17" imgW="520560" imgH="177480" progId="Equation.DSMT4">
                  <p:embed/>
                </p:oleObj>
              </mc:Choice>
              <mc:Fallback>
                <p:oleObj name="Equation" r:id="rId17" imgW="520560" imgH="177480" progId="Equation.DSMT4">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78723" y="2145252"/>
                        <a:ext cx="14112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 name="Picture 13" descr="C:\Users\Teh Su Yean\Desktop\crazy-monkey-emoticon-137.gif"/>
          <p:cNvPicPr>
            <a:picLocks noChangeAspect="1" noChangeArrowheads="1" noCrop="1"/>
          </p:cNvPicPr>
          <p:nvPr/>
        </p:nvPicPr>
        <p:blipFill>
          <a:blip r:embed="rId19" cstate="print"/>
          <a:srcRect/>
          <a:stretch>
            <a:fillRect/>
          </a:stretch>
        </p:blipFill>
        <p:spPr bwMode="auto">
          <a:xfrm>
            <a:off x="5638800" y="6172200"/>
            <a:ext cx="476250" cy="476250"/>
          </a:xfrm>
          <a:prstGeom prst="rect">
            <a:avLst/>
          </a:prstGeom>
          <a:noFill/>
        </p:spPr>
      </p:pic>
      <p:pic>
        <p:nvPicPr>
          <p:cNvPr id="29" name="Picture 15" descr="crazy monkey 203"/>
          <p:cNvPicPr>
            <a:picLocks noChangeAspect="1" noChangeArrowheads="1" noCrop="1"/>
          </p:cNvPicPr>
          <p:nvPr/>
        </p:nvPicPr>
        <p:blipFill>
          <a:blip r:embed="rId20" cstate="print"/>
          <a:srcRect/>
          <a:stretch>
            <a:fillRect/>
          </a:stretch>
        </p:blipFill>
        <p:spPr bwMode="auto">
          <a:xfrm>
            <a:off x="5867400" y="4495800"/>
            <a:ext cx="476250" cy="476250"/>
          </a:xfrm>
          <a:prstGeom prst="rect">
            <a:avLst/>
          </a:prstGeom>
          <a:noFill/>
        </p:spPr>
      </p:pic>
      <p:pic>
        <p:nvPicPr>
          <p:cNvPr id="30" name="Picture 19" descr="crazy monkey 129"/>
          <p:cNvPicPr>
            <a:picLocks noChangeAspect="1" noChangeArrowheads="1" noCrop="1"/>
          </p:cNvPicPr>
          <p:nvPr/>
        </p:nvPicPr>
        <p:blipFill>
          <a:blip r:embed="rId21" cstate="print"/>
          <a:srcRect/>
          <a:stretch>
            <a:fillRect/>
          </a:stretch>
        </p:blipFill>
        <p:spPr bwMode="auto">
          <a:xfrm>
            <a:off x="2895600" y="4476750"/>
            <a:ext cx="476250" cy="476250"/>
          </a:xfrm>
          <a:prstGeom prst="rect">
            <a:avLst/>
          </a:prstGeom>
          <a:noFill/>
        </p:spPr>
      </p:pic>
      <p:pic>
        <p:nvPicPr>
          <p:cNvPr id="31" name="Picture 21" descr="crazy monkey 135"/>
          <p:cNvPicPr>
            <a:picLocks noChangeAspect="1" noChangeArrowheads="1" noCrop="1"/>
          </p:cNvPicPr>
          <p:nvPr/>
        </p:nvPicPr>
        <p:blipFill>
          <a:blip r:embed="rId22" cstate="print"/>
          <a:srcRect/>
          <a:stretch>
            <a:fillRect/>
          </a:stretch>
        </p:blipFill>
        <p:spPr bwMode="auto">
          <a:xfrm>
            <a:off x="3276600" y="6172200"/>
            <a:ext cx="476250" cy="476250"/>
          </a:xfrm>
          <a:prstGeom prst="rect">
            <a:avLst/>
          </a:prstGeom>
          <a:noFill/>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993"/>
                                        </p:tgtEl>
                                        <p:attrNameLst>
                                          <p:attrName>style.visibility</p:attrName>
                                        </p:attrNameLst>
                                      </p:cBhvr>
                                      <p:to>
                                        <p:strVal val="visible"/>
                                      </p:to>
                                    </p:set>
                                    <p:animEffect transition="in" filter="blinds(horizontal)">
                                      <p:cBhvr>
                                        <p:cTn id="7" dur="500"/>
                                        <p:tgtEl>
                                          <p:spTgt spid="849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84994"/>
                                        </p:tgtEl>
                                        <p:attrNameLst>
                                          <p:attrName>style.visibility</p:attrName>
                                        </p:attrNameLst>
                                      </p:cBhvr>
                                      <p:to>
                                        <p:strVal val="visible"/>
                                      </p:to>
                                    </p:set>
                                    <p:animEffect transition="in" filter="blinds(horizontal)">
                                      <p:cBhvr>
                                        <p:cTn id="15" dur="500"/>
                                        <p:tgtEl>
                                          <p:spTgt spid="8499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par>
                                <p:cTn id="46" presetID="3" presetClass="entr" presetSubtype="1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linds(horizontal)">
                                      <p:cBhvr>
                                        <p:cTn id="53" dur="500"/>
                                        <p:tgtEl>
                                          <p:spTgt spid="2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linds(horizontal)">
                                      <p:cBhvr>
                                        <p:cTn id="56" dur="500"/>
                                        <p:tgtEl>
                                          <p:spTgt spid="13"/>
                                        </p:tgtEl>
                                      </p:cBhvr>
                                    </p:animEffect>
                                  </p:childTnLst>
                                </p:cTn>
                              </p:par>
                              <p:par>
                                <p:cTn id="57" presetID="3" presetClass="entr" presetSubtype="1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linds(horizontal)">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0" nodeType="clickEffect">
                                  <p:stCondLst>
                                    <p:cond delay="0"/>
                                  </p:stCondLst>
                                  <p:childTnLst>
                                    <p:animEffect transition="out" filter="blinds(horizontal)">
                                      <p:cBhvr>
                                        <p:cTn id="63" dur="500"/>
                                        <p:tgtEl>
                                          <p:spTgt spid="8">
                                            <p:txEl>
                                              <p:pRg st="0" end="0"/>
                                            </p:txEl>
                                          </p:spTgt>
                                        </p:tgtEl>
                                      </p:cBhvr>
                                    </p:animEffect>
                                    <p:set>
                                      <p:cBhvr>
                                        <p:cTn id="64" dur="1" fill="hold">
                                          <p:stCondLst>
                                            <p:cond delay="499"/>
                                          </p:stCondLst>
                                        </p:cTn>
                                        <p:tgtEl>
                                          <p:spTgt spid="8">
                                            <p:txEl>
                                              <p:pRg st="0" end="0"/>
                                            </p:txEl>
                                          </p:spTgt>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8">
                                            <p:txEl>
                                              <p:pRg st="1" end="1"/>
                                            </p:txEl>
                                          </p:spTgt>
                                        </p:tgtEl>
                                      </p:cBhvr>
                                    </p:animEffect>
                                    <p:set>
                                      <p:cBhvr>
                                        <p:cTn id="67" dur="1" fill="hold">
                                          <p:stCondLst>
                                            <p:cond delay="499"/>
                                          </p:stCondLst>
                                        </p:cTn>
                                        <p:tgtEl>
                                          <p:spTgt spid="8">
                                            <p:txEl>
                                              <p:pRg st="1" end="1"/>
                                            </p:txEl>
                                          </p:spTgt>
                                        </p:tgtEl>
                                        <p:attrNameLst>
                                          <p:attrName>style.visibility</p:attrName>
                                        </p:attrNameLst>
                                      </p:cBhvr>
                                      <p:to>
                                        <p:strVal val="hidden"/>
                                      </p:to>
                                    </p:set>
                                  </p:childTnLst>
                                </p:cTn>
                              </p:par>
                              <p:par>
                                <p:cTn id="68" presetID="3" presetClass="exit" presetSubtype="10" fill="hold" grpId="0" nodeType="withEffect">
                                  <p:stCondLst>
                                    <p:cond delay="0"/>
                                  </p:stCondLst>
                                  <p:childTnLst>
                                    <p:animEffect transition="out" filter="blinds(horizontal)">
                                      <p:cBhvr>
                                        <p:cTn id="69" dur="500"/>
                                        <p:tgtEl>
                                          <p:spTgt spid="8">
                                            <p:txEl>
                                              <p:pRg st="2" end="2"/>
                                            </p:txEl>
                                          </p:spTgt>
                                        </p:tgtEl>
                                      </p:cBhvr>
                                    </p:animEffect>
                                    <p:set>
                                      <p:cBhvr>
                                        <p:cTn id="70" dur="1" fill="hold">
                                          <p:stCondLst>
                                            <p:cond delay="499"/>
                                          </p:stCondLst>
                                        </p:cTn>
                                        <p:tgtEl>
                                          <p:spTgt spid="8">
                                            <p:txEl>
                                              <p:pRg st="2" end="2"/>
                                            </p:txEl>
                                          </p:spTgt>
                                        </p:tgtEl>
                                        <p:attrNameLst>
                                          <p:attrName>style.visibility</p:attrName>
                                        </p:attrNameLst>
                                      </p:cBhvr>
                                      <p:to>
                                        <p:strVal val="hidden"/>
                                      </p:to>
                                    </p:set>
                                  </p:childTnLst>
                                </p:cTn>
                              </p:par>
                              <p:par>
                                <p:cTn id="71" presetID="3" presetClass="entr" presetSubtype="10" fill="hold" nodeType="withEffect">
                                  <p:stCondLst>
                                    <p:cond delay="0"/>
                                  </p:stCondLst>
                                  <p:childTnLst>
                                    <p:set>
                                      <p:cBhvr>
                                        <p:cTn id="72" dur="1" fill="hold">
                                          <p:stCondLst>
                                            <p:cond delay="0"/>
                                          </p:stCondLst>
                                        </p:cTn>
                                        <p:tgtEl>
                                          <p:spTgt spid="84998"/>
                                        </p:tgtEl>
                                        <p:attrNameLst>
                                          <p:attrName>style.visibility</p:attrName>
                                        </p:attrNameLst>
                                      </p:cBhvr>
                                      <p:to>
                                        <p:strVal val="visible"/>
                                      </p:to>
                                    </p:set>
                                    <p:animEffect transition="in" filter="blinds(horizontal)">
                                      <p:cBhvr>
                                        <p:cTn id="73" dur="500"/>
                                        <p:tgtEl>
                                          <p:spTgt spid="84998"/>
                                        </p:tgtEl>
                                      </p:cBhvr>
                                    </p:animEffect>
                                  </p:childTnLst>
                                </p:cTn>
                              </p:par>
                              <p:par>
                                <p:cTn id="74" presetID="3" presetClass="entr" presetSubtype="10" fill="hold" nodeType="withEffect">
                                  <p:stCondLst>
                                    <p:cond delay="0"/>
                                  </p:stCondLst>
                                  <p:childTnLst>
                                    <p:set>
                                      <p:cBhvr>
                                        <p:cTn id="75" dur="1" fill="hold">
                                          <p:stCondLst>
                                            <p:cond delay="0"/>
                                          </p:stCondLst>
                                        </p:cTn>
                                        <p:tgtEl>
                                          <p:spTgt spid="84999"/>
                                        </p:tgtEl>
                                        <p:attrNameLst>
                                          <p:attrName>style.visibility</p:attrName>
                                        </p:attrNameLst>
                                      </p:cBhvr>
                                      <p:to>
                                        <p:strVal val="visible"/>
                                      </p:to>
                                    </p:set>
                                    <p:animEffect transition="in" filter="blinds(horizontal)">
                                      <p:cBhvr>
                                        <p:cTn id="76" dur="500"/>
                                        <p:tgtEl>
                                          <p:spTgt spid="8499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85001"/>
                                        </p:tgtEl>
                                        <p:attrNameLst>
                                          <p:attrName>style.visibility</p:attrName>
                                        </p:attrNameLst>
                                      </p:cBhvr>
                                      <p:to>
                                        <p:strVal val="visible"/>
                                      </p:to>
                                    </p:set>
                                    <p:animEffect transition="in" filter="blinds(horizontal)">
                                      <p:cBhvr>
                                        <p:cTn id="81" dur="500"/>
                                        <p:tgtEl>
                                          <p:spTgt spid="85001"/>
                                        </p:tgtEl>
                                      </p:cBhvr>
                                    </p:animEffect>
                                  </p:childTnLst>
                                </p:cTn>
                              </p:par>
                              <p:par>
                                <p:cTn id="82" presetID="3" presetClass="exit" presetSubtype="10" fill="hold" nodeType="withEffect">
                                  <p:stCondLst>
                                    <p:cond delay="0"/>
                                  </p:stCondLst>
                                  <p:childTnLst>
                                    <p:animEffect transition="out" filter="blinds(horizontal)">
                                      <p:cBhvr>
                                        <p:cTn id="83" dur="500"/>
                                        <p:tgtEl>
                                          <p:spTgt spid="84999"/>
                                        </p:tgtEl>
                                      </p:cBhvr>
                                    </p:animEffect>
                                    <p:set>
                                      <p:cBhvr>
                                        <p:cTn id="84" dur="1" fill="hold">
                                          <p:stCondLst>
                                            <p:cond delay="499"/>
                                          </p:stCondLst>
                                        </p:cTn>
                                        <p:tgtEl>
                                          <p:spTgt spid="8499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85002"/>
                                        </p:tgtEl>
                                        <p:attrNameLst>
                                          <p:attrName>style.visibility</p:attrName>
                                        </p:attrNameLst>
                                      </p:cBhvr>
                                      <p:to>
                                        <p:strVal val="visible"/>
                                      </p:to>
                                    </p:set>
                                    <p:animEffect transition="in" filter="blinds(horizontal)">
                                      <p:cBhvr>
                                        <p:cTn id="89" dur="500"/>
                                        <p:tgtEl>
                                          <p:spTgt spid="8500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85003"/>
                                        </p:tgtEl>
                                        <p:attrNameLst>
                                          <p:attrName>style.visibility</p:attrName>
                                        </p:attrNameLst>
                                      </p:cBhvr>
                                      <p:to>
                                        <p:strVal val="visible"/>
                                      </p:to>
                                    </p:set>
                                    <p:animEffect transition="in" filter="blinds(horizontal)">
                                      <p:cBhvr>
                                        <p:cTn id="94" dur="500"/>
                                        <p:tgtEl>
                                          <p:spTgt spid="8500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85004"/>
                                        </p:tgtEl>
                                        <p:attrNameLst>
                                          <p:attrName>style.visibility</p:attrName>
                                        </p:attrNameLst>
                                      </p:cBhvr>
                                      <p:to>
                                        <p:strVal val="visible"/>
                                      </p:to>
                                    </p:set>
                                    <p:animEffect transition="in" filter="blinds(horizontal)">
                                      <p:cBhvr>
                                        <p:cTn id="99" dur="500"/>
                                        <p:tgtEl>
                                          <p:spTgt spid="85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1.1  Introduction</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81600"/>
          </a:xfrm>
        </p:spPr>
        <p:txBody>
          <a:bodyPr>
            <a:normAutofit/>
          </a:bodyPr>
          <a:lstStyle/>
          <a:p>
            <a:pPr>
              <a:spcBef>
                <a:spcPts val="1200"/>
              </a:spcBef>
            </a:pPr>
            <a:r>
              <a:rPr lang="en-MY" dirty="0" smtClean="0">
                <a:latin typeface="Times New Roman" pitchFamily="18" charset="0"/>
                <a:cs typeface="Times New Roman" pitchFamily="18" charset="0"/>
              </a:rPr>
              <a:t>Mathematical model:</a:t>
            </a:r>
          </a:p>
          <a:p>
            <a:pPr lvl="1">
              <a:spcBef>
                <a:spcPts val="1200"/>
              </a:spcBef>
            </a:pPr>
            <a:r>
              <a:rPr lang="en-MY" sz="3200" dirty="0" smtClean="0">
                <a:latin typeface="Times New Roman" pitchFamily="18" charset="0"/>
                <a:cs typeface="Times New Roman" pitchFamily="18" charset="0"/>
              </a:rPr>
              <a:t>represents a simplified version of reality.</a:t>
            </a:r>
          </a:p>
          <a:p>
            <a:pPr lvl="1">
              <a:spcBef>
                <a:spcPts val="1200"/>
              </a:spcBef>
            </a:pPr>
            <a:r>
              <a:rPr lang="en-MY" sz="3200" dirty="0" smtClean="0">
                <a:latin typeface="Times New Roman" pitchFamily="18" charset="0"/>
                <a:cs typeface="Times New Roman" pitchFamily="18" charset="0"/>
              </a:rPr>
              <a:t>idealized formulation representing response of a physical system to external stimuli.</a:t>
            </a:r>
          </a:p>
          <a:p>
            <a:pPr lvl="1">
              <a:spcBef>
                <a:spcPts val="1200"/>
              </a:spcBef>
            </a:pPr>
            <a:r>
              <a:rPr lang="en-MY" sz="3200" dirty="0" smtClean="0">
                <a:latin typeface="Times New Roman" pitchFamily="18" charset="0"/>
                <a:cs typeface="Times New Roman" pitchFamily="18" charset="0"/>
              </a:rPr>
              <a:t>covers broad range of topics in various disciplines.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1.1  Introduction</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81600"/>
          </a:xfrm>
        </p:spPr>
        <p:txBody>
          <a:bodyPr>
            <a:normAutofit/>
          </a:bodyPr>
          <a:lstStyle/>
          <a:p>
            <a:pPr>
              <a:spcBef>
                <a:spcPts val="1200"/>
              </a:spcBef>
            </a:pPr>
            <a:r>
              <a:rPr lang="en-MY" dirty="0" smtClean="0">
                <a:latin typeface="Times New Roman" pitchFamily="18" charset="0"/>
                <a:cs typeface="Times New Roman" pitchFamily="18" charset="0"/>
              </a:rPr>
              <a:t>Environmental </a:t>
            </a:r>
            <a:r>
              <a:rPr lang="en-MY" dirty="0" err="1" smtClean="0">
                <a:latin typeface="Times New Roman" pitchFamily="18" charset="0"/>
                <a:cs typeface="Times New Roman" pitchFamily="18" charset="0"/>
              </a:rPr>
              <a:t>Modeling</a:t>
            </a:r>
            <a:r>
              <a:rPr lang="en-MY" dirty="0" smtClean="0">
                <a:latin typeface="Times New Roman" pitchFamily="18" charset="0"/>
                <a:cs typeface="Times New Roman" pitchFamily="18" charset="0"/>
              </a:rPr>
              <a:t>. </a:t>
            </a:r>
          </a:p>
          <a:p>
            <a:pPr>
              <a:spcBef>
                <a:spcPts val="1200"/>
              </a:spcBef>
            </a:pPr>
            <a:r>
              <a:rPr lang="en-MY" dirty="0" smtClean="0">
                <a:latin typeface="Times New Roman" pitchFamily="18" charset="0"/>
                <a:cs typeface="Times New Roman" pitchFamily="18" charset="0"/>
              </a:rPr>
              <a:t>The term environment covers a myriad of possible </a:t>
            </a:r>
            <a:r>
              <a:rPr lang="en-US" dirty="0" smtClean="0">
                <a:latin typeface="Times New Roman" pitchFamily="18" charset="0"/>
                <a:cs typeface="Times New Roman" pitchFamily="18" charset="0"/>
              </a:rPr>
              <a:t>systems and processes, including land, ocean and atmospheric based systems.</a:t>
            </a:r>
          </a:p>
          <a:p>
            <a:pPr>
              <a:spcBef>
                <a:spcPts val="1200"/>
              </a:spcBef>
            </a:pPr>
            <a:r>
              <a:rPr lang="en-MY" dirty="0" smtClean="0">
                <a:latin typeface="Times New Roman" pitchFamily="18" charset="0"/>
                <a:cs typeface="Times New Roman" pitchFamily="18" charset="0"/>
              </a:rPr>
              <a:t>Specifically </a:t>
            </a:r>
            <a:r>
              <a:rPr lang="en-MY" b="1" dirty="0" smtClean="0">
                <a:solidFill>
                  <a:srgbClr val="0000CC"/>
                </a:solidFill>
                <a:latin typeface="Times New Roman" pitchFamily="18" charset="0"/>
                <a:cs typeface="Times New Roman" pitchFamily="18" charset="0"/>
              </a:rPr>
              <a:t>water quality </a:t>
            </a:r>
            <a:r>
              <a:rPr lang="en-MY" b="1" dirty="0" err="1" smtClean="0">
                <a:solidFill>
                  <a:srgbClr val="0000CC"/>
                </a:solidFill>
                <a:latin typeface="Times New Roman" pitchFamily="18" charset="0"/>
                <a:cs typeface="Times New Roman" pitchFamily="18" charset="0"/>
              </a:rPr>
              <a:t>modeling</a:t>
            </a:r>
            <a:r>
              <a:rPr lang="en-MY"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spcBef>
                <a:spcPts val="1200"/>
              </a:spcBef>
            </a:pPr>
            <a:endParaRPr lang="en-MY" sz="3200" dirty="0" smtClean="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duotone>
              <a:schemeClr val="accent4">
                <a:shade val="45000"/>
                <a:satMod val="135000"/>
              </a:schemeClr>
              <a:prstClr val="white"/>
            </a:duotone>
            <a:lum bright="50000"/>
          </a:blip>
          <a:srcRect/>
          <a:stretch>
            <a:fillRect/>
          </a:stretch>
        </p:blipFill>
        <p:spPr bwMode="auto">
          <a:xfrm>
            <a:off x="0" y="1219200"/>
            <a:ext cx="9144000" cy="550545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239000" cy="1143000"/>
          </a:xfrm>
        </p:spPr>
        <p:txBody>
          <a:bodyPr>
            <a:normAutofit/>
          </a:bodyPr>
          <a:lstStyle/>
          <a:p>
            <a:r>
              <a:rPr lang="en-US" sz="4000" b="1" dirty="0" smtClean="0">
                <a:solidFill>
                  <a:schemeClr val="bg1"/>
                </a:solidFill>
                <a:latin typeface="Times New Roman" pitchFamily="18" charset="0"/>
                <a:cs typeface="Times New Roman" pitchFamily="18" charset="0"/>
              </a:rPr>
              <a:t>Water Quality (WQ) Model</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229600" cy="5181600"/>
          </a:xfrm>
        </p:spPr>
        <p:txBody>
          <a:bodyPr>
            <a:noAutofit/>
          </a:bodyPr>
          <a:lstStyle/>
          <a:p>
            <a:pPr>
              <a:spcBef>
                <a:spcPts val="1200"/>
              </a:spcBef>
            </a:pPr>
            <a:r>
              <a:rPr lang="en-MY" dirty="0" smtClean="0">
                <a:latin typeface="Times New Roman" pitchFamily="18" charset="0"/>
                <a:cs typeface="Times New Roman" pitchFamily="18" charset="0"/>
              </a:rPr>
              <a:t>Built generally for the following reasons:</a:t>
            </a:r>
          </a:p>
          <a:p>
            <a:pPr marL="971550" lvl="1" indent="-514350">
              <a:spcBef>
                <a:spcPts val="1200"/>
              </a:spcBef>
              <a:buFont typeface="+mj-lt"/>
              <a:buAutoNum type="arabicPeriod"/>
            </a:pPr>
            <a:r>
              <a:rPr lang="en-US" sz="3200" dirty="0" smtClean="0">
                <a:latin typeface="Times New Roman" pitchFamily="18" charset="0"/>
                <a:cs typeface="Times New Roman" pitchFamily="18" charset="0"/>
              </a:rPr>
              <a:t>To gain a better understanding of the fate and transport of chemicals by quantifying their reactions, speciation and movement.</a:t>
            </a:r>
          </a:p>
          <a:p>
            <a:pPr marL="971550" lvl="1" indent="-514350">
              <a:spcBef>
                <a:spcPts val="1200"/>
              </a:spcBef>
              <a:buFont typeface="+mj-lt"/>
              <a:buAutoNum type="arabicPeriod"/>
            </a:pPr>
            <a:r>
              <a:rPr lang="en-US" sz="3200" dirty="0" smtClean="0">
                <a:latin typeface="Times New Roman" pitchFamily="18" charset="0"/>
                <a:cs typeface="Times New Roman" pitchFamily="18" charset="0"/>
              </a:rPr>
              <a:t>To determine chemical exposure concentrations to aquatic organisms and/or humans in the past, present or future.</a:t>
            </a:r>
          </a:p>
          <a:p>
            <a:pPr marL="971550" lvl="1" indent="-514350">
              <a:spcBef>
                <a:spcPts val="1200"/>
              </a:spcBef>
              <a:buFont typeface="+mj-lt"/>
              <a:buAutoNum type="arabicPeriod"/>
            </a:pPr>
            <a:r>
              <a:rPr lang="en-US" sz="3200" dirty="0" smtClean="0">
                <a:latin typeface="Times New Roman" pitchFamily="18" charset="0"/>
                <a:cs typeface="Times New Roman" pitchFamily="18" charset="0"/>
              </a:rPr>
              <a:t>To predict future conditions under various loading scenarios or management action alternatives. </a:t>
            </a:r>
            <a:endParaRPr lang="en-MY" sz="3200" dirty="0" smtClean="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duotone>
              <a:schemeClr val="accent4">
                <a:shade val="45000"/>
                <a:satMod val="135000"/>
              </a:schemeClr>
              <a:prstClr val="white"/>
            </a:duotone>
            <a:lum bright="50000"/>
          </a:blip>
          <a:srcRect/>
          <a:stretch>
            <a:fillRect/>
          </a:stretch>
        </p:blipFill>
        <p:spPr bwMode="auto">
          <a:xfrm>
            <a:off x="0" y="1219200"/>
            <a:ext cx="9144000" cy="550545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239000" cy="1143000"/>
          </a:xfrm>
        </p:spPr>
        <p:txBody>
          <a:bodyPr>
            <a:normAutofit/>
          </a:bodyPr>
          <a:lstStyle/>
          <a:p>
            <a:r>
              <a:rPr lang="en-US" sz="4000" b="1" dirty="0" smtClean="0">
                <a:solidFill>
                  <a:schemeClr val="bg1"/>
                </a:solidFill>
                <a:latin typeface="Times New Roman" pitchFamily="18" charset="0"/>
                <a:cs typeface="Times New Roman" pitchFamily="18" charset="0"/>
              </a:rPr>
              <a:t>Water Quality (WQ) Model</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229600" cy="1676400"/>
          </a:xfrm>
        </p:spPr>
        <p:txBody>
          <a:bodyPr>
            <a:noAutofit/>
          </a:bodyPr>
          <a:lstStyle/>
          <a:p>
            <a:pPr marL="514350" indent="-514350">
              <a:spcBef>
                <a:spcPts val="1200"/>
              </a:spcBef>
              <a:spcAft>
                <a:spcPts val="600"/>
              </a:spcAft>
              <a:buFont typeface="+mj-lt"/>
              <a:buAutoNum type="arabicPeriod"/>
            </a:pPr>
            <a:r>
              <a:rPr lang="en-US" dirty="0" smtClean="0">
                <a:latin typeface="Times New Roman" pitchFamily="18" charset="0"/>
                <a:cs typeface="Times New Roman" pitchFamily="18" charset="0"/>
              </a:rPr>
              <a:t>To gain a better understanding of the fate and transport of chemicals by quantifying their reactions, speciation and movement.</a:t>
            </a:r>
          </a:p>
        </p:txBody>
      </p:sp>
      <p:pic>
        <p:nvPicPr>
          <p:cNvPr id="6" name="Picture 19" descr="http://emoticoner.com/files/emoticons/raccoon/confused-raccoon-emoticon.gif?1302774068"/>
          <p:cNvPicPr>
            <a:picLocks noChangeAspect="1" noChangeArrowheads="1" noCrop="1"/>
          </p:cNvPicPr>
          <p:nvPr/>
        </p:nvPicPr>
        <p:blipFill>
          <a:blip r:embed="rId5" cstate="print"/>
          <a:srcRect/>
          <a:stretch>
            <a:fillRect/>
          </a:stretch>
        </p:blipFill>
        <p:spPr bwMode="auto">
          <a:xfrm>
            <a:off x="7391400" y="4114800"/>
            <a:ext cx="990600" cy="990600"/>
          </a:xfrm>
          <a:prstGeom prst="rect">
            <a:avLst/>
          </a:prstGeom>
          <a:noFill/>
          <a:ln w="9525">
            <a:noFill/>
            <a:miter lim="800000"/>
            <a:headEnd/>
            <a:tailEnd/>
          </a:ln>
        </p:spPr>
      </p:pic>
      <p:sp>
        <p:nvSpPr>
          <p:cNvPr id="9" name="Content Placeholder 7"/>
          <p:cNvSpPr txBox="1">
            <a:spLocks/>
          </p:cNvSpPr>
          <p:nvPr/>
        </p:nvSpPr>
        <p:spPr>
          <a:xfrm>
            <a:off x="457200" y="2971800"/>
            <a:ext cx="8229600" cy="3657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Could provide answer to the questions:</a:t>
            </a:r>
            <a:endParaRPr kumimoji="0" lang="en-MY"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Where do all the pollutants go? </a:t>
            </a:r>
          </a:p>
          <a:p>
            <a:pPr marL="742950" marR="0" lvl="1" indent="-28575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Are they with us forever? </a:t>
            </a:r>
          </a:p>
          <a:p>
            <a:pPr marL="742950" marR="0" lvl="1" indent="-28575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How rapidly are they degraded?</a:t>
            </a:r>
            <a:endParaRPr kumimoji="0" lang="en-MY"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Related to the fate, transport and persistence of pollutants in the environment.</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fauzisukiman\Desktop\template pp USM\USM logo.jpg"/>
          <p:cNvPicPr>
            <a:picLocks noChangeAspect="1" noChangeArrowheads="1"/>
          </p:cNvPicPr>
          <p:nvPr/>
        </p:nvPicPr>
        <p:blipFill>
          <a:blip r:embed="rId2" cstate="print"/>
          <a:srcRect/>
          <a:stretch>
            <a:fillRect/>
          </a:stretch>
        </p:blipFill>
        <p:spPr bwMode="auto">
          <a:xfrm>
            <a:off x="165652" y="404881"/>
            <a:ext cx="3213743" cy="1006475"/>
          </a:xfrm>
          <a:prstGeom prst="rect">
            <a:avLst/>
          </a:prstGeom>
          <a:noFill/>
        </p:spPr>
      </p:pic>
      <p:pic>
        <p:nvPicPr>
          <p:cNvPr id="1026" name="Picture 2" descr="C:\Users\fauzisukiman\Desktop\template pp USM\purple.jpg"/>
          <p:cNvPicPr>
            <a:picLocks noChangeAspect="1" noChangeArrowheads="1"/>
          </p:cNvPicPr>
          <p:nvPr/>
        </p:nvPicPr>
        <p:blipFill>
          <a:blip r:embed="rId3" cstate="print"/>
          <a:srcRect/>
          <a:stretch>
            <a:fillRect/>
          </a:stretch>
        </p:blipFill>
        <p:spPr bwMode="auto">
          <a:xfrm>
            <a:off x="0" y="1828800"/>
            <a:ext cx="9144000" cy="5029200"/>
          </a:xfrm>
          <a:prstGeom prst="rect">
            <a:avLst/>
          </a:prstGeom>
          <a:noFill/>
        </p:spPr>
      </p:pic>
      <p:pic>
        <p:nvPicPr>
          <p:cNvPr id="1027" name="Picture 3" descr="C:\Users\fauzisukiman\Desktop\template pp USM\Line.jpg"/>
          <p:cNvPicPr>
            <a:picLocks noChangeAspect="1" noChangeArrowheads="1"/>
          </p:cNvPicPr>
          <p:nvPr/>
        </p:nvPicPr>
        <p:blipFill>
          <a:blip r:embed="rId4" cstate="print"/>
          <a:srcRect l="833" t="10988"/>
          <a:stretch>
            <a:fillRect/>
          </a:stretch>
        </p:blipFill>
        <p:spPr bwMode="auto">
          <a:xfrm>
            <a:off x="0" y="1444488"/>
            <a:ext cx="9144000" cy="357808"/>
          </a:xfrm>
          <a:prstGeom prst="rect">
            <a:avLst/>
          </a:prstGeom>
          <a:noFill/>
        </p:spPr>
      </p:pic>
      <p:sp>
        <p:nvSpPr>
          <p:cNvPr id="8" name="Title 7"/>
          <p:cNvSpPr>
            <a:spLocks noGrp="1"/>
          </p:cNvSpPr>
          <p:nvPr>
            <p:ph type="ctrTitle"/>
          </p:nvPr>
        </p:nvSpPr>
        <p:spPr/>
        <p:txBody>
          <a:bodyPr>
            <a:normAutofit/>
          </a:bodyPr>
          <a:lstStyle/>
          <a:p>
            <a:r>
              <a:rPr lang="en-US" sz="6000" b="1" dirty="0" smtClean="0">
                <a:solidFill>
                  <a:schemeClr val="bg1"/>
                </a:solidFill>
                <a:latin typeface="Times New Roman" pitchFamily="18" charset="0"/>
                <a:cs typeface="Times New Roman" pitchFamily="18" charset="0"/>
              </a:rPr>
              <a:t>What is a model?</a:t>
            </a:r>
            <a:endParaRPr lang="en-US" sz="6000" b="1" dirty="0">
              <a:solidFill>
                <a:schemeClr val="bg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duotone>
              <a:schemeClr val="accent4">
                <a:shade val="45000"/>
                <a:satMod val="135000"/>
              </a:schemeClr>
              <a:prstClr val="white"/>
            </a:duotone>
            <a:lum bright="50000"/>
          </a:blip>
          <a:srcRect/>
          <a:stretch>
            <a:fillRect/>
          </a:stretch>
        </p:blipFill>
        <p:spPr bwMode="auto">
          <a:xfrm>
            <a:off x="0" y="1219200"/>
            <a:ext cx="9144000" cy="550545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239000" cy="1143000"/>
          </a:xfrm>
        </p:spPr>
        <p:txBody>
          <a:bodyPr>
            <a:normAutofit/>
          </a:bodyPr>
          <a:lstStyle/>
          <a:p>
            <a:r>
              <a:rPr lang="en-US" sz="4000" b="1" dirty="0" smtClean="0">
                <a:solidFill>
                  <a:schemeClr val="bg1"/>
                </a:solidFill>
                <a:latin typeface="Times New Roman" pitchFamily="18" charset="0"/>
                <a:cs typeface="Times New Roman" pitchFamily="18" charset="0"/>
              </a:rPr>
              <a:t>Water Quality (WQ) Model</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1676400"/>
          </a:xfrm>
        </p:spPr>
        <p:txBody>
          <a:bodyPr>
            <a:noAutofit/>
          </a:bodyPr>
          <a:lstStyle/>
          <a:p>
            <a:pPr marL="514350" indent="-514350">
              <a:spcBef>
                <a:spcPts val="1200"/>
              </a:spcBef>
              <a:buFont typeface="+mj-lt"/>
              <a:buAutoNum type="arabicPeriod" startAt="2"/>
            </a:pPr>
            <a:r>
              <a:rPr lang="en-US" dirty="0" smtClean="0">
                <a:latin typeface="Times New Roman" pitchFamily="18" charset="0"/>
                <a:cs typeface="Times New Roman" pitchFamily="18" charset="0"/>
              </a:rPr>
              <a:t>To determine chemical exposure concentrations to aquatic organisms and/or humans in the past, present or future.</a:t>
            </a:r>
          </a:p>
          <a:p>
            <a:pPr>
              <a:spcBef>
                <a:spcPts val="0"/>
              </a:spcBef>
              <a:buNone/>
            </a:pPr>
            <a:endParaRPr lang="en-US" sz="2800" dirty="0" smtClean="0">
              <a:solidFill>
                <a:srgbClr val="000066"/>
              </a:solidFill>
              <a:latin typeface="Times New Roman" pitchFamily="18" charset="0"/>
              <a:cs typeface="Times New Roman" pitchFamily="18" charset="0"/>
            </a:endParaRPr>
          </a:p>
        </p:txBody>
      </p:sp>
      <p:pic>
        <p:nvPicPr>
          <p:cNvPr id="81928" name="Picture 8" descr="confused onion head"/>
          <p:cNvPicPr>
            <a:picLocks noChangeAspect="1" noChangeArrowheads="1" noCrop="1"/>
          </p:cNvPicPr>
          <p:nvPr/>
        </p:nvPicPr>
        <p:blipFill>
          <a:blip r:embed="rId5" cstate="print"/>
          <a:srcRect/>
          <a:stretch>
            <a:fillRect/>
          </a:stretch>
        </p:blipFill>
        <p:spPr bwMode="auto">
          <a:xfrm>
            <a:off x="7848600" y="3505200"/>
            <a:ext cx="762000" cy="762000"/>
          </a:xfrm>
          <a:prstGeom prst="rect">
            <a:avLst/>
          </a:prstGeom>
          <a:noFill/>
        </p:spPr>
      </p:pic>
      <p:sp>
        <p:nvSpPr>
          <p:cNvPr id="10" name="Content Placeholder 7"/>
          <p:cNvSpPr txBox="1">
            <a:spLocks/>
          </p:cNvSpPr>
          <p:nvPr/>
        </p:nvSpPr>
        <p:spPr>
          <a:xfrm>
            <a:off x="457200" y="3352800"/>
            <a:ext cx="8229600" cy="3048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Safe level of frequency and duration of exposure to the chemical pollutants;</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Pertains to assessing environmental risk and impact. </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duotone>
              <a:schemeClr val="accent4">
                <a:shade val="45000"/>
                <a:satMod val="135000"/>
              </a:schemeClr>
              <a:prstClr val="white"/>
            </a:duotone>
            <a:lum bright="50000"/>
          </a:blip>
          <a:srcRect/>
          <a:stretch>
            <a:fillRect/>
          </a:stretch>
        </p:blipFill>
        <p:spPr bwMode="auto">
          <a:xfrm>
            <a:off x="0" y="1219200"/>
            <a:ext cx="9144000" cy="550545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239000" cy="1143000"/>
          </a:xfrm>
        </p:spPr>
        <p:txBody>
          <a:bodyPr>
            <a:normAutofit/>
          </a:bodyPr>
          <a:lstStyle/>
          <a:p>
            <a:r>
              <a:rPr lang="en-US" sz="4000" b="1" dirty="0" smtClean="0">
                <a:solidFill>
                  <a:schemeClr val="bg1"/>
                </a:solidFill>
                <a:latin typeface="Times New Roman" pitchFamily="18" charset="0"/>
                <a:cs typeface="Times New Roman" pitchFamily="18" charset="0"/>
              </a:rPr>
              <a:t>Water Quality (WQ) Model</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1676400"/>
          </a:xfrm>
        </p:spPr>
        <p:txBody>
          <a:bodyPr>
            <a:noAutofit/>
          </a:bodyPr>
          <a:lstStyle/>
          <a:p>
            <a:pPr marL="514350" indent="-514350">
              <a:spcBef>
                <a:spcPts val="600"/>
              </a:spcBef>
              <a:spcAft>
                <a:spcPts val="1200"/>
              </a:spcAft>
              <a:buFont typeface="+mj-lt"/>
              <a:buAutoNum type="arabicPeriod" startAt="3"/>
            </a:pPr>
            <a:r>
              <a:rPr lang="en-US" dirty="0" smtClean="0">
                <a:latin typeface="Times New Roman" pitchFamily="18" charset="0"/>
                <a:cs typeface="Times New Roman" pitchFamily="18" charset="0"/>
              </a:rPr>
              <a:t>To predict future conditions under various loading scenarios or management action alternatives.</a:t>
            </a:r>
            <a:endParaRPr lang="en-US" sz="2800" dirty="0" smtClean="0">
              <a:solidFill>
                <a:srgbClr val="000066"/>
              </a:solidFill>
              <a:latin typeface="Times New Roman" pitchFamily="18" charset="0"/>
              <a:cs typeface="Times New Roman" pitchFamily="18" charset="0"/>
            </a:endParaRPr>
          </a:p>
        </p:txBody>
      </p:sp>
      <p:pic>
        <p:nvPicPr>
          <p:cNvPr id="80898" name="Picture 2" descr="panda 55"/>
          <p:cNvPicPr>
            <a:picLocks noChangeAspect="1" noChangeArrowheads="1" noCrop="1"/>
          </p:cNvPicPr>
          <p:nvPr/>
        </p:nvPicPr>
        <p:blipFill>
          <a:blip r:embed="rId5" cstate="print"/>
          <a:srcRect/>
          <a:stretch>
            <a:fillRect/>
          </a:stretch>
        </p:blipFill>
        <p:spPr bwMode="auto">
          <a:xfrm>
            <a:off x="7924800" y="3505200"/>
            <a:ext cx="762000" cy="762000"/>
          </a:xfrm>
          <a:prstGeom prst="rect">
            <a:avLst/>
          </a:prstGeom>
          <a:noFill/>
        </p:spPr>
      </p:pic>
      <p:sp>
        <p:nvSpPr>
          <p:cNvPr id="7" name="Content Placeholder 7"/>
          <p:cNvSpPr txBox="1">
            <a:spLocks/>
          </p:cNvSpPr>
          <p:nvPr/>
        </p:nvSpPr>
        <p:spPr>
          <a:xfrm>
            <a:off x="457200" y="3048000"/>
            <a:ext cx="8229600" cy="3352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6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Assess potential concentrations;</a:t>
            </a:r>
          </a:p>
          <a:p>
            <a:pPr marL="342900" marR="0" lvl="0" indent="-342900" algn="l" defTabSz="914400" rtl="0" eaLnBrk="1" fontAlgn="auto" latinLnBrk="0" hangingPunct="1">
              <a:lnSpc>
                <a:spcPct val="100000"/>
              </a:lnSpc>
              <a:spcBef>
                <a:spcPts val="6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Under various loading scenarios;</a:t>
            </a:r>
          </a:p>
          <a:p>
            <a:pPr marL="342900" marR="0" lvl="0" indent="-342900" algn="l" defTabSz="914400" rtl="0" eaLnBrk="1" fontAlgn="auto" latinLnBrk="0" hangingPunct="1">
              <a:lnSpc>
                <a:spcPct val="100000"/>
              </a:lnSpc>
              <a:spcBef>
                <a:spcPts val="6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Or management action alternatives. </a:t>
            </a:r>
          </a:p>
          <a:p>
            <a:pPr marL="342900" marR="0" lvl="0" indent="-342900" algn="l" defTabSz="914400" rtl="0" eaLnBrk="1" fontAlgn="auto" latinLnBrk="0" hangingPunct="1">
              <a:lnSpc>
                <a:spcPct val="100000"/>
              </a:lnSpc>
              <a:spcBef>
                <a:spcPts val="6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Regardless of availability of monitoring data;</a:t>
            </a:r>
          </a:p>
          <a:p>
            <a:pPr marL="342900" marR="0" lvl="0" indent="-342900" algn="l" defTabSz="914400" rtl="0" eaLnBrk="1" fontAlgn="auto" latinLnBrk="0" hangingPunct="1">
              <a:lnSpc>
                <a:spcPct val="100000"/>
              </a:lnSpc>
              <a:spcBef>
                <a:spcPts val="6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Always desirable to have estimate of concentrations under various conditions.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239000" cy="1143000"/>
          </a:xfrm>
        </p:spPr>
        <p:txBody>
          <a:bodyPr>
            <a:normAutofit/>
          </a:bodyPr>
          <a:lstStyle/>
          <a:p>
            <a:r>
              <a:rPr lang="en-US" sz="4000" b="1" dirty="0" smtClean="0">
                <a:solidFill>
                  <a:schemeClr val="bg1"/>
                </a:solidFill>
                <a:latin typeface="Times New Roman" pitchFamily="18" charset="0"/>
                <a:cs typeface="Times New Roman" pitchFamily="18" charset="0"/>
              </a:rPr>
              <a:t>Water Quality (WQ) Model</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spcAft>
                <a:spcPts val="1800"/>
              </a:spcAft>
            </a:pPr>
            <a:r>
              <a:rPr lang="en-MY" b="1" dirty="0" smtClean="0">
                <a:solidFill>
                  <a:srgbClr val="FF0000"/>
                </a:solidFill>
                <a:latin typeface="Times New Roman" pitchFamily="18" charset="0"/>
                <a:cs typeface="Times New Roman" pitchFamily="18" charset="0"/>
              </a:rPr>
              <a:t>Important:</a:t>
            </a:r>
            <a:r>
              <a:rPr lang="en-MY" dirty="0" smtClean="0">
                <a:solidFill>
                  <a:srgbClr val="FF0000"/>
                </a:solidFill>
                <a:latin typeface="Times New Roman" pitchFamily="18" charset="0"/>
                <a:cs typeface="Times New Roman" pitchFamily="18" charset="0"/>
              </a:rPr>
              <a:t> </a:t>
            </a:r>
          </a:p>
          <a:p>
            <a:pPr indent="4763" algn="ctr">
              <a:spcBef>
                <a:spcPts val="0"/>
              </a:spcBef>
              <a:spcAft>
                <a:spcPts val="1800"/>
              </a:spcAft>
              <a:buNone/>
            </a:pPr>
            <a:r>
              <a:rPr lang="en-MY" b="1" i="1" dirty="0" smtClean="0">
                <a:latin typeface="Times New Roman" pitchFamily="18" charset="0"/>
                <a:cs typeface="Times New Roman" pitchFamily="18" charset="0"/>
              </a:rPr>
              <a:t>N</a:t>
            </a:r>
            <a:r>
              <a:rPr lang="en-US" b="1" i="1" dirty="0" smtClean="0">
                <a:latin typeface="Times New Roman" pitchFamily="18" charset="0"/>
                <a:cs typeface="Times New Roman" pitchFamily="18" charset="0"/>
              </a:rPr>
              <a:t>o existing mathematical models </a:t>
            </a:r>
            <a:br>
              <a:rPr lang="en-US" b="1" i="1" dirty="0" smtClean="0">
                <a:latin typeface="Times New Roman" pitchFamily="18" charset="0"/>
                <a:cs typeface="Times New Roman" pitchFamily="18" charset="0"/>
              </a:rPr>
            </a:br>
            <a:r>
              <a:rPr lang="en-US" b="1" i="1" dirty="0" smtClean="0">
                <a:latin typeface="Times New Roman" pitchFamily="18" charset="0"/>
                <a:cs typeface="Times New Roman" pitchFamily="18" charset="0"/>
              </a:rPr>
              <a:t>provide a </a:t>
            </a:r>
            <a:r>
              <a:rPr lang="en-US" b="1" i="1" u="sng" dirty="0" smtClean="0">
                <a:latin typeface="Times New Roman" pitchFamily="18" charset="0"/>
                <a:cs typeface="Times New Roman" pitchFamily="18" charset="0"/>
              </a:rPr>
              <a:t>perfectly</a:t>
            </a:r>
            <a:r>
              <a:rPr lang="en-US" b="1" i="1" dirty="0" smtClean="0">
                <a:latin typeface="Times New Roman" pitchFamily="18" charset="0"/>
                <a:cs typeface="Times New Roman" pitchFamily="18" charset="0"/>
              </a:rPr>
              <a:t> accurate and complete picture of reality</a:t>
            </a:r>
            <a:r>
              <a:rPr lang="en-US" dirty="0" smtClean="0">
                <a:latin typeface="Times New Roman" pitchFamily="18" charset="0"/>
                <a:cs typeface="Times New Roman" pitchFamily="18" charset="0"/>
              </a:rPr>
              <a:t>.</a:t>
            </a:r>
          </a:p>
          <a:p>
            <a:pPr>
              <a:spcBef>
                <a:spcPts val="0"/>
              </a:spcBef>
              <a:spcAft>
                <a:spcPts val="1800"/>
              </a:spcAft>
            </a:pPr>
            <a:r>
              <a:rPr lang="en-US" dirty="0" smtClean="0">
                <a:latin typeface="Times New Roman" pitchFamily="18" charset="0"/>
                <a:cs typeface="Times New Roman" pitchFamily="18" charset="0"/>
              </a:rPr>
              <a:t>Tradeoffs: accuracy, flexibility and cost;</a:t>
            </a:r>
          </a:p>
          <a:p>
            <a:pPr>
              <a:spcBef>
                <a:spcPts val="0"/>
              </a:spcBef>
              <a:spcAft>
                <a:spcPts val="1800"/>
              </a:spcAft>
            </a:pPr>
            <a:r>
              <a:rPr lang="en-US" dirty="0" smtClean="0">
                <a:latin typeface="Times New Roman" pitchFamily="18" charset="0"/>
                <a:cs typeface="Times New Roman" pitchFamily="18" charset="0"/>
              </a:rPr>
              <a:t>Offer important insights and info;</a:t>
            </a:r>
          </a:p>
          <a:p>
            <a:pPr>
              <a:spcBef>
                <a:spcPts val="0"/>
              </a:spcBef>
              <a:spcAft>
                <a:spcPts val="1800"/>
              </a:spcAft>
            </a:pPr>
            <a:r>
              <a:rPr lang="en-US" dirty="0" smtClean="0">
                <a:latin typeface="Times New Roman" pitchFamily="18" charset="0"/>
                <a:cs typeface="Times New Roman" pitchFamily="18" charset="0"/>
              </a:rPr>
              <a:t>About the nature and scope of a problem;</a:t>
            </a:r>
          </a:p>
          <a:p>
            <a:pPr>
              <a:spcBef>
                <a:spcPts val="0"/>
              </a:spcBef>
              <a:spcAft>
                <a:spcPts val="1800"/>
              </a:spcAft>
            </a:pPr>
            <a:r>
              <a:rPr lang="en-US" dirty="0" smtClean="0">
                <a:latin typeface="Times New Roman" pitchFamily="18" charset="0"/>
                <a:cs typeface="Times New Roman" pitchFamily="18" charset="0"/>
              </a:rPr>
              <a:t>And can inform solutions.</a:t>
            </a:r>
            <a:endParaRPr lang="en-MY" dirty="0" smtClean="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iver.bmp"/>
          <p:cNvPicPr>
            <a:picLocks noChangeAspect="1"/>
          </p:cNvPicPr>
          <p:nvPr/>
        </p:nvPicPr>
        <p:blipFill>
          <a:blip r:embed="rId2" cstate="print">
            <a:lum/>
          </a:blip>
          <a:stretch>
            <a:fillRect/>
          </a:stretch>
        </p:blipFill>
        <p:spPr>
          <a:xfrm>
            <a:off x="5029200" y="1184148"/>
            <a:ext cx="4114800" cy="5673852"/>
          </a:xfrm>
          <a:prstGeom prst="rect">
            <a:avLst/>
          </a:prstGeom>
          <a:effectLst>
            <a:softEdge rad="127000"/>
          </a:effectLst>
        </p:spPr>
      </p:pic>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Water Quality (WQ) Model</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0" y="1295400"/>
            <a:ext cx="5410200" cy="5105400"/>
          </a:xfrm>
        </p:spPr>
        <p:txBody>
          <a:bodyPr>
            <a:noAutofit/>
          </a:bodyPr>
          <a:lstStyle/>
          <a:p>
            <a:pPr>
              <a:spcBef>
                <a:spcPts val="0"/>
              </a:spcBef>
              <a:spcAft>
                <a:spcPts val="1800"/>
              </a:spcAft>
              <a:buNone/>
            </a:pPr>
            <a:r>
              <a:rPr lang="en-US" sz="2800" dirty="0" smtClean="0">
                <a:latin typeface="Times New Roman" pitchFamily="18" charset="0"/>
                <a:cs typeface="Times New Roman" pitchFamily="18" charset="0"/>
              </a:rPr>
              <a:t> Four ingredients are necessary:</a:t>
            </a:r>
          </a:p>
          <a:p>
            <a:pPr marL="738188" lvl="1" indent="-514350">
              <a:spcBef>
                <a:spcPts val="0"/>
              </a:spcBef>
              <a:spcAft>
                <a:spcPts val="1800"/>
              </a:spcAft>
              <a:buFont typeface="+mj-lt"/>
              <a:buAutoNum type="arabicPeriod"/>
            </a:pPr>
            <a:r>
              <a:rPr lang="en-US" dirty="0" smtClean="0">
                <a:latin typeface="Times New Roman" pitchFamily="18" charset="0"/>
                <a:cs typeface="Times New Roman" pitchFamily="18" charset="0"/>
              </a:rPr>
              <a:t>Field data on chemical concentrations and mass discharge inputs;</a:t>
            </a:r>
          </a:p>
          <a:p>
            <a:pPr marL="738188" lvl="1" indent="-514350">
              <a:spcBef>
                <a:spcPts val="0"/>
              </a:spcBef>
              <a:spcAft>
                <a:spcPts val="1800"/>
              </a:spcAft>
              <a:buFont typeface="+mj-lt"/>
              <a:buAutoNum type="arabicPeriod"/>
            </a:pPr>
            <a:r>
              <a:rPr lang="en-US" dirty="0" smtClean="0">
                <a:latin typeface="Times New Roman" pitchFamily="18" charset="0"/>
                <a:cs typeface="Times New Roman" pitchFamily="18" charset="0"/>
              </a:rPr>
              <a:t>A mathematical formulation;</a:t>
            </a:r>
          </a:p>
          <a:p>
            <a:pPr marL="738188" lvl="1" indent="-514350">
              <a:spcBef>
                <a:spcPts val="0"/>
              </a:spcBef>
              <a:spcAft>
                <a:spcPts val="1800"/>
              </a:spcAft>
              <a:buFont typeface="+mj-lt"/>
              <a:buAutoNum type="arabicPeriod"/>
            </a:pPr>
            <a:r>
              <a:rPr lang="en-US" dirty="0" smtClean="0">
                <a:latin typeface="Times New Roman" pitchFamily="18" charset="0"/>
                <a:cs typeface="Times New Roman" pitchFamily="18" charset="0"/>
              </a:rPr>
              <a:t>Rate constants and equilibrium coefficients for the mathematical model;</a:t>
            </a:r>
          </a:p>
          <a:p>
            <a:pPr marL="738188" lvl="1" indent="-514350">
              <a:spcBef>
                <a:spcPts val="0"/>
              </a:spcBef>
              <a:spcAft>
                <a:spcPts val="1800"/>
              </a:spcAft>
              <a:buFont typeface="+mj-lt"/>
              <a:buAutoNum type="arabicPeriod"/>
            </a:pPr>
            <a:r>
              <a:rPr lang="en-US" dirty="0" smtClean="0">
                <a:latin typeface="Times New Roman" pitchFamily="18" charset="0"/>
                <a:cs typeface="Times New Roman" pitchFamily="18" charset="0"/>
              </a:rPr>
              <a:t>Some performance criteria with which to judge the model.</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1.2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spcAft>
                <a:spcPts val="1800"/>
              </a:spcAft>
            </a:pPr>
            <a:r>
              <a:rPr lang="en-US" dirty="0" smtClean="0">
                <a:latin typeface="Times New Roman" pitchFamily="18" charset="0"/>
                <a:cs typeface="Times New Roman" pitchFamily="18" charset="0"/>
              </a:rPr>
              <a:t>Field data are needed for model calibration and verification;</a:t>
            </a:r>
          </a:p>
          <a:p>
            <a:pPr>
              <a:spcBef>
                <a:spcPts val="0"/>
              </a:spcBef>
              <a:spcAft>
                <a:spcPts val="1800"/>
              </a:spcAft>
            </a:pPr>
            <a:r>
              <a:rPr lang="en-US" dirty="0" smtClean="0">
                <a:latin typeface="Times New Roman" pitchFamily="18" charset="0"/>
                <a:cs typeface="Times New Roman" pitchFamily="18" charset="0"/>
              </a:rPr>
              <a:t>Depending on the ultimate use of the model;</a:t>
            </a:r>
          </a:p>
          <a:p>
            <a:pPr>
              <a:spcBef>
                <a:spcPts val="0"/>
              </a:spcBef>
              <a:spcAft>
                <a:spcPts val="1800"/>
              </a:spcAft>
            </a:pPr>
            <a:r>
              <a:rPr lang="en-US" dirty="0" smtClean="0">
                <a:latin typeface="Times New Roman" pitchFamily="18" charset="0"/>
                <a:cs typeface="Times New Roman" pitchFamily="18" charset="0"/>
              </a:rPr>
              <a:t>Amount of field reconnaissance varies;</a:t>
            </a:r>
          </a:p>
          <a:p>
            <a:pPr>
              <a:spcBef>
                <a:spcPts val="0"/>
              </a:spcBef>
              <a:spcAft>
                <a:spcPts val="1800"/>
              </a:spcAft>
            </a:pPr>
            <a:r>
              <a:rPr lang="en-US" dirty="0" smtClean="0">
                <a:latin typeface="Times New Roman" pitchFamily="18" charset="0"/>
                <a:cs typeface="Times New Roman" pitchFamily="18" charset="0"/>
              </a:rPr>
              <a:t>Model for regulatory purposes;</a:t>
            </a:r>
          </a:p>
          <a:p>
            <a:pPr>
              <a:spcBef>
                <a:spcPts val="0"/>
              </a:spcBef>
              <a:spcAft>
                <a:spcPts val="1800"/>
              </a:spcAft>
            </a:pPr>
            <a:r>
              <a:rPr lang="en-US" dirty="0" smtClean="0">
                <a:latin typeface="Times New Roman" pitchFamily="18" charset="0"/>
                <a:cs typeface="Times New Roman" pitchFamily="18" charset="0"/>
              </a:rPr>
              <a:t>Should have enough field data to be confident of the model results.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1.2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229600" cy="5105400"/>
          </a:xfrm>
        </p:spPr>
        <p:txBody>
          <a:bodyPr>
            <a:noAutofit/>
          </a:bodyPr>
          <a:lstStyle/>
          <a:p>
            <a:pPr>
              <a:spcBef>
                <a:spcPts val="0"/>
              </a:spcBef>
              <a:spcAft>
                <a:spcPts val="1800"/>
              </a:spcAft>
            </a:pPr>
            <a:r>
              <a:rPr lang="en-US" dirty="0" smtClean="0">
                <a:latin typeface="Times New Roman" pitchFamily="18" charset="0"/>
                <a:cs typeface="Times New Roman" pitchFamily="18" charset="0"/>
              </a:rPr>
              <a:t>This requires two sets of field measurements;</a:t>
            </a:r>
          </a:p>
          <a:p>
            <a:pPr lvl="1">
              <a:spcBef>
                <a:spcPts val="0"/>
              </a:spcBef>
              <a:spcAft>
                <a:spcPts val="1800"/>
              </a:spcAft>
            </a:pPr>
            <a:r>
              <a:rPr lang="en-US" dirty="0" smtClean="0">
                <a:latin typeface="Times New Roman" pitchFamily="18" charset="0"/>
                <a:cs typeface="Times New Roman" pitchFamily="18" charset="0"/>
              </a:rPr>
              <a:t>One for model calibration ;</a:t>
            </a:r>
          </a:p>
          <a:p>
            <a:pPr lvl="1">
              <a:spcBef>
                <a:spcPts val="0"/>
              </a:spcBef>
              <a:spcAft>
                <a:spcPts val="1800"/>
              </a:spcAft>
            </a:pPr>
            <a:r>
              <a:rPr lang="en-US" dirty="0" smtClean="0">
                <a:latin typeface="Times New Roman" pitchFamily="18" charset="0"/>
                <a:cs typeface="Times New Roman" pitchFamily="18" charset="0"/>
              </a:rPr>
              <a:t>One for verification under different circumstances;</a:t>
            </a:r>
          </a:p>
          <a:p>
            <a:pPr>
              <a:spcBef>
                <a:spcPts val="0"/>
              </a:spcBef>
              <a:spcAft>
                <a:spcPts val="1800"/>
              </a:spcAft>
            </a:pPr>
            <a:r>
              <a:rPr lang="en-US" dirty="0" smtClean="0">
                <a:latin typeface="Times New Roman" pitchFamily="18" charset="0"/>
                <a:cs typeface="Times New Roman" pitchFamily="18" charset="0"/>
              </a:rPr>
              <a:t>Comparison between simulation results and field measurements;</a:t>
            </a:r>
          </a:p>
          <a:p>
            <a:pPr>
              <a:spcBef>
                <a:spcPts val="0"/>
              </a:spcBef>
              <a:spcAft>
                <a:spcPts val="1800"/>
              </a:spcAft>
            </a:pPr>
            <a:r>
              <a:rPr lang="en-US" dirty="0" smtClean="0">
                <a:latin typeface="Times New Roman" pitchFamily="18" charset="0"/>
                <a:cs typeface="Times New Roman" pitchFamily="18" charset="0"/>
              </a:rPr>
              <a:t>Coefficients and rate constants from literature or laboratory studies;</a:t>
            </a:r>
          </a:p>
          <a:p>
            <a:pPr>
              <a:spcBef>
                <a:spcPts val="0"/>
              </a:spcBef>
              <a:spcAft>
                <a:spcPts val="1800"/>
              </a:spcAft>
            </a:pPr>
            <a:r>
              <a:rPr lang="en-US" dirty="0" smtClean="0">
                <a:latin typeface="Times New Roman" pitchFamily="18" charset="0"/>
                <a:cs typeface="Times New Roman" pitchFamily="18" charset="0"/>
              </a:rPr>
              <a:t>Flow discharge rates as input to drive model;</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1.2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81600"/>
          </a:xfrm>
        </p:spPr>
        <p:txBody>
          <a:bodyPr>
            <a:noAutofit/>
          </a:bodyPr>
          <a:lstStyle/>
          <a:p>
            <a:pPr>
              <a:spcBef>
                <a:spcPts val="0"/>
              </a:spcBef>
              <a:spcAft>
                <a:spcPts val="1200"/>
              </a:spcAft>
            </a:pPr>
            <a:r>
              <a:rPr lang="en-US" dirty="0" smtClean="0">
                <a:latin typeface="Times New Roman" pitchFamily="18" charset="0"/>
                <a:cs typeface="Times New Roman" pitchFamily="18" charset="0"/>
              </a:rPr>
              <a:t>Statistical comparison between the model results and field measurements;</a:t>
            </a:r>
          </a:p>
          <a:p>
            <a:pPr>
              <a:spcBef>
                <a:spcPts val="0"/>
              </a:spcBef>
              <a:spcAft>
                <a:spcPts val="1200"/>
              </a:spcAft>
            </a:pPr>
            <a:r>
              <a:rPr lang="en-US" dirty="0" smtClean="0">
                <a:latin typeface="Times New Roman" pitchFamily="18" charset="0"/>
                <a:cs typeface="Times New Roman" pitchFamily="18" charset="0"/>
              </a:rPr>
              <a:t>If errors are not acceptable, tune the model to obtain an acceptable simulation;</a:t>
            </a:r>
          </a:p>
          <a:p>
            <a:pPr>
              <a:spcBef>
                <a:spcPts val="0"/>
              </a:spcBef>
              <a:spcAft>
                <a:spcPts val="1200"/>
              </a:spcAft>
            </a:pPr>
            <a:r>
              <a:rPr lang="en-US" dirty="0" smtClean="0">
                <a:latin typeface="Times New Roman" pitchFamily="18" charset="0"/>
                <a:cs typeface="Times New Roman" pitchFamily="18" charset="0"/>
              </a:rPr>
              <a:t>Model tuning = systematically varies rate constants and coefficients;</a:t>
            </a:r>
          </a:p>
          <a:p>
            <a:pPr>
              <a:spcBef>
                <a:spcPts val="0"/>
              </a:spcBef>
              <a:spcAft>
                <a:spcPts val="1200"/>
              </a:spcAft>
            </a:pPr>
            <a:r>
              <a:rPr lang="en-US" dirty="0" smtClean="0">
                <a:latin typeface="Times New Roman" pitchFamily="18" charset="0"/>
                <a:cs typeface="Times New Roman" pitchFamily="18" charset="0"/>
              </a:rPr>
              <a:t>Within the range of experimentally determined values reported in the literature. </a:t>
            </a:r>
          </a:p>
          <a:p>
            <a:pPr>
              <a:spcBef>
                <a:spcPts val="0"/>
              </a:spcBef>
              <a:spcAft>
                <a:spcPts val="1200"/>
              </a:spcAft>
            </a:pPr>
            <a:r>
              <a:rPr lang="en-US" dirty="0" smtClean="0">
                <a:latin typeface="Times New Roman" pitchFamily="18" charset="0"/>
                <a:cs typeface="Times New Roman" pitchFamily="18" charset="0"/>
              </a:rPr>
              <a:t>Thus the model is calibrated.</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1.2  Model Calibration and Verification</a:t>
            </a:r>
            <a:endParaRPr lang="en-US" b="1" dirty="0">
              <a:solidFill>
                <a:schemeClr val="bg1"/>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457200" y="1371600"/>
          <a:ext cx="8229600" cy="5181600"/>
        </p:xfrm>
        <a:graphic>
          <a:graphicData uri="http://schemas.openxmlformats.org/drawingml/2006/chart">
            <c:chart xmlns:c="http://schemas.openxmlformats.org/drawingml/2006/chart" xmlns:r="http://schemas.openxmlformats.org/officeDocument/2006/relationships" r:id="rId5"/>
          </a:graphicData>
        </a:graphic>
      </p:graphicFrame>
      <p:sp>
        <p:nvSpPr>
          <p:cNvPr id="14" name="Oval 13"/>
          <p:cNvSpPr/>
          <p:nvPr/>
        </p:nvSpPr>
        <p:spPr>
          <a:xfrm>
            <a:off x="1028700" y="5911850"/>
            <a:ext cx="182880" cy="18288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V="1">
            <a:off x="1143000" y="1371600"/>
            <a:ext cx="7391400" cy="46482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43000" y="2209800"/>
            <a:ext cx="7391400" cy="38100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98116" y="1600200"/>
            <a:ext cx="381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7"/>
          <p:cNvSpPr txBox="1">
            <a:spLocks/>
          </p:cNvSpPr>
          <p:nvPr/>
        </p:nvSpPr>
        <p:spPr>
          <a:xfrm>
            <a:off x="1154652" y="2177526"/>
            <a:ext cx="5638800" cy="762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0"/>
              </a:spcBef>
              <a:spcAft>
                <a:spcPts val="1200"/>
              </a:spcAft>
              <a:buClrTx/>
              <a:buSzTx/>
              <a:tabLst/>
              <a:defRPr/>
            </a:pPr>
            <a:r>
              <a:rPr lang="en-US" sz="2800" dirty="0" smtClean="0">
                <a:solidFill>
                  <a:srgbClr val="000099"/>
                </a:solidFill>
                <a:latin typeface="Times New Roman" pitchFamily="18" charset="0"/>
                <a:cs typeface="Times New Roman" pitchFamily="18" charset="0"/>
              </a:rPr>
              <a:t>Get a set of field measurements.</a:t>
            </a:r>
            <a:endParaRPr kumimoji="0" lang="en-US" sz="2800" b="0" i="0" u="none" strike="noStrike" kern="1200" cap="none" spc="0" normalizeH="0" baseline="0" noProof="0" dirty="0" smtClean="0">
              <a:ln>
                <a:noFill/>
              </a:ln>
              <a:solidFill>
                <a:srgbClr val="000099"/>
              </a:solidFill>
              <a:effectLst/>
              <a:uLnTx/>
              <a:uFillTx/>
              <a:latin typeface="Times New Roman" pitchFamily="18" charset="0"/>
              <a:ea typeface="+mn-ea"/>
              <a:cs typeface="Times New Roman" pitchFamily="18" charset="0"/>
            </a:endParaRPr>
          </a:p>
        </p:txBody>
      </p:sp>
      <p:sp>
        <p:nvSpPr>
          <p:cNvPr id="24" name="Content Placeholder 7"/>
          <p:cNvSpPr txBox="1">
            <a:spLocks/>
          </p:cNvSpPr>
          <p:nvPr/>
        </p:nvSpPr>
        <p:spPr>
          <a:xfrm>
            <a:off x="1143000" y="1752600"/>
            <a:ext cx="5638800" cy="7620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ts val="0"/>
              </a:spcBef>
              <a:spcAft>
                <a:spcPts val="1200"/>
              </a:spcAft>
              <a:buClrTx/>
              <a:buSzTx/>
              <a:tabLst/>
              <a:defRPr/>
            </a:pPr>
            <a:r>
              <a:rPr lang="en-US" sz="2800" dirty="0" smtClean="0">
                <a:solidFill>
                  <a:srgbClr val="000099"/>
                </a:solidFill>
                <a:latin typeface="Times New Roman" pitchFamily="18" charset="0"/>
                <a:cs typeface="Times New Roman" pitchFamily="18" charset="0"/>
              </a:rPr>
              <a:t>Use coefficients and rate constants from literature to obtain model result.</a:t>
            </a:r>
            <a:endParaRPr kumimoji="0" lang="en-US" sz="2800" b="0" i="0" u="none" strike="noStrike" kern="1200" cap="none" spc="0" normalizeH="0" baseline="0" noProof="0" dirty="0" smtClean="0">
              <a:ln>
                <a:noFill/>
              </a:ln>
              <a:solidFill>
                <a:srgbClr val="000099"/>
              </a:solidFill>
              <a:effectLst/>
              <a:uLnTx/>
              <a:uFillTx/>
              <a:latin typeface="Times New Roman" pitchFamily="18" charset="0"/>
              <a:ea typeface="+mn-ea"/>
              <a:cs typeface="Times New Roman" pitchFamily="18" charset="0"/>
            </a:endParaRPr>
          </a:p>
        </p:txBody>
      </p:sp>
      <p:sp>
        <p:nvSpPr>
          <p:cNvPr id="25" name="Content Placeholder 7"/>
          <p:cNvSpPr txBox="1">
            <a:spLocks/>
          </p:cNvSpPr>
          <p:nvPr/>
        </p:nvSpPr>
        <p:spPr>
          <a:xfrm>
            <a:off x="1165410" y="2173950"/>
            <a:ext cx="4953000" cy="5334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ts val="0"/>
              </a:spcBef>
              <a:spcAft>
                <a:spcPts val="1200"/>
              </a:spcAft>
              <a:buClrTx/>
              <a:buSzTx/>
              <a:tabLst/>
              <a:defRPr/>
            </a:pPr>
            <a:r>
              <a:rPr lang="en-US" sz="2800" dirty="0" smtClean="0">
                <a:solidFill>
                  <a:srgbClr val="000099"/>
                </a:solidFill>
                <a:latin typeface="Times New Roman" pitchFamily="18" charset="0"/>
                <a:cs typeface="Times New Roman" pitchFamily="18" charset="0"/>
              </a:rPr>
              <a:t>Tune model to obtain a better fit.</a:t>
            </a:r>
            <a:endParaRPr kumimoji="0" lang="en-US" sz="2800" b="0" i="0" u="none" strike="noStrike" kern="1200" cap="none" spc="0" normalizeH="0" baseline="0" noProof="0" dirty="0" smtClean="0">
              <a:ln>
                <a:noFill/>
              </a:ln>
              <a:solidFill>
                <a:srgbClr val="000099"/>
              </a:solidFill>
              <a:effectLst/>
              <a:uLnTx/>
              <a:uFillTx/>
              <a:latin typeface="Times New Roman" pitchFamily="18" charset="0"/>
              <a:ea typeface="+mn-ea"/>
              <a:cs typeface="Times New Roman" pitchFamily="18" charset="0"/>
            </a:endParaRPr>
          </a:p>
        </p:txBody>
      </p:sp>
      <p:sp>
        <p:nvSpPr>
          <p:cNvPr id="26" name="Content Placeholder 7"/>
          <p:cNvSpPr txBox="1">
            <a:spLocks/>
          </p:cNvSpPr>
          <p:nvPr/>
        </p:nvSpPr>
        <p:spPr>
          <a:xfrm>
            <a:off x="5029200" y="5029200"/>
            <a:ext cx="3429000" cy="5334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ts val="0"/>
              </a:spcBef>
              <a:spcAft>
                <a:spcPts val="1200"/>
              </a:spcAft>
              <a:buClrTx/>
              <a:buSzTx/>
              <a:tabLst/>
              <a:defRPr/>
            </a:pPr>
            <a:r>
              <a:rPr lang="en-US" sz="2800" noProof="0" dirty="0" smtClean="0">
                <a:solidFill>
                  <a:srgbClr val="000099"/>
                </a:solidFill>
                <a:latin typeface="Times New Roman" pitchFamily="18" charset="0"/>
                <a:cs typeface="Times New Roman" pitchFamily="18" charset="0"/>
                <a:sym typeface="Symbol"/>
              </a:rPr>
              <a:t>Model is calibrated</a:t>
            </a:r>
            <a:endParaRPr kumimoji="0" lang="en-US" sz="2800" b="0" i="0" u="none" strike="noStrike" kern="1200" cap="none" spc="0" normalizeH="0" baseline="0" noProof="0" dirty="0" smtClean="0">
              <a:ln>
                <a:noFill/>
              </a:ln>
              <a:solidFill>
                <a:srgbClr val="000099"/>
              </a:solidFill>
              <a:effectLst/>
              <a:uLnTx/>
              <a:uFillTx/>
              <a:latin typeface="Times New Roman" pitchFamily="18" charset="0"/>
              <a:ea typeface="+mn-ea"/>
              <a:cs typeface="Times New Roman" pitchFamily="18" charset="0"/>
            </a:endParaRPr>
          </a:p>
        </p:txBody>
      </p:sp>
      <p:sp>
        <p:nvSpPr>
          <p:cNvPr id="27" name="Rectangle 26"/>
          <p:cNvSpPr/>
          <p:nvPr/>
        </p:nvSpPr>
        <p:spPr>
          <a:xfrm>
            <a:off x="3276600" y="1371600"/>
            <a:ext cx="2286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5" name="Rectangle 14"/>
          <p:cNvSpPr/>
          <p:nvPr/>
        </p:nvSpPr>
        <p:spPr>
          <a:xfrm>
            <a:off x="3200400" y="2895600"/>
            <a:ext cx="1348446" cy="461665"/>
          </a:xfrm>
          <a:prstGeom prst="rect">
            <a:avLst/>
          </a:prstGeom>
        </p:spPr>
        <p:txBody>
          <a:bodyPr wrap="none">
            <a:spAutoFit/>
          </a:bodyPr>
          <a:lstStyle/>
          <a:p>
            <a:pPr algn="ctr">
              <a:defRPr sz="2400" b="0" i="0" u="none" strike="noStrike" kern="1200" baseline="0">
                <a:solidFill>
                  <a:sysClr val="windowText" lastClr="000000"/>
                </a:solidFill>
                <a:latin typeface="Times New Roman" pitchFamily="18" charset="0"/>
                <a:ea typeface="+mn-ea"/>
                <a:cs typeface="Times New Roman" pitchFamily="18" charset="0"/>
              </a:defRPr>
            </a:pPr>
            <a:r>
              <a:rPr lang="en-US" dirty="0" smtClean="0">
                <a:solidFill>
                  <a:srgbClr val="000099"/>
                </a:solidFill>
              </a:rPr>
              <a:t>R² = 0.99</a:t>
            </a:r>
            <a:endParaRPr lang="en-US" dirty="0">
              <a:solidFill>
                <a:srgbClr val="000099"/>
              </a:solidFill>
            </a:endParaRPr>
          </a:p>
        </p:txBody>
      </p:sp>
      <p:sp>
        <p:nvSpPr>
          <p:cNvPr id="16" name="Rectangle 15"/>
          <p:cNvSpPr/>
          <p:nvPr/>
        </p:nvSpPr>
        <p:spPr>
          <a:xfrm>
            <a:off x="1828800" y="2895600"/>
            <a:ext cx="1348446" cy="461665"/>
          </a:xfrm>
          <a:prstGeom prst="rect">
            <a:avLst/>
          </a:prstGeom>
        </p:spPr>
        <p:txBody>
          <a:bodyPr wrap="none">
            <a:spAutoFit/>
          </a:bodyPr>
          <a:lstStyle/>
          <a:p>
            <a:pPr algn="ctr">
              <a:defRPr sz="2400" b="0" i="0" u="none" strike="noStrike" kern="1200" baseline="0">
                <a:solidFill>
                  <a:sysClr val="windowText" lastClr="000000"/>
                </a:solidFill>
                <a:latin typeface="Times New Roman" pitchFamily="18" charset="0"/>
                <a:ea typeface="+mn-ea"/>
                <a:cs typeface="Times New Roman" pitchFamily="18" charset="0"/>
              </a:defRPr>
            </a:pPr>
            <a:r>
              <a:rPr lang="en-US" dirty="0" smtClean="0">
                <a:solidFill>
                  <a:srgbClr val="000099"/>
                </a:solidFill>
              </a:rPr>
              <a:t>R² = 0.70</a:t>
            </a:r>
            <a:endParaRPr lang="en-US" dirty="0">
              <a:solidFill>
                <a:srgbClr val="000099"/>
              </a:solidFill>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xit" presetSubtype="10" fill="hold" grpId="0" nodeType="withEffect">
                                  <p:stCondLst>
                                    <p:cond delay="0"/>
                                  </p:stCondLst>
                                  <p:childTnLst>
                                    <p:animEffect transition="out" filter="blinds(horizontal)">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xit" presetSubtype="10" fill="hold" grpId="2" nodeType="withEffect">
                                  <p:stCondLst>
                                    <p:cond delay="0"/>
                                  </p:stCondLst>
                                  <p:childTnLst>
                                    <p:animEffect transition="out" filter="blinds(horizontal)">
                                      <p:cBhvr>
                                        <p:cTn id="36" dur="500"/>
                                        <p:tgtEl>
                                          <p:spTgt spid="24"/>
                                        </p:tgtEl>
                                      </p:cBhvr>
                                    </p:animEffect>
                                    <p:set>
                                      <p:cBhvr>
                                        <p:cTn id="37" dur="1" fill="hold">
                                          <p:stCondLst>
                                            <p:cond delay="499"/>
                                          </p:stCondLst>
                                        </p:cTn>
                                        <p:tgtEl>
                                          <p:spTgt spid="24"/>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linds(horizontal)">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4" grpId="0"/>
      <p:bldP spid="24" grpId="2"/>
      <p:bldP spid="25" grpId="0"/>
      <p:bldP spid="26" grpId="0"/>
      <p:bldP spid="27" grpId="0" animBg="1"/>
      <p:bldP spid="15" grpId="0"/>
      <p:bldP spid="16" grpId="0"/>
      <p:bldP spid="1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ontent Placeholder 20"/>
          <p:cNvGraphicFramePr>
            <a:graphicFrameLocks noGrp="1"/>
          </p:cNvGraphicFramePr>
          <p:nvPr>
            <p:ph idx="1"/>
          </p:nvPr>
        </p:nvGraphicFramePr>
        <p:xfrm>
          <a:off x="457200" y="1371600"/>
          <a:ext cx="8229600" cy="5181600"/>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1.2  Model Calibration and Verification</a:t>
            </a:r>
            <a:endParaRPr lang="en-US" b="1" dirty="0">
              <a:solidFill>
                <a:schemeClr val="bg1"/>
              </a:solidFill>
              <a:latin typeface="Times New Roman" pitchFamily="18" charset="0"/>
              <a:cs typeface="Times New Roman" pitchFamily="18" charset="0"/>
            </a:endParaRPr>
          </a:p>
        </p:txBody>
      </p:sp>
      <p:cxnSp>
        <p:nvCxnSpPr>
          <p:cNvPr id="17" name="Straight Connector 16"/>
          <p:cNvCxnSpPr/>
          <p:nvPr/>
        </p:nvCxnSpPr>
        <p:spPr>
          <a:xfrm>
            <a:off x="3298116" y="1600200"/>
            <a:ext cx="381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19172" y="5910266"/>
            <a:ext cx="192024" cy="192024"/>
          </a:xfrm>
          <a:prstGeom prst="rect">
            <a:avLst/>
          </a:prstGeom>
          <a:solidFill>
            <a:srgbClr val="FF00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p:nvPr/>
        </p:nvCxnSpPr>
        <p:spPr>
          <a:xfrm flipV="1">
            <a:off x="1131849" y="2198649"/>
            <a:ext cx="7391400" cy="38100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7"/>
          <p:cNvSpPr txBox="1">
            <a:spLocks/>
          </p:cNvSpPr>
          <p:nvPr/>
        </p:nvSpPr>
        <p:spPr>
          <a:xfrm>
            <a:off x="5029200" y="5029200"/>
            <a:ext cx="3429000" cy="533400"/>
          </a:xfrm>
          <a:prstGeom prst="rect">
            <a:avLst/>
          </a:prstGeom>
        </p:spPr>
        <p:txBody>
          <a:bodyPr vert="horz" lIns="91440" tIns="45720" rIns="91440" bIns="45720" rtlCol="0">
            <a:noAutofit/>
          </a:bodyPr>
          <a:lstStyle/>
          <a:p>
            <a:pPr marR="0" lvl="0" algn="l" defTabSz="914400" rtl="0" eaLnBrk="1" fontAlgn="auto" latinLnBrk="0" hangingPunct="1">
              <a:lnSpc>
                <a:spcPct val="100000"/>
              </a:lnSpc>
              <a:spcBef>
                <a:spcPts val="0"/>
              </a:spcBef>
              <a:spcAft>
                <a:spcPts val="1200"/>
              </a:spcAft>
              <a:buClrTx/>
              <a:buSzTx/>
              <a:tabLst/>
              <a:defRPr/>
            </a:pPr>
            <a:r>
              <a:rPr lang="en-US" sz="2800" noProof="0" dirty="0" smtClean="0">
                <a:solidFill>
                  <a:srgbClr val="000099"/>
                </a:solidFill>
                <a:latin typeface="Times New Roman" pitchFamily="18" charset="0"/>
                <a:cs typeface="Times New Roman" pitchFamily="18" charset="0"/>
                <a:sym typeface="Symbol"/>
              </a:rPr>
              <a:t>Model is verified</a:t>
            </a:r>
            <a:endParaRPr kumimoji="0" lang="en-US" sz="2800" b="0" i="0" u="none" strike="noStrike" kern="1200" cap="none" spc="0" normalizeH="0" baseline="0" noProof="0" dirty="0" smtClean="0">
              <a:ln>
                <a:noFill/>
              </a:ln>
              <a:solidFill>
                <a:srgbClr val="000099"/>
              </a:solidFill>
              <a:effectLst/>
              <a:uLnTx/>
              <a:uFillTx/>
              <a:latin typeface="Times New Roman" pitchFamily="18" charset="0"/>
              <a:ea typeface="+mn-ea"/>
              <a:cs typeface="Times New Roman" pitchFamily="18" charset="0"/>
            </a:endParaRPr>
          </a:p>
        </p:txBody>
      </p:sp>
      <p:sp>
        <p:nvSpPr>
          <p:cNvPr id="29" name="Rectangle 28"/>
          <p:cNvSpPr/>
          <p:nvPr/>
        </p:nvSpPr>
        <p:spPr>
          <a:xfrm>
            <a:off x="3276600" y="1371600"/>
            <a:ext cx="2286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2" name="Rectangle 11"/>
          <p:cNvSpPr/>
          <p:nvPr/>
        </p:nvSpPr>
        <p:spPr>
          <a:xfrm>
            <a:off x="2362200" y="2667000"/>
            <a:ext cx="1348446" cy="461665"/>
          </a:xfrm>
          <a:prstGeom prst="rect">
            <a:avLst/>
          </a:prstGeom>
        </p:spPr>
        <p:txBody>
          <a:bodyPr wrap="none">
            <a:spAutoFit/>
          </a:bodyPr>
          <a:lstStyle/>
          <a:p>
            <a:pPr algn="ctr">
              <a:defRPr sz="2400" b="0" i="0" u="none" strike="noStrike" kern="1200" baseline="0">
                <a:solidFill>
                  <a:sysClr val="windowText" lastClr="000000"/>
                </a:solidFill>
                <a:latin typeface="Times New Roman" pitchFamily="18" charset="0"/>
                <a:ea typeface="+mn-ea"/>
                <a:cs typeface="Times New Roman" pitchFamily="18" charset="0"/>
              </a:defRPr>
            </a:pPr>
            <a:r>
              <a:rPr lang="en-US" dirty="0" smtClean="0">
                <a:solidFill>
                  <a:srgbClr val="000099"/>
                </a:solidFill>
              </a:rPr>
              <a:t>R² = 0.99</a:t>
            </a:r>
            <a:endParaRPr lang="en-US" dirty="0">
              <a:solidFill>
                <a:srgbClr val="000099"/>
              </a:solidFill>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xit" presetSubtype="10" fill="hold" grpId="0" nodeType="withEffect">
                                  <p:stCondLst>
                                    <p:cond delay="0"/>
                                  </p:stCondLst>
                                  <p:childTnLst>
                                    <p:animEffect transition="out" filter="blinds(horizontal)">
                                      <p:cBhvr>
                                        <p:cTn id="9" dur="500"/>
                                        <p:tgtEl>
                                          <p:spTgt spid="29"/>
                                        </p:tgtEl>
                                      </p:cBhvr>
                                    </p:animEffect>
                                    <p:set>
                                      <p:cBhvr>
                                        <p:cTn id="10" dur="1" fill="hold">
                                          <p:stCondLst>
                                            <p:cond delay="499"/>
                                          </p:stCondLst>
                                        </p:cTn>
                                        <p:tgtEl>
                                          <p:spTgt spid="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Definitions for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229600" cy="5105400"/>
          </a:xfrm>
        </p:spPr>
        <p:txBody>
          <a:bodyPr>
            <a:noAutofit/>
          </a:bodyPr>
          <a:lstStyle/>
          <a:p>
            <a:pPr>
              <a:spcBef>
                <a:spcPts val="1800"/>
              </a:spcBef>
            </a:pPr>
            <a:r>
              <a:rPr lang="en-US" b="1" dirty="0" smtClean="0">
                <a:latin typeface="Times New Roman" pitchFamily="18" charset="0"/>
                <a:cs typeface="Times New Roman" pitchFamily="18" charset="0"/>
              </a:rPr>
              <a:t>Mathematical model</a:t>
            </a:r>
            <a:r>
              <a:rPr lang="en-US" dirty="0" smtClean="0">
                <a:latin typeface="Times New Roman" pitchFamily="18" charset="0"/>
                <a:cs typeface="Times New Roman" pitchFamily="18" charset="0"/>
              </a:rPr>
              <a:t> – a quantitative formulation of chemical, physical and biological processes that simulates the system.</a:t>
            </a:r>
          </a:p>
          <a:p>
            <a:pPr>
              <a:spcBef>
                <a:spcPts val="1800"/>
              </a:spcBef>
            </a:pPr>
            <a:r>
              <a:rPr lang="en-US" b="1" dirty="0" smtClean="0">
                <a:latin typeface="Times New Roman" pitchFamily="18" charset="0"/>
                <a:cs typeface="Times New Roman" pitchFamily="18" charset="0"/>
              </a:rPr>
              <a:t>State variable</a:t>
            </a:r>
            <a:r>
              <a:rPr lang="en-US" dirty="0" smtClean="0">
                <a:latin typeface="Times New Roman" pitchFamily="18" charset="0"/>
                <a:cs typeface="Times New Roman" pitchFamily="18" charset="0"/>
              </a:rPr>
              <a:t> – the dependent variable that is being modeled (in this context, usually a chemical concentration).</a:t>
            </a:r>
          </a:p>
          <a:p>
            <a:pPr>
              <a:spcBef>
                <a:spcPts val="1800"/>
              </a:spcBef>
            </a:pPr>
            <a:r>
              <a:rPr lang="en-US" b="1" dirty="0" smtClean="0">
                <a:latin typeface="Times New Roman" pitchFamily="18" charset="0"/>
                <a:cs typeface="Times New Roman" pitchFamily="18" charset="0"/>
              </a:rPr>
              <a:t>Model parameters</a:t>
            </a:r>
            <a:r>
              <a:rPr lang="en-US" dirty="0" smtClean="0">
                <a:latin typeface="Times New Roman" pitchFamily="18" charset="0"/>
                <a:cs typeface="Times New Roman" pitchFamily="18" charset="0"/>
              </a:rPr>
              <a:t> – coefficients in the model that are used to formulate the mass balance equation (e.g. rate constants, equilibrium constants)</a:t>
            </a:r>
            <a:endParaRPr lang="en-US" dirty="0">
              <a:latin typeface="Times New Roman" pitchFamily="18" charset="0"/>
              <a:cs typeface="Times New Roman" pitchFamily="18" charset="0"/>
            </a:endParaRPr>
          </a:p>
        </p:txBody>
      </p:sp>
      <p:graphicFrame>
        <p:nvGraphicFramePr>
          <p:cNvPr id="6" name="Object 5"/>
          <p:cNvGraphicFramePr>
            <a:graphicFrameLocks noChangeAspect="1"/>
          </p:cNvGraphicFramePr>
          <p:nvPr/>
        </p:nvGraphicFramePr>
        <p:xfrm>
          <a:off x="7162800" y="1219200"/>
          <a:ext cx="1739900" cy="1172541"/>
        </p:xfrm>
        <a:graphic>
          <a:graphicData uri="http://schemas.openxmlformats.org/presentationml/2006/ole">
            <mc:AlternateContent xmlns:mc="http://schemas.openxmlformats.org/markup-compatibility/2006">
              <mc:Choice xmlns:v="urn:schemas-microsoft-com:vml" Requires="v">
                <p:oleObj spid="_x0000_s127033" name="Equation" r:id="rId5" imgW="583920" imgH="393480" progId="Equation.DSMT4">
                  <p:embed/>
                </p:oleObj>
              </mc:Choice>
              <mc:Fallback>
                <p:oleObj name="Equation" r:id="rId5" imgW="583920" imgH="39348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1219200"/>
                        <a:ext cx="1739900" cy="11725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8" name="Object 2"/>
          <p:cNvGraphicFramePr>
            <a:graphicFrameLocks noChangeAspect="1"/>
          </p:cNvGraphicFramePr>
          <p:nvPr/>
        </p:nvGraphicFramePr>
        <p:xfrm>
          <a:off x="7438104" y="1233948"/>
          <a:ext cx="452437" cy="528637"/>
        </p:xfrm>
        <a:graphic>
          <a:graphicData uri="http://schemas.openxmlformats.org/presentationml/2006/ole">
            <mc:AlternateContent xmlns:mc="http://schemas.openxmlformats.org/markup-compatibility/2006">
              <mc:Choice xmlns:v="urn:schemas-microsoft-com:vml" Requires="v">
                <p:oleObj spid="_x0000_s127034" name="Equation" r:id="rId7" imgW="152280" imgH="177480" progId="Equation.DSMT4">
                  <p:embed/>
                </p:oleObj>
              </mc:Choice>
              <mc:Fallback>
                <p:oleObj name="Equation" r:id="rId7" imgW="152280" imgH="17748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8104" y="1233948"/>
                        <a:ext cx="452437"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3"/>
          <p:cNvGraphicFramePr>
            <a:graphicFrameLocks noChangeAspect="1"/>
          </p:cNvGraphicFramePr>
          <p:nvPr/>
        </p:nvGraphicFramePr>
        <p:xfrm>
          <a:off x="8458200" y="1524000"/>
          <a:ext cx="452437" cy="528637"/>
        </p:xfrm>
        <a:graphic>
          <a:graphicData uri="http://schemas.openxmlformats.org/presentationml/2006/ole">
            <mc:AlternateContent xmlns:mc="http://schemas.openxmlformats.org/markup-compatibility/2006">
              <mc:Choice xmlns:v="urn:schemas-microsoft-com:vml" Requires="v">
                <p:oleObj spid="_x0000_s127035" name="Equation" r:id="rId9" imgW="152280" imgH="177480" progId="Equation.DSMT4">
                  <p:embed/>
                </p:oleObj>
              </mc:Choice>
              <mc:Fallback>
                <p:oleObj name="Equation" r:id="rId9" imgW="152280" imgH="17748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8200" y="1524000"/>
                        <a:ext cx="452437"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0" name="Object 4"/>
          <p:cNvGraphicFramePr>
            <a:graphicFrameLocks noChangeAspect="1"/>
          </p:cNvGraphicFramePr>
          <p:nvPr/>
        </p:nvGraphicFramePr>
        <p:xfrm>
          <a:off x="8229600" y="1524000"/>
          <a:ext cx="377825" cy="528637"/>
        </p:xfrm>
        <a:graphic>
          <a:graphicData uri="http://schemas.openxmlformats.org/presentationml/2006/ole">
            <mc:AlternateContent xmlns:mc="http://schemas.openxmlformats.org/markup-compatibility/2006">
              <mc:Choice xmlns:v="urn:schemas-microsoft-com:vml" Requires="v">
                <p:oleObj spid="_x0000_s127036" name="Equation" r:id="rId10" imgW="126720" imgH="177480" progId="Equation.DSMT4">
                  <p:embed/>
                </p:oleObj>
              </mc:Choice>
              <mc:Fallback>
                <p:oleObj name="Equation" r:id="rId10" imgW="126720" imgH="177480" progId="Equation.DSMT4">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9600" y="1524000"/>
                        <a:ext cx="377825"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7"/>
          <p:cNvSpPr txBox="1">
            <a:spLocks/>
          </p:cNvSpPr>
          <p:nvPr/>
        </p:nvSpPr>
        <p:spPr>
          <a:xfrm>
            <a:off x="801021" y="2983785"/>
            <a:ext cx="2590800" cy="533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1800"/>
              </a:spcBef>
              <a:spcAft>
                <a:spcPts val="0"/>
              </a:spcAft>
              <a:buClrTx/>
              <a:buSzTx/>
              <a:tabLst/>
              <a:defRPr/>
            </a:pPr>
            <a:r>
              <a:rPr kumimoji="0" lang="en-US" sz="32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State variable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
        <p:nvSpPr>
          <p:cNvPr id="11" name="Content Placeholder 7"/>
          <p:cNvSpPr txBox="1">
            <a:spLocks/>
          </p:cNvSpPr>
          <p:nvPr/>
        </p:nvSpPr>
        <p:spPr>
          <a:xfrm>
            <a:off x="786273" y="4664281"/>
            <a:ext cx="3581400" cy="533400"/>
          </a:xfrm>
          <a:prstGeom prst="rect">
            <a:avLst/>
          </a:prstGeom>
        </p:spPr>
        <p:txBody>
          <a:bodyPr vert="horz" lIns="91440" tIns="45720" rIns="91440" bIns="45720" rtlCol="0">
            <a:noAutofit/>
          </a:bodyPr>
          <a:lstStyle/>
          <a:p>
            <a:pPr marL="342900" lvl="0" indent="-342900">
              <a:spcBef>
                <a:spcPts val="1800"/>
              </a:spcBef>
            </a:pPr>
            <a:r>
              <a:rPr lang="en-US" sz="3200" b="1" dirty="0" smtClean="0">
                <a:solidFill>
                  <a:srgbClr val="0000CC"/>
                </a:solidFill>
                <a:latin typeface="Times New Roman" pitchFamily="18" charset="0"/>
                <a:cs typeface="Times New Roman" pitchFamily="18" charset="0"/>
              </a:rPr>
              <a:t>Model parameters</a:t>
            </a:r>
            <a:endParaRPr kumimoji="0" lang="en-US" sz="3200" b="0" i="0" u="none" strike="noStrike" kern="1200" cap="none" spc="0" normalizeH="0" baseline="0" noProof="0" dirty="0">
              <a:ln>
                <a:noFill/>
              </a:ln>
              <a:solidFill>
                <a:srgbClr val="0000CC"/>
              </a:solidFill>
              <a:effectLst/>
              <a:uLnTx/>
              <a:uFillTx/>
              <a:latin typeface="Times New Roman" pitchFamily="18" charset="0"/>
              <a:ea typeface="+mn-ea"/>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978"/>
                                        </p:tgtEl>
                                        <p:attrNameLst>
                                          <p:attrName>style.visibility</p:attrName>
                                        </p:attrNameLst>
                                      </p:cBhvr>
                                      <p:to>
                                        <p:strVal val="visible"/>
                                      </p:to>
                                    </p:set>
                                    <p:animEffect transition="in" filter="blinds(horizontal)">
                                      <p:cBhvr>
                                        <p:cTn id="17" dur="500"/>
                                        <p:tgtEl>
                                          <p:spTgt spid="126978"/>
                                        </p:tgtEl>
                                      </p:cBhvr>
                                    </p:animEffect>
                                  </p:childTnLst>
                                </p:cTn>
                              </p:par>
                              <p:par>
                                <p:cTn id="18" presetID="3" presetClass="entr" presetSubtype="10" fill="hold" nodeType="withEffect">
                                  <p:stCondLst>
                                    <p:cond delay="0"/>
                                  </p:stCondLst>
                                  <p:childTnLst>
                                    <p:set>
                                      <p:cBhvr>
                                        <p:cTn id="19" dur="1" fill="hold">
                                          <p:stCondLst>
                                            <p:cond delay="0"/>
                                          </p:stCondLst>
                                        </p:cTn>
                                        <p:tgtEl>
                                          <p:spTgt spid="126979"/>
                                        </p:tgtEl>
                                        <p:attrNameLst>
                                          <p:attrName>style.visibility</p:attrName>
                                        </p:attrNameLst>
                                      </p:cBhvr>
                                      <p:to>
                                        <p:strVal val="visible"/>
                                      </p:to>
                                    </p:set>
                                    <p:animEffect transition="in" filter="blinds(horizontal)">
                                      <p:cBhvr>
                                        <p:cTn id="20" dur="500"/>
                                        <p:tgtEl>
                                          <p:spTgt spid="12697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6980"/>
                                        </p:tgtEl>
                                        <p:attrNameLst>
                                          <p:attrName>style.visibility</p:attrName>
                                        </p:attrNameLst>
                                      </p:cBhvr>
                                      <p:to>
                                        <p:strVal val="visible"/>
                                      </p:to>
                                    </p:set>
                                    <p:animEffect transition="in" filter="blinds(horizontal)">
                                      <p:cBhvr>
                                        <p:cTn id="30"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What is a model?</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lstStyle/>
          <a:p>
            <a:r>
              <a:rPr lang="en-US" dirty="0" smtClean="0"/>
              <a:t>A model is defined as (EPA, 2009):</a:t>
            </a:r>
          </a:p>
          <a:p>
            <a:pPr>
              <a:buNone/>
            </a:pPr>
            <a:r>
              <a:rPr lang="en-US" dirty="0" smtClean="0"/>
              <a:t>“  </a:t>
            </a:r>
            <a:r>
              <a:rPr lang="en-US" i="1" dirty="0" smtClean="0"/>
              <a:t>A </a:t>
            </a:r>
            <a:r>
              <a:rPr lang="en-US" b="1" i="1" dirty="0" smtClean="0"/>
              <a:t>simplification of reality </a:t>
            </a:r>
            <a:r>
              <a:rPr lang="en-US" i="1" dirty="0" smtClean="0"/>
              <a:t>that is constructed to gain insights into select attributes of a physical, biological, economic, or social system. A formal </a:t>
            </a:r>
            <a:r>
              <a:rPr lang="en-US" b="1" i="1" dirty="0" smtClean="0"/>
              <a:t>representation of the behavior of system</a:t>
            </a:r>
            <a:r>
              <a:rPr lang="en-US" i="1" dirty="0" smtClean="0"/>
              <a:t> processes, often in </a:t>
            </a:r>
            <a:r>
              <a:rPr lang="en-US" b="1" i="1" dirty="0" smtClean="0"/>
              <a:t>mathematical or statistical terms</a:t>
            </a:r>
            <a:r>
              <a:rPr lang="en-US" i="1" dirty="0" smtClean="0"/>
              <a:t>. The basis can also be physical or conceptual.</a:t>
            </a:r>
            <a:r>
              <a:rPr lang="en-US" dirty="0" smtClean="0"/>
              <a:t> ”</a:t>
            </a:r>
            <a:endParaRPr lang="ms-MY" dirty="0"/>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Definitions for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spcAft>
                <a:spcPts val="1200"/>
              </a:spcAft>
            </a:pPr>
            <a:r>
              <a:rPr lang="en-US" b="1" dirty="0" smtClean="0">
                <a:latin typeface="Times New Roman" pitchFamily="18" charset="0"/>
                <a:cs typeface="Times New Roman" pitchFamily="18" charset="0"/>
              </a:rPr>
              <a:t>Model inputs</a:t>
            </a:r>
            <a:r>
              <a:rPr lang="en-US" dirty="0" smtClean="0">
                <a:latin typeface="Times New Roman" pitchFamily="18" charset="0"/>
                <a:cs typeface="Times New Roman" pitchFamily="18" charset="0"/>
              </a:rPr>
              <a:t>	– forcing functions or constants required to run the model (e.g. flow rate, input chemical concentrations).</a:t>
            </a:r>
          </a:p>
          <a:p>
            <a:pPr>
              <a:spcBef>
                <a:spcPts val="0"/>
              </a:spcBef>
            </a:pPr>
            <a:endParaRPr lang="en-US" dirty="0" smtClean="0">
              <a:latin typeface="Times New Roman" pitchFamily="18" charset="0"/>
              <a:cs typeface="Times New Roman" pitchFamily="18" charset="0"/>
            </a:endParaRPr>
          </a:p>
          <a:p>
            <a:pPr>
              <a:spcBef>
                <a:spcPts val="0"/>
              </a:spcBef>
              <a:spcAft>
                <a:spcPts val="1200"/>
              </a:spcAft>
            </a:pPr>
            <a:r>
              <a:rPr lang="en-US" b="1" dirty="0" smtClean="0">
                <a:latin typeface="Times New Roman" pitchFamily="18" charset="0"/>
                <a:cs typeface="Times New Roman" pitchFamily="18" charset="0"/>
              </a:rPr>
              <a:t>Calibration</a:t>
            </a:r>
            <a:r>
              <a:rPr lang="en-US" dirty="0" smtClean="0">
                <a:latin typeface="Times New Roman" pitchFamily="18" charset="0"/>
                <a:cs typeface="Times New Roman" pitchFamily="18" charset="0"/>
              </a:rPr>
              <a:t>  – a statistically acceptable comparison between model results and field measurements; adjustment or “tuning” of model parameters is allowed within the range of experimentally determined values reported in the literature.</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Definitions for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pPr>
            <a:r>
              <a:rPr lang="en-US" b="1" dirty="0" smtClean="0">
                <a:latin typeface="Times New Roman" pitchFamily="18" charset="0"/>
                <a:cs typeface="Times New Roman" pitchFamily="18" charset="0"/>
              </a:rPr>
              <a:t>Verification</a:t>
            </a:r>
            <a:r>
              <a:rPr lang="en-US" dirty="0" smtClean="0">
                <a:latin typeface="Times New Roman" pitchFamily="18" charset="0"/>
                <a:cs typeface="Times New Roman" pitchFamily="18" charset="0"/>
              </a:rPr>
              <a:t> – a statistically acceptable comparison between model results and a second (independent) set of field data for another year or at an alternate site; model parameters are fixed and no further adjustment is allowed after the calibration step.</a:t>
            </a:r>
          </a:p>
          <a:p>
            <a:pPr>
              <a:spcBef>
                <a:spcPts val="0"/>
              </a:spcBef>
            </a:pPr>
            <a:endParaRPr lang="en-US" dirty="0" smtClean="0">
              <a:latin typeface="Times New Roman" pitchFamily="18" charset="0"/>
              <a:cs typeface="Times New Roman" pitchFamily="18" charset="0"/>
            </a:endParaRPr>
          </a:p>
          <a:p>
            <a:pPr>
              <a:spcBef>
                <a:spcPts val="0"/>
              </a:spcBef>
            </a:pPr>
            <a:r>
              <a:rPr lang="en-US" b="1" dirty="0" smtClean="0">
                <a:latin typeface="Times New Roman" pitchFamily="18" charset="0"/>
                <a:cs typeface="Times New Roman" pitchFamily="18" charset="0"/>
              </a:rPr>
              <a:t>Simulation</a:t>
            </a:r>
            <a:r>
              <a:rPr lang="en-US" dirty="0" smtClean="0">
                <a:latin typeface="Times New Roman" pitchFamily="18" charset="0"/>
                <a:cs typeface="Times New Roman" pitchFamily="18" charset="0"/>
              </a:rPr>
              <a:t> – use of model with any input data set (even hypothetical input) and not requiring calibration or verification with field data.</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Definitions for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pPr>
            <a:r>
              <a:rPr lang="en-US" b="1" dirty="0" smtClean="0">
                <a:latin typeface="Times New Roman" pitchFamily="18" charset="0"/>
                <a:cs typeface="Times New Roman" pitchFamily="18" charset="0"/>
              </a:rPr>
              <a:t>Validation</a:t>
            </a:r>
            <a:r>
              <a:rPr lang="en-US" dirty="0" smtClean="0">
                <a:latin typeface="Times New Roman" pitchFamily="18" charset="0"/>
                <a:cs typeface="Times New Roman" pitchFamily="18" charset="0"/>
              </a:rPr>
              <a:t>  – scientific acceptance that (1) the model includes all major and salient processes, (2) the processes are formulated correctly and (3) the model suitably describes observed phenomena for the use intended.</a:t>
            </a:r>
          </a:p>
          <a:p>
            <a:pPr>
              <a:spcBef>
                <a:spcPts val="0"/>
              </a:spcBef>
            </a:pPr>
            <a:endParaRPr lang="en-US" dirty="0" smtClean="0">
              <a:latin typeface="Times New Roman" pitchFamily="18" charset="0"/>
              <a:cs typeface="Times New Roman" pitchFamily="18" charset="0"/>
            </a:endParaRPr>
          </a:p>
          <a:p>
            <a:pPr>
              <a:spcBef>
                <a:spcPts val="0"/>
              </a:spcBef>
            </a:pPr>
            <a:r>
              <a:rPr lang="en-US" b="1" dirty="0" smtClean="0">
                <a:latin typeface="Times New Roman" pitchFamily="18" charset="0"/>
                <a:cs typeface="Times New Roman" pitchFamily="18" charset="0"/>
              </a:rPr>
              <a:t>Robustness</a:t>
            </a:r>
            <a:r>
              <a:rPr lang="en-US" dirty="0" smtClean="0">
                <a:latin typeface="Times New Roman" pitchFamily="18" charset="0"/>
                <a:cs typeface="Times New Roman" pitchFamily="18" charset="0"/>
              </a:rPr>
              <a:t>  – utility of the model established after repeated applications under different circumstances and at different sites. </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Definitions for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pPr>
            <a:r>
              <a:rPr lang="en-US" b="1" dirty="0" smtClean="0">
                <a:latin typeface="Times New Roman" pitchFamily="18" charset="0"/>
                <a:cs typeface="Times New Roman" pitchFamily="18" charset="0"/>
              </a:rPr>
              <a:t>Post audit</a:t>
            </a:r>
            <a:r>
              <a:rPr lang="en-US" dirty="0" smtClean="0">
                <a:latin typeface="Times New Roman" pitchFamily="18" charset="0"/>
                <a:cs typeface="Times New Roman" pitchFamily="18" charset="0"/>
              </a:rPr>
              <a:t>  – a comparison of model predictions to future field measurements at that time.</a:t>
            </a:r>
          </a:p>
          <a:p>
            <a:pPr>
              <a:spcBef>
                <a:spcPts val="0"/>
              </a:spcBef>
            </a:pPr>
            <a:endParaRPr lang="en-US" dirty="0" smtClean="0">
              <a:latin typeface="Times New Roman" pitchFamily="18" charset="0"/>
              <a:cs typeface="Times New Roman" pitchFamily="18" charset="0"/>
            </a:endParaRPr>
          </a:p>
          <a:p>
            <a:pPr>
              <a:spcBef>
                <a:spcPts val="0"/>
              </a:spcBef>
            </a:pPr>
            <a:r>
              <a:rPr lang="en-US" b="1" dirty="0" smtClean="0">
                <a:latin typeface="Times New Roman" pitchFamily="18" charset="0"/>
                <a:cs typeface="Times New Roman" pitchFamily="18" charset="0"/>
              </a:rPr>
              <a:t>Sensitivity analysis </a:t>
            </a:r>
            <a:r>
              <a:rPr lang="en-US" dirty="0" smtClean="0">
                <a:latin typeface="Times New Roman" pitchFamily="18" charset="0"/>
                <a:cs typeface="Times New Roman" pitchFamily="18" charset="0"/>
              </a:rPr>
              <a:t>– determination of the effect of a small change in model parameters on the results (state variable), either by numerical simulation or mathematical techniques.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Definitions for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pPr>
            <a:r>
              <a:rPr lang="en-US" b="1" dirty="0" smtClean="0">
                <a:latin typeface="Times New Roman" pitchFamily="18" charset="0"/>
                <a:cs typeface="Times New Roman" pitchFamily="18" charset="0"/>
              </a:rPr>
              <a:t>Uncertainty analysis</a:t>
            </a:r>
            <a:r>
              <a:rPr lang="en-US" dirty="0" smtClean="0">
                <a:latin typeface="Times New Roman" pitchFamily="18" charset="0"/>
                <a:cs typeface="Times New Roman" pitchFamily="18" charset="0"/>
              </a:rPr>
              <a:t>  – determination of the uncertainty (standard deviation) of the state variable expected value (mean) due to uncertainty in model parameters, inputs, or initial state via stochastic modeling techniques.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1.2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spcAft>
                <a:spcPts val="2400"/>
              </a:spcAft>
            </a:pPr>
            <a:r>
              <a:rPr lang="en-US" dirty="0" smtClean="0">
                <a:latin typeface="Times New Roman" pitchFamily="18" charset="0"/>
                <a:cs typeface="Times New Roman" pitchFamily="18" charset="0"/>
              </a:rPr>
              <a:t>How “good” the model results are depends on desired use of the model or predictions;</a:t>
            </a:r>
          </a:p>
          <a:p>
            <a:pPr>
              <a:spcBef>
                <a:spcPts val="0"/>
              </a:spcBef>
              <a:spcAft>
                <a:spcPts val="2400"/>
              </a:spcAft>
            </a:pPr>
            <a:r>
              <a:rPr lang="en-US" dirty="0" smtClean="0">
                <a:latin typeface="Times New Roman" pitchFamily="18" charset="0"/>
                <a:cs typeface="Times New Roman" pitchFamily="18" charset="0"/>
              </a:rPr>
              <a:t>Criteria for acceptance of calibration or verification depend on intended use of model;</a:t>
            </a:r>
          </a:p>
          <a:p>
            <a:pPr>
              <a:spcBef>
                <a:spcPts val="0"/>
              </a:spcBef>
              <a:spcAft>
                <a:spcPts val="2400"/>
              </a:spcAft>
            </a:pPr>
            <a:r>
              <a:rPr lang="en-US" dirty="0" smtClean="0">
                <a:latin typeface="Times New Roman" pitchFamily="18" charset="0"/>
                <a:cs typeface="Times New Roman" pitchFamily="18" charset="0"/>
              </a:rPr>
              <a:t>Acceptance of a model calibration or verification does not necessarily imply that the model, itself, is validated.</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1.2  Model Calibration and Verification</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spcAft>
                <a:spcPts val="2400"/>
              </a:spcAft>
            </a:pPr>
            <a:r>
              <a:rPr lang="en-US" dirty="0" smtClean="0">
                <a:latin typeface="Times New Roman" pitchFamily="18" charset="0"/>
                <a:cs typeface="Times New Roman" pitchFamily="18" charset="0"/>
              </a:rPr>
              <a:t>It is possible that the model works well under one set of circumstances but poorly under another;</a:t>
            </a:r>
          </a:p>
          <a:p>
            <a:pPr>
              <a:spcBef>
                <a:spcPts val="0"/>
              </a:spcBef>
              <a:spcAft>
                <a:spcPts val="2400"/>
              </a:spcAft>
            </a:pPr>
            <a:r>
              <a:rPr lang="en-US" dirty="0" smtClean="0">
                <a:latin typeface="Times New Roman" pitchFamily="18" charset="0"/>
                <a:cs typeface="Times New Roman" pitchFamily="18" charset="0"/>
              </a:rPr>
              <a:t>As the model is applied to different situations at various locations, we gain confidence in the model and its robustness;</a:t>
            </a:r>
          </a:p>
          <a:p>
            <a:pPr>
              <a:spcBef>
                <a:spcPts val="0"/>
              </a:spcBef>
              <a:spcAft>
                <a:spcPts val="2400"/>
              </a:spcAft>
            </a:pPr>
            <a:r>
              <a:rPr lang="en-US" dirty="0" smtClean="0">
                <a:latin typeface="Times New Roman" pitchFamily="18" charset="0"/>
                <a:cs typeface="Times New Roman" pitchFamily="18" charset="0"/>
              </a:rPr>
              <a:t>Repeated model testing is crucial to gaining confidence in the model and to understanding its limitations.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7696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1.3  Basic Measurement and Unit</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229600" cy="5105400"/>
          </a:xfrm>
        </p:spPr>
        <p:txBody>
          <a:bodyPr>
            <a:noAutofit/>
          </a:bodyPr>
          <a:lstStyle/>
          <a:p>
            <a:pPr>
              <a:spcBef>
                <a:spcPts val="0"/>
              </a:spcBef>
              <a:spcAft>
                <a:spcPts val="1800"/>
              </a:spcAft>
            </a:pPr>
            <a:r>
              <a:rPr lang="en-US" dirty="0" smtClean="0">
                <a:latin typeface="Times New Roman" pitchFamily="18" charset="0"/>
                <a:cs typeface="Times New Roman" pitchFamily="18" charset="0"/>
              </a:rPr>
              <a:t>Understanding basic measurement and unit;</a:t>
            </a:r>
          </a:p>
          <a:p>
            <a:pPr>
              <a:spcBef>
                <a:spcPts val="0"/>
              </a:spcBef>
              <a:spcAft>
                <a:spcPts val="1800"/>
              </a:spcAft>
            </a:pPr>
            <a:r>
              <a:rPr lang="en-US" dirty="0" smtClean="0">
                <a:latin typeface="Times New Roman" pitchFamily="18" charset="0"/>
                <a:cs typeface="Times New Roman" pitchFamily="18" charset="0"/>
              </a:rPr>
              <a:t>An important aspect of math. modeling;</a:t>
            </a:r>
          </a:p>
          <a:p>
            <a:pPr>
              <a:spcBef>
                <a:spcPts val="0"/>
              </a:spcBef>
              <a:spcAft>
                <a:spcPts val="1800"/>
              </a:spcAft>
            </a:pPr>
            <a:r>
              <a:rPr lang="en-US" dirty="0" smtClean="0">
                <a:latin typeface="Times New Roman" pitchFamily="18" charset="0"/>
                <a:cs typeface="Times New Roman" pitchFamily="18" charset="0"/>
              </a:rPr>
              <a:t>A unit is necessary to communicate values of that physical quantity;</a:t>
            </a:r>
          </a:p>
          <a:p>
            <a:pPr>
              <a:spcBef>
                <a:spcPts val="0"/>
              </a:spcBef>
              <a:spcAft>
                <a:spcPts val="1800"/>
              </a:spcAft>
            </a:pPr>
            <a:r>
              <a:rPr lang="en-US" dirty="0" smtClean="0">
                <a:latin typeface="Times New Roman" pitchFamily="18" charset="0"/>
                <a:cs typeface="Times New Roman" pitchFamily="18" charset="0"/>
              </a:rPr>
              <a:t>Communicating a measurement without a unit is impossible because a measurement cannot be described without a reference used to make sense of the value given. </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MY" sz="3200" dirty="0" smtClean="0">
                <a:solidFill>
                  <a:schemeClr val="bg1"/>
                </a:solidFill>
                <a:latin typeface="Times New Roman" pitchFamily="18" charset="0"/>
                <a:cs typeface="Times New Roman" pitchFamily="18" charset="0"/>
              </a:rPr>
              <a:t>Table 1.1  Basic measurement and unit in SI (M = mass, L = length, T = time)</a:t>
            </a:r>
            <a:endParaRPr lang="en-US" sz="3200" b="1" dirty="0">
              <a:solidFill>
                <a:schemeClr val="bg1"/>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 y="1524000"/>
          <a:ext cx="8839200" cy="5124993"/>
        </p:xfrm>
        <a:graphic>
          <a:graphicData uri="http://schemas.openxmlformats.org/drawingml/2006/table">
            <a:tbl>
              <a:tblPr/>
              <a:tblGrid>
                <a:gridCol w="1695905"/>
                <a:gridCol w="1356322"/>
                <a:gridCol w="1052907"/>
                <a:gridCol w="1718008"/>
                <a:gridCol w="1388472"/>
                <a:gridCol w="1627586"/>
              </a:tblGrid>
              <a:tr h="1088666">
                <a:tc>
                  <a:txBody>
                    <a:bodyPr/>
                    <a:lstStyle/>
                    <a:p>
                      <a:pPr marL="0" marR="0" algn="ctr">
                        <a:spcBef>
                          <a:spcPts val="300"/>
                        </a:spcBef>
                        <a:spcAft>
                          <a:spcPts val="300"/>
                        </a:spcAft>
                      </a:pPr>
                      <a:r>
                        <a:rPr lang="en-MY" sz="3200">
                          <a:latin typeface="Times New Roman"/>
                          <a:ea typeface="Calibri"/>
                          <a:cs typeface="Times New Roman"/>
                        </a:rPr>
                        <a:t>Measurement</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Dimension</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Unit</a:t>
                      </a:r>
                      <a:endParaRPr lang="en-US" sz="32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Measurement</a:t>
                      </a:r>
                      <a:endParaRPr lang="en-U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Dimension</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Unit</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665">
                <a:tc>
                  <a:txBody>
                    <a:bodyPr/>
                    <a:lstStyle/>
                    <a:p>
                      <a:pPr marL="0" marR="0" algn="ctr">
                        <a:spcBef>
                          <a:spcPts val="300"/>
                        </a:spcBef>
                        <a:spcAft>
                          <a:spcPts val="300"/>
                        </a:spcAft>
                      </a:pPr>
                      <a:r>
                        <a:rPr lang="en-MY" sz="3200">
                          <a:latin typeface="Times New Roman"/>
                          <a:ea typeface="Calibri"/>
                          <a:cs typeface="Times New Roman"/>
                        </a:rPr>
                        <a:t>Length</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300"/>
                        </a:spcBef>
                        <a:spcAft>
                          <a:spcPts val="300"/>
                        </a:spcAft>
                      </a:pPr>
                      <a:r>
                        <a:rPr lang="en-MY" sz="3200">
                          <a:latin typeface="Times New Roman"/>
                          <a:ea typeface="Calibri"/>
                          <a:cs typeface="Times New Roman"/>
                        </a:rPr>
                        <a:t>L</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300"/>
                        </a:spcBef>
                        <a:spcAft>
                          <a:spcPts val="300"/>
                        </a:spcAft>
                      </a:pPr>
                      <a:r>
                        <a:rPr lang="en-MY" sz="3200">
                          <a:latin typeface="Times New Roman"/>
                          <a:ea typeface="Calibri"/>
                          <a:cs typeface="Times New Roman"/>
                        </a:rPr>
                        <a:t>m</a:t>
                      </a:r>
                      <a:endParaRPr lang="en-US" sz="32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300"/>
                        </a:spcBef>
                        <a:spcAft>
                          <a:spcPts val="300"/>
                        </a:spcAft>
                      </a:pPr>
                      <a:r>
                        <a:rPr lang="en-MY" sz="3200">
                          <a:latin typeface="Times New Roman"/>
                          <a:ea typeface="Calibri"/>
                          <a:cs typeface="Times New Roman"/>
                        </a:rPr>
                        <a:t>Time</a:t>
                      </a:r>
                      <a:endParaRPr lang="en-U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300"/>
                        </a:spcBef>
                        <a:spcAft>
                          <a:spcPts val="300"/>
                        </a:spcAft>
                      </a:pPr>
                      <a:r>
                        <a:rPr lang="en-MY" sz="3200">
                          <a:latin typeface="Times New Roman"/>
                          <a:ea typeface="Calibri"/>
                          <a:cs typeface="Times New Roman"/>
                        </a:rPr>
                        <a:t>T</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300"/>
                        </a:spcBef>
                        <a:spcAft>
                          <a:spcPts val="300"/>
                        </a:spcAft>
                      </a:pPr>
                      <a:r>
                        <a:rPr lang="en-MY" sz="3200">
                          <a:latin typeface="Times New Roman"/>
                          <a:ea typeface="Calibri"/>
                          <a:cs typeface="Times New Roman"/>
                        </a:rPr>
                        <a:t>s</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239330">
                <a:tc>
                  <a:txBody>
                    <a:bodyPr/>
                    <a:lstStyle/>
                    <a:p>
                      <a:pPr marL="0" marR="0" algn="ctr">
                        <a:spcBef>
                          <a:spcPts val="300"/>
                        </a:spcBef>
                        <a:spcAft>
                          <a:spcPts val="300"/>
                        </a:spcAft>
                      </a:pPr>
                      <a:r>
                        <a:rPr lang="en-MY" sz="3200">
                          <a:latin typeface="Times New Roman"/>
                          <a:ea typeface="Calibri"/>
                          <a:cs typeface="Times New Roman"/>
                        </a:rPr>
                        <a:t>Area</a:t>
                      </a:r>
                      <a:endParaRPr lang="en-US" sz="3200">
                        <a:latin typeface="Calibri"/>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L</a:t>
                      </a:r>
                      <a:r>
                        <a:rPr lang="en-MY" sz="3200" baseline="30000">
                          <a:latin typeface="Times New Roman"/>
                          <a:ea typeface="Calibri"/>
                          <a:cs typeface="Times New Roman"/>
                        </a:rPr>
                        <a:t>2</a:t>
                      </a:r>
                      <a:endParaRPr lang="en-US" sz="3200">
                        <a:latin typeface="Calibri"/>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m</a:t>
                      </a:r>
                      <a:r>
                        <a:rPr lang="en-MY" sz="3200" baseline="30000">
                          <a:latin typeface="Times New Roman"/>
                          <a:ea typeface="Calibri"/>
                          <a:cs typeface="Times New Roman"/>
                        </a:rPr>
                        <a:t>2</a:t>
                      </a:r>
                      <a:endParaRPr lang="en-US" sz="32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300"/>
                        </a:spcBef>
                        <a:spcAft>
                          <a:spcPts val="300"/>
                        </a:spcAft>
                      </a:pPr>
                      <a:r>
                        <a:rPr lang="en-MY" sz="3200" dirty="0" smtClean="0">
                          <a:latin typeface="Times New Roman"/>
                          <a:ea typeface="Calibri"/>
                          <a:cs typeface="Times New Roman"/>
                        </a:rPr>
                        <a:t>Conc.</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M L</a:t>
                      </a:r>
                      <a:r>
                        <a:rPr lang="en-MY" sz="3200" baseline="30000">
                          <a:latin typeface="Times New Roman"/>
                          <a:ea typeface="Calibri"/>
                          <a:cs typeface="Times New Roman"/>
                        </a:rPr>
                        <a:t>-3</a:t>
                      </a:r>
                      <a:endParaRPr lang="en-US" sz="3200">
                        <a:latin typeface="Calibri"/>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kg/m</a:t>
                      </a:r>
                      <a:r>
                        <a:rPr lang="en-MY" sz="3200" baseline="30000">
                          <a:latin typeface="Times New Roman"/>
                          <a:ea typeface="Calibri"/>
                          <a:cs typeface="Times New Roman"/>
                        </a:rPr>
                        <a:t>3</a:t>
                      </a:r>
                      <a:r>
                        <a:rPr lang="en-MY" sz="3200">
                          <a:latin typeface="Times New Roman"/>
                          <a:ea typeface="Calibri"/>
                          <a:cs typeface="Times New Roman"/>
                        </a:rPr>
                        <a:t> , kgm</a:t>
                      </a:r>
                      <a:r>
                        <a:rPr lang="en-MY" sz="3200" baseline="30000">
                          <a:latin typeface="Times New Roman"/>
                          <a:ea typeface="Calibri"/>
                          <a:cs typeface="Times New Roman"/>
                        </a:rPr>
                        <a:t>-3</a:t>
                      </a:r>
                      <a:endParaRPr lang="en-US" sz="3200">
                        <a:latin typeface="Calibri"/>
                        <a:ea typeface="Calibri"/>
                        <a:cs typeface="Times New Roman"/>
                      </a:endParaRPr>
                    </a:p>
                  </a:txBody>
                  <a:tcPr marL="68580" marR="68580" marT="0" marB="0">
                    <a:lnL>
                      <a:noFill/>
                    </a:lnL>
                    <a:lnR>
                      <a:noFill/>
                    </a:lnR>
                    <a:lnT>
                      <a:noFill/>
                    </a:lnT>
                    <a:lnB>
                      <a:noFill/>
                    </a:lnB>
                  </a:tcPr>
                </a:tc>
              </a:tr>
              <a:tr h="1088666">
                <a:tc>
                  <a:txBody>
                    <a:bodyPr/>
                    <a:lstStyle/>
                    <a:p>
                      <a:pPr marL="0" marR="0" algn="ctr">
                        <a:spcBef>
                          <a:spcPts val="300"/>
                        </a:spcBef>
                        <a:spcAft>
                          <a:spcPts val="300"/>
                        </a:spcAft>
                      </a:pPr>
                      <a:r>
                        <a:rPr lang="en-MY" sz="3200">
                          <a:latin typeface="Times New Roman"/>
                          <a:ea typeface="Calibri"/>
                          <a:cs typeface="Times New Roman"/>
                        </a:rPr>
                        <a:t>Volume</a:t>
                      </a:r>
                      <a:endParaRPr lang="en-US" sz="3200">
                        <a:latin typeface="Calibri"/>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L</a:t>
                      </a:r>
                      <a:r>
                        <a:rPr lang="en-MY" sz="3200" baseline="30000">
                          <a:latin typeface="Times New Roman"/>
                          <a:ea typeface="Calibri"/>
                          <a:cs typeface="Times New Roman"/>
                        </a:rPr>
                        <a:t>3</a:t>
                      </a:r>
                      <a:endParaRPr lang="en-US" sz="3200">
                        <a:latin typeface="Calibri"/>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m</a:t>
                      </a:r>
                      <a:r>
                        <a:rPr lang="en-MY" sz="3200" baseline="30000">
                          <a:latin typeface="Times New Roman"/>
                          <a:ea typeface="Calibri"/>
                          <a:cs typeface="Times New Roman"/>
                        </a:rPr>
                        <a:t>3</a:t>
                      </a:r>
                      <a:endParaRPr lang="en-US" sz="32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Loading</a:t>
                      </a:r>
                      <a:endParaRPr lang="en-U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M T</a:t>
                      </a:r>
                      <a:r>
                        <a:rPr lang="en-MY" sz="3200" baseline="30000">
                          <a:latin typeface="Times New Roman"/>
                          <a:ea typeface="Calibri"/>
                          <a:cs typeface="Times New Roman"/>
                        </a:rPr>
                        <a:t>-1</a:t>
                      </a:r>
                      <a:endParaRPr lang="en-US" sz="3200">
                        <a:latin typeface="Calibri"/>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kg/s</a:t>
                      </a:r>
                      <a:endParaRPr lang="en-US" sz="3200">
                        <a:latin typeface="Calibri"/>
                        <a:ea typeface="Calibri"/>
                        <a:cs typeface="Times New Roman"/>
                      </a:endParaRPr>
                    </a:p>
                  </a:txBody>
                  <a:tcPr marL="68580" marR="68580" marT="0" marB="0">
                    <a:lnL>
                      <a:noFill/>
                    </a:lnL>
                    <a:lnR>
                      <a:noFill/>
                    </a:lnR>
                    <a:lnT>
                      <a:noFill/>
                    </a:lnT>
                    <a:lnB>
                      <a:noFill/>
                    </a:lnB>
                  </a:tcPr>
                </a:tc>
              </a:tr>
              <a:tr h="1088666">
                <a:tc>
                  <a:txBody>
                    <a:bodyPr/>
                    <a:lstStyle/>
                    <a:p>
                      <a:pPr marL="0" marR="0" algn="ctr">
                        <a:spcBef>
                          <a:spcPts val="300"/>
                        </a:spcBef>
                        <a:spcAft>
                          <a:spcPts val="300"/>
                        </a:spcAft>
                      </a:pPr>
                      <a:r>
                        <a:rPr lang="en-MY" sz="3200">
                          <a:latin typeface="Times New Roman"/>
                          <a:ea typeface="Calibri"/>
                          <a:cs typeface="Times New Roman"/>
                        </a:rPr>
                        <a:t>Mass</a:t>
                      </a:r>
                      <a:endParaRPr lang="en-US" sz="3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M</a:t>
                      </a:r>
                      <a:endParaRPr lang="en-US" sz="3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kg</a:t>
                      </a:r>
                      <a:endParaRPr lang="en-US" sz="32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Kinetic rate</a:t>
                      </a:r>
                      <a:endParaRPr lang="en-US" sz="3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a:latin typeface="Times New Roman"/>
                          <a:ea typeface="Calibri"/>
                          <a:cs typeface="Times New Roman"/>
                        </a:rPr>
                        <a:t>T</a:t>
                      </a:r>
                      <a:r>
                        <a:rPr lang="en-MY" sz="3200" baseline="30000">
                          <a:latin typeface="Times New Roman"/>
                          <a:ea typeface="Calibri"/>
                          <a:cs typeface="Times New Roman"/>
                        </a:rPr>
                        <a:t>-1</a:t>
                      </a:r>
                      <a:endParaRPr lang="en-US" sz="3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dirty="0">
                          <a:latin typeface="Times New Roman"/>
                          <a:ea typeface="Calibri"/>
                          <a:cs typeface="Times New Roman"/>
                        </a:rPr>
                        <a:t>s</a:t>
                      </a:r>
                      <a:r>
                        <a:rPr lang="en-MY" sz="3200" baseline="30000" dirty="0">
                          <a:latin typeface="Times New Roman"/>
                          <a:ea typeface="Calibri"/>
                          <a:cs typeface="Times New Roman"/>
                        </a:rPr>
                        <a:t>-1</a:t>
                      </a:r>
                      <a:endParaRPr lang="en-US" sz="3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3200" dirty="0" smtClean="0">
                <a:solidFill>
                  <a:schemeClr val="bg1"/>
                </a:solidFill>
                <a:latin typeface="Times New Roman" pitchFamily="18" charset="0"/>
                <a:cs typeface="Times New Roman" pitchFamily="18" charset="0"/>
              </a:rPr>
              <a:t>Table 1.2  </a:t>
            </a:r>
            <a:br>
              <a:rPr lang="en-US" sz="3200" dirty="0" smtClean="0">
                <a:solidFill>
                  <a:schemeClr val="bg1"/>
                </a:solidFill>
                <a:latin typeface="Times New Roman" pitchFamily="18" charset="0"/>
                <a:cs typeface="Times New Roman" pitchFamily="18" charset="0"/>
              </a:rPr>
            </a:br>
            <a:r>
              <a:rPr lang="en-US" sz="3200" dirty="0" smtClean="0">
                <a:solidFill>
                  <a:schemeClr val="bg1"/>
                </a:solidFill>
                <a:latin typeface="Times New Roman" pitchFamily="18" charset="0"/>
                <a:cs typeface="Times New Roman" pitchFamily="18" charset="0"/>
              </a:rPr>
              <a:t>Some common unit conversions</a:t>
            </a:r>
            <a:endParaRPr lang="en-US" sz="3200" b="1" dirty="0">
              <a:solidFill>
                <a:schemeClr val="bg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457200" y="1371600"/>
          <a:ext cx="8305800" cy="5349240"/>
        </p:xfrm>
        <a:graphic>
          <a:graphicData uri="http://schemas.openxmlformats.org/drawingml/2006/table">
            <a:tbl>
              <a:tblPr/>
              <a:tblGrid>
                <a:gridCol w="4152162"/>
                <a:gridCol w="4153638"/>
              </a:tblGrid>
              <a:tr h="434340">
                <a:tc>
                  <a:txBody>
                    <a:bodyPr/>
                    <a:lstStyle/>
                    <a:p>
                      <a:pPr marL="0" marR="0" algn="ctr">
                        <a:spcBef>
                          <a:spcPts val="300"/>
                        </a:spcBef>
                        <a:spcAft>
                          <a:spcPts val="300"/>
                        </a:spcAft>
                      </a:pPr>
                      <a:r>
                        <a:rPr lang="en-MY" sz="3200" dirty="0">
                          <a:latin typeface="Times New Roman"/>
                          <a:ea typeface="Calibri"/>
                          <a:cs typeface="Times New Roman"/>
                        </a:rPr>
                        <a:t>Measurement</a:t>
                      </a:r>
                      <a:endParaRPr lang="en-US"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dirty="0">
                          <a:latin typeface="Times New Roman"/>
                          <a:ea typeface="Calibri"/>
                          <a:cs typeface="Times New Roman"/>
                        </a:rPr>
                        <a:t>Conversion</a:t>
                      </a:r>
                      <a:endParaRPr lang="en-US"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0">
                <a:tc>
                  <a:txBody>
                    <a:bodyPr/>
                    <a:lstStyle/>
                    <a:p>
                      <a:pPr marL="0" marR="0" algn="ctr">
                        <a:spcBef>
                          <a:spcPts val="300"/>
                        </a:spcBef>
                        <a:spcAft>
                          <a:spcPts val="300"/>
                        </a:spcAft>
                      </a:pPr>
                      <a:r>
                        <a:rPr lang="en-MY" sz="3200">
                          <a:latin typeface="Times New Roman"/>
                          <a:ea typeface="Calibri"/>
                          <a:cs typeface="Times New Roman"/>
                        </a:rPr>
                        <a:t>Length</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300"/>
                        </a:spcBef>
                        <a:spcAft>
                          <a:spcPts val="300"/>
                        </a:spcAft>
                      </a:pPr>
                      <a:r>
                        <a:rPr lang="en-MY" sz="3200">
                          <a:latin typeface="Times New Roman"/>
                          <a:ea typeface="Calibri"/>
                          <a:cs typeface="Times New Roman"/>
                        </a:rPr>
                        <a:t>1 km = 10</a:t>
                      </a:r>
                      <a:r>
                        <a:rPr lang="en-MY" sz="3200" baseline="30000">
                          <a:latin typeface="Times New Roman"/>
                          <a:ea typeface="Calibri"/>
                          <a:cs typeface="Times New Roman"/>
                        </a:rPr>
                        <a:t>3</a:t>
                      </a:r>
                      <a:r>
                        <a:rPr lang="en-MY" sz="3200">
                          <a:latin typeface="Times New Roman"/>
                          <a:ea typeface="Calibri"/>
                          <a:cs typeface="Times New Roman"/>
                        </a:rPr>
                        <a:t> m</a:t>
                      </a:r>
                      <a:endParaRPr lang="en-US"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34340">
                <a:tc>
                  <a:txBody>
                    <a:bodyPr/>
                    <a:lstStyle/>
                    <a:p>
                      <a:pPr marL="0" marR="0" algn="ctr">
                        <a:spcBef>
                          <a:spcPts val="300"/>
                        </a:spcBef>
                        <a:spcAft>
                          <a:spcPts val="300"/>
                        </a:spcAft>
                      </a:pPr>
                      <a:endParaRPr lang="en-MY" sz="3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1 m = 10</a:t>
                      </a:r>
                      <a:r>
                        <a:rPr lang="en-MY" sz="3200" baseline="30000">
                          <a:latin typeface="Times New Roman"/>
                          <a:ea typeface="Calibri"/>
                          <a:cs typeface="Times New Roman"/>
                        </a:rPr>
                        <a:t>2</a:t>
                      </a:r>
                      <a:r>
                        <a:rPr lang="en-MY" sz="3200">
                          <a:latin typeface="Times New Roman"/>
                          <a:ea typeface="Calibri"/>
                          <a:cs typeface="Times New Roman"/>
                        </a:rPr>
                        <a:t> cm</a:t>
                      </a:r>
                      <a:endParaRPr lang="en-US" sz="3200">
                        <a:latin typeface="Calibri"/>
                        <a:ea typeface="Calibri"/>
                        <a:cs typeface="Times New Roman"/>
                      </a:endParaRPr>
                    </a:p>
                  </a:txBody>
                  <a:tcPr marL="68580" marR="68580" marT="0" marB="0">
                    <a:lnL>
                      <a:noFill/>
                    </a:lnL>
                    <a:lnR>
                      <a:noFill/>
                    </a:lnR>
                    <a:lnT>
                      <a:noFill/>
                    </a:lnT>
                    <a:lnB>
                      <a:noFill/>
                    </a:lnB>
                  </a:tcPr>
                </a:tc>
              </a:tr>
              <a:tr h="434340">
                <a:tc>
                  <a:txBody>
                    <a:bodyPr/>
                    <a:lstStyle/>
                    <a:p>
                      <a:pPr marL="0" marR="0" algn="ctr">
                        <a:spcBef>
                          <a:spcPts val="300"/>
                        </a:spcBef>
                        <a:spcAft>
                          <a:spcPts val="300"/>
                        </a:spcAft>
                      </a:pPr>
                      <a:endParaRPr lang="en-MY" sz="3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1 cm = 10 mm</a:t>
                      </a:r>
                      <a:endParaRPr lang="en-US" sz="3200">
                        <a:latin typeface="Calibri"/>
                        <a:ea typeface="Calibri"/>
                        <a:cs typeface="Times New Roman"/>
                      </a:endParaRPr>
                    </a:p>
                  </a:txBody>
                  <a:tcPr marL="68580" marR="68580" marT="0" marB="0">
                    <a:lnL>
                      <a:noFill/>
                    </a:lnL>
                    <a:lnR>
                      <a:noFill/>
                    </a:lnR>
                    <a:lnT>
                      <a:noFill/>
                    </a:lnT>
                    <a:lnB>
                      <a:noFill/>
                    </a:lnB>
                  </a:tcPr>
                </a:tc>
              </a:tr>
              <a:tr h="716280">
                <a:tc>
                  <a:txBody>
                    <a:bodyPr/>
                    <a:lstStyle/>
                    <a:p>
                      <a:pPr marL="0" marR="0" algn="ctr">
                        <a:spcBef>
                          <a:spcPts val="300"/>
                        </a:spcBef>
                        <a:spcAft>
                          <a:spcPts val="300"/>
                        </a:spcAft>
                      </a:pPr>
                      <a:endParaRPr lang="en-MY" sz="3200" dirty="0">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dot"/>
                      <a:round/>
                      <a:headEnd type="none" w="med" len="med"/>
                      <a:tailEnd type="none" w="med" len="med"/>
                    </a:lnB>
                  </a:tcPr>
                </a:tc>
                <a:tc>
                  <a:txBody>
                    <a:bodyPr/>
                    <a:lstStyle/>
                    <a:p>
                      <a:pPr marL="0" marR="0" algn="ctr">
                        <a:spcBef>
                          <a:spcPts val="300"/>
                        </a:spcBef>
                        <a:spcAft>
                          <a:spcPts val="300"/>
                        </a:spcAft>
                      </a:pPr>
                      <a:r>
                        <a:rPr lang="en-MY" sz="3200" dirty="0">
                          <a:latin typeface="Times New Roman"/>
                          <a:ea typeface="Calibri"/>
                          <a:cs typeface="Times New Roman"/>
                        </a:rPr>
                        <a:t>1 m = 3.28 ft</a:t>
                      </a:r>
                      <a:endParaRPr lang="en-US" sz="3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dot"/>
                      <a:round/>
                      <a:headEnd type="none" w="med" len="med"/>
                      <a:tailEnd type="none" w="med" len="med"/>
                    </a:lnB>
                  </a:tcPr>
                </a:tc>
              </a:tr>
              <a:tr h="434340">
                <a:tc>
                  <a:txBody>
                    <a:bodyPr/>
                    <a:lstStyle/>
                    <a:p>
                      <a:pPr marL="0" marR="0" algn="ctr">
                        <a:spcBef>
                          <a:spcPts val="300"/>
                        </a:spcBef>
                        <a:spcAft>
                          <a:spcPts val="300"/>
                        </a:spcAft>
                      </a:pPr>
                      <a:r>
                        <a:rPr lang="en-MY" sz="3200" dirty="0">
                          <a:latin typeface="Times New Roman"/>
                          <a:ea typeface="Calibri"/>
                          <a:cs typeface="Times New Roman"/>
                        </a:rPr>
                        <a:t>Volume</a:t>
                      </a:r>
                      <a:endParaRPr lang="en-US" sz="3200" dirty="0">
                        <a:latin typeface="Calibri"/>
                        <a:ea typeface="Calibri"/>
                        <a:cs typeface="Times New Roman"/>
                      </a:endParaRPr>
                    </a:p>
                  </a:txBody>
                  <a:tcPr marL="68580" marR="68580" marT="0" marB="0">
                    <a:lnL>
                      <a:noFill/>
                    </a:lnL>
                    <a:lnR>
                      <a:noFill/>
                    </a:lnR>
                    <a:lnT w="12700" cap="flat" cmpd="sng" algn="ctr">
                      <a:solidFill>
                        <a:srgbClr val="000000"/>
                      </a:solidFill>
                      <a:prstDash val="dot"/>
                      <a:round/>
                      <a:headEnd type="none" w="med" len="med"/>
                      <a:tailEnd type="none" w="med" len="med"/>
                    </a:lnT>
                    <a:lnB>
                      <a:noFill/>
                    </a:lnB>
                  </a:tcPr>
                </a:tc>
                <a:tc>
                  <a:txBody>
                    <a:bodyPr/>
                    <a:lstStyle/>
                    <a:p>
                      <a:pPr marL="0" marR="0" algn="ctr">
                        <a:spcBef>
                          <a:spcPts val="300"/>
                        </a:spcBef>
                        <a:spcAft>
                          <a:spcPts val="300"/>
                        </a:spcAft>
                      </a:pPr>
                      <a:r>
                        <a:rPr lang="en-MY" sz="3200" dirty="0">
                          <a:latin typeface="Times New Roman"/>
                          <a:ea typeface="Calibri"/>
                          <a:cs typeface="Times New Roman"/>
                        </a:rPr>
                        <a:t>1 m</a:t>
                      </a:r>
                      <a:r>
                        <a:rPr lang="en-MY" sz="3200" baseline="30000" dirty="0">
                          <a:latin typeface="Times New Roman"/>
                          <a:ea typeface="Calibri"/>
                          <a:cs typeface="Times New Roman"/>
                        </a:rPr>
                        <a:t>3</a:t>
                      </a:r>
                      <a:r>
                        <a:rPr lang="en-MY" sz="3200" dirty="0">
                          <a:latin typeface="Times New Roman"/>
                          <a:ea typeface="Calibri"/>
                          <a:cs typeface="Times New Roman"/>
                        </a:rPr>
                        <a:t> = 1000 L</a:t>
                      </a:r>
                      <a:endParaRPr lang="en-US" sz="3200" dirty="0">
                        <a:latin typeface="Calibri"/>
                        <a:ea typeface="Calibri"/>
                        <a:cs typeface="Times New Roman"/>
                      </a:endParaRPr>
                    </a:p>
                  </a:txBody>
                  <a:tcPr marL="68580" marR="68580" marT="0" marB="0">
                    <a:lnL>
                      <a:noFill/>
                    </a:lnL>
                    <a:lnR>
                      <a:noFill/>
                    </a:lnR>
                    <a:lnT w="12700" cap="flat" cmpd="sng" algn="ctr">
                      <a:solidFill>
                        <a:srgbClr val="000000"/>
                      </a:solidFill>
                      <a:prstDash val="dot"/>
                      <a:round/>
                      <a:headEnd type="none" w="med" len="med"/>
                      <a:tailEnd type="none" w="med" len="med"/>
                    </a:lnT>
                    <a:lnB>
                      <a:noFill/>
                    </a:lnB>
                  </a:tcPr>
                </a:tc>
              </a:tr>
              <a:tr h="731520">
                <a:tc>
                  <a:txBody>
                    <a:bodyPr/>
                    <a:lstStyle/>
                    <a:p>
                      <a:pPr marL="0" marR="0" algn="ctr">
                        <a:spcBef>
                          <a:spcPts val="300"/>
                        </a:spcBef>
                        <a:spcAft>
                          <a:spcPts val="300"/>
                        </a:spcAft>
                      </a:pPr>
                      <a:endParaRPr lang="en-MY" sz="3200">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dot"/>
                      <a:round/>
                      <a:headEnd type="none" w="med" len="med"/>
                      <a:tailEnd type="none" w="med" len="med"/>
                    </a:lnB>
                  </a:tcPr>
                </a:tc>
                <a:tc>
                  <a:txBody>
                    <a:bodyPr/>
                    <a:lstStyle/>
                    <a:p>
                      <a:pPr marL="0" marR="0" algn="ctr">
                        <a:spcBef>
                          <a:spcPts val="300"/>
                        </a:spcBef>
                        <a:spcAft>
                          <a:spcPts val="300"/>
                        </a:spcAft>
                      </a:pPr>
                      <a:r>
                        <a:rPr lang="en-MY" sz="3200" dirty="0">
                          <a:latin typeface="Times New Roman"/>
                          <a:ea typeface="Calibri"/>
                          <a:cs typeface="Times New Roman"/>
                        </a:rPr>
                        <a:t>1 L = 1000 </a:t>
                      </a:r>
                      <a:r>
                        <a:rPr lang="en-MY" sz="3200" dirty="0" err="1">
                          <a:latin typeface="Times New Roman"/>
                          <a:ea typeface="Calibri"/>
                          <a:cs typeface="Times New Roman"/>
                        </a:rPr>
                        <a:t>mL</a:t>
                      </a:r>
                      <a:endParaRPr lang="en-US" sz="3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dot"/>
                      <a:round/>
                      <a:headEnd type="none" w="med" len="med"/>
                      <a:tailEnd type="none" w="med" len="med"/>
                    </a:lnB>
                  </a:tcPr>
                </a:tc>
              </a:tr>
              <a:tr h="434340">
                <a:tc>
                  <a:txBody>
                    <a:bodyPr/>
                    <a:lstStyle/>
                    <a:p>
                      <a:pPr marL="0" marR="0" algn="ctr">
                        <a:spcBef>
                          <a:spcPts val="300"/>
                        </a:spcBef>
                        <a:spcAft>
                          <a:spcPts val="300"/>
                        </a:spcAft>
                      </a:pPr>
                      <a:r>
                        <a:rPr lang="en-MY" sz="3200" dirty="0">
                          <a:latin typeface="Times New Roman"/>
                          <a:ea typeface="Calibri"/>
                          <a:cs typeface="Times New Roman"/>
                        </a:rPr>
                        <a:t>Mass</a:t>
                      </a:r>
                      <a:endParaRPr lang="en-US" sz="3200" dirty="0">
                        <a:latin typeface="Calibri"/>
                        <a:ea typeface="Calibri"/>
                        <a:cs typeface="Times New Roman"/>
                      </a:endParaRPr>
                    </a:p>
                  </a:txBody>
                  <a:tcPr marL="68580" marR="68580" marT="0" marB="0">
                    <a:lnL>
                      <a:noFill/>
                    </a:lnL>
                    <a:lnR>
                      <a:noFill/>
                    </a:lnR>
                    <a:lnT w="12700" cap="flat" cmpd="sng" algn="ctr">
                      <a:solidFill>
                        <a:srgbClr val="000000"/>
                      </a:solidFill>
                      <a:prstDash val="dot"/>
                      <a:round/>
                      <a:headEnd type="none" w="med" len="med"/>
                      <a:tailEnd type="none" w="med" len="med"/>
                    </a:lnT>
                    <a:lnB>
                      <a:noFill/>
                    </a:lnB>
                  </a:tcPr>
                </a:tc>
                <a:tc>
                  <a:txBody>
                    <a:bodyPr/>
                    <a:lstStyle/>
                    <a:p>
                      <a:pPr marL="0" marR="0" algn="ctr">
                        <a:spcBef>
                          <a:spcPts val="300"/>
                        </a:spcBef>
                        <a:spcAft>
                          <a:spcPts val="300"/>
                        </a:spcAft>
                      </a:pPr>
                      <a:r>
                        <a:rPr lang="en-MY" sz="3200" dirty="0">
                          <a:latin typeface="Times New Roman"/>
                          <a:ea typeface="Calibri"/>
                          <a:cs typeface="Times New Roman"/>
                        </a:rPr>
                        <a:t>1 kg = 1000 g</a:t>
                      </a:r>
                      <a:endParaRPr lang="en-US" sz="3200" dirty="0">
                        <a:latin typeface="Calibri"/>
                        <a:ea typeface="Calibri"/>
                        <a:cs typeface="Times New Roman"/>
                      </a:endParaRPr>
                    </a:p>
                  </a:txBody>
                  <a:tcPr marL="68580" marR="68580" marT="0" marB="0">
                    <a:lnL>
                      <a:noFill/>
                    </a:lnL>
                    <a:lnR>
                      <a:noFill/>
                    </a:lnR>
                    <a:lnT w="12700" cap="flat" cmpd="sng" algn="ctr">
                      <a:solidFill>
                        <a:srgbClr val="000000"/>
                      </a:solidFill>
                      <a:prstDash val="dot"/>
                      <a:round/>
                      <a:headEnd type="none" w="med" len="med"/>
                      <a:tailEnd type="none" w="med" len="med"/>
                    </a:lnT>
                    <a:lnB>
                      <a:noFill/>
                    </a:lnB>
                  </a:tcPr>
                </a:tc>
              </a:tr>
              <a:tr h="434340">
                <a:tc>
                  <a:txBody>
                    <a:bodyPr/>
                    <a:lstStyle/>
                    <a:p>
                      <a:pPr marL="0" marR="0" algn="ctr">
                        <a:spcBef>
                          <a:spcPts val="300"/>
                        </a:spcBef>
                        <a:spcAft>
                          <a:spcPts val="300"/>
                        </a:spcAft>
                      </a:pPr>
                      <a:endParaRPr lang="en-MY" sz="3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spcBef>
                          <a:spcPts val="300"/>
                        </a:spcBef>
                        <a:spcAft>
                          <a:spcPts val="300"/>
                        </a:spcAft>
                      </a:pPr>
                      <a:r>
                        <a:rPr lang="en-MY" sz="3200">
                          <a:latin typeface="Times New Roman"/>
                          <a:ea typeface="Calibri"/>
                          <a:cs typeface="Times New Roman"/>
                        </a:rPr>
                        <a:t>1 g = 1000 mg</a:t>
                      </a:r>
                      <a:endParaRPr lang="en-US" sz="3200">
                        <a:latin typeface="Calibri"/>
                        <a:ea typeface="Calibri"/>
                        <a:cs typeface="Times New Roman"/>
                      </a:endParaRPr>
                    </a:p>
                  </a:txBody>
                  <a:tcPr marL="68580" marR="68580" marT="0" marB="0">
                    <a:lnL>
                      <a:noFill/>
                    </a:lnL>
                    <a:lnR>
                      <a:noFill/>
                    </a:lnR>
                    <a:lnT>
                      <a:noFill/>
                    </a:lnT>
                    <a:lnB>
                      <a:noFill/>
                    </a:lnB>
                  </a:tcPr>
                </a:tc>
              </a:tr>
              <a:tr h="434340">
                <a:tc>
                  <a:txBody>
                    <a:bodyPr/>
                    <a:lstStyle/>
                    <a:p>
                      <a:pPr marL="0" marR="0" algn="ctr">
                        <a:spcBef>
                          <a:spcPts val="300"/>
                        </a:spcBef>
                        <a:spcAft>
                          <a:spcPts val="300"/>
                        </a:spcAft>
                      </a:pPr>
                      <a:endParaRPr lang="en-MY" sz="3200" dirty="0">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300"/>
                        </a:spcAft>
                      </a:pPr>
                      <a:r>
                        <a:rPr lang="en-MY" sz="3200" dirty="0">
                          <a:latin typeface="Times New Roman"/>
                          <a:ea typeface="Calibri"/>
                          <a:cs typeface="Times New Roman"/>
                        </a:rPr>
                        <a:t>1 kg = 2.2 lbs</a:t>
                      </a:r>
                      <a:endParaRPr lang="en-US" sz="3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What is a model?</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normAutofit/>
          </a:bodyPr>
          <a:lstStyle/>
          <a:p>
            <a:r>
              <a:rPr lang="en-US" sz="2800" dirty="0" smtClean="0"/>
              <a:t>Models are representations of the environment that can be used to inform regulation or management decisions.</a:t>
            </a:r>
            <a:endParaRPr lang="ms-MY" sz="2800" dirty="0"/>
          </a:p>
        </p:txBody>
      </p:sp>
      <p:pic>
        <p:nvPicPr>
          <p:cNvPr id="174082" name="Picture 2" descr="Image of overview of models: connecting the real world to a formula"/>
          <p:cNvPicPr>
            <a:picLocks noChangeAspect="1" noChangeArrowheads="1"/>
          </p:cNvPicPr>
          <p:nvPr/>
        </p:nvPicPr>
        <p:blipFill>
          <a:blip r:embed="rId4" cstate="print"/>
          <a:srcRect/>
          <a:stretch>
            <a:fillRect/>
          </a:stretch>
        </p:blipFill>
        <p:spPr bwMode="auto">
          <a:xfrm>
            <a:off x="1600200" y="2667000"/>
            <a:ext cx="5486400" cy="2896819"/>
          </a:xfrm>
          <a:prstGeom prst="rect">
            <a:avLst/>
          </a:prstGeom>
          <a:noFill/>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696200" cy="1143000"/>
          </a:xfrm>
        </p:spPr>
        <p:txBody>
          <a:bodyPr>
            <a:normAutofit/>
          </a:bodyPr>
          <a:lstStyle/>
          <a:p>
            <a:r>
              <a:rPr lang="en-US" sz="4000" b="1" dirty="0" smtClean="0">
                <a:solidFill>
                  <a:schemeClr val="bg1"/>
                </a:solidFill>
                <a:latin typeface="Times New Roman" pitchFamily="18" charset="0"/>
                <a:cs typeface="Times New Roman" pitchFamily="18" charset="0"/>
              </a:rPr>
              <a:t>Infamous Unit Conversion Errors</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81600"/>
          </a:xfrm>
        </p:spPr>
        <p:txBody>
          <a:bodyPr>
            <a:noAutofit/>
          </a:bodyPr>
          <a:lstStyle/>
          <a:p>
            <a:pPr marL="0" indent="0">
              <a:spcBef>
                <a:spcPts val="2400"/>
              </a:spcBef>
              <a:buNone/>
            </a:pPr>
            <a:r>
              <a:rPr lang="en-US" sz="2800" dirty="0" smtClean="0">
                <a:latin typeface="Times New Roman" pitchFamily="18" charset="0"/>
                <a:cs typeface="Times New Roman" pitchFamily="18" charset="0"/>
              </a:rPr>
              <a:t>On September 23, 1999 NASA lost the $125 million Mars Climate Orbiter spacecraft after a 286-day journey to Mars. Miscalculations due to the use of English units instead of metric units apparently sent the craft slowly off course -- 60 miles in all. Thrusters used to help point the spacecraft had, over the course of months, been fired incorrectly because data used to control the wheels were calculated in incorrect units. Lockheed Martin, which was performing the calculations, was sending thruster data in English units (pounds) to NASA, while NASA's navigation team was expecting metric units (</a:t>
            </a:r>
            <a:r>
              <a:rPr lang="en-US" sz="2800" dirty="0" err="1" smtClean="0">
                <a:latin typeface="Times New Roman" pitchFamily="18" charset="0"/>
                <a:cs typeface="Times New Roman" pitchFamily="18" charset="0"/>
              </a:rPr>
              <a:t>Newtons</a:t>
            </a:r>
            <a:r>
              <a:rPr lang="en-US" sz="2800" dirty="0" smtClean="0">
                <a:latin typeface="Times New Roman" pitchFamily="18" charset="0"/>
                <a:cs typeface="Times New Roman" pitchFamily="18" charset="0"/>
              </a:rPr>
              <a:t>).</a:t>
            </a:r>
          </a:p>
        </p:txBody>
      </p:sp>
      <p:pic>
        <p:nvPicPr>
          <p:cNvPr id="116739" name="Picture 3"/>
          <p:cNvPicPr>
            <a:picLocks noChangeAspect="1" noChangeArrowheads="1"/>
          </p:cNvPicPr>
          <p:nvPr/>
        </p:nvPicPr>
        <p:blipFill>
          <a:blip r:embed="rId4" cstate="print"/>
          <a:srcRect/>
          <a:stretch>
            <a:fillRect/>
          </a:stretch>
        </p:blipFill>
        <p:spPr bwMode="auto">
          <a:xfrm>
            <a:off x="1600200" y="1371600"/>
            <a:ext cx="5867400" cy="51530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linds(horizontal)">
                                      <p:cBhvr>
                                        <p:cTn id="7" dur="5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696200" cy="1143000"/>
          </a:xfrm>
        </p:spPr>
        <p:txBody>
          <a:bodyPr>
            <a:normAutofit/>
          </a:bodyPr>
          <a:lstStyle/>
          <a:p>
            <a:r>
              <a:rPr lang="en-US" sz="4000" b="1" dirty="0" smtClean="0">
                <a:solidFill>
                  <a:schemeClr val="bg1"/>
                </a:solidFill>
                <a:latin typeface="Times New Roman" pitchFamily="18" charset="0"/>
                <a:cs typeface="Times New Roman" pitchFamily="18" charset="0"/>
              </a:rPr>
              <a:t>Infamous Unit Conversion Errors</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81600"/>
          </a:xfrm>
        </p:spPr>
        <p:txBody>
          <a:bodyPr>
            <a:noAutofit/>
          </a:bodyPr>
          <a:lstStyle/>
          <a:p>
            <a:pPr marL="0" indent="0">
              <a:spcBef>
                <a:spcPts val="2400"/>
              </a:spcBef>
              <a:buNone/>
            </a:pPr>
            <a:r>
              <a:rPr lang="en-US" sz="2800" dirty="0" smtClean="0">
                <a:latin typeface="Times New Roman" pitchFamily="18" charset="0"/>
                <a:cs typeface="Times New Roman" pitchFamily="18" charset="0"/>
              </a:rPr>
              <a:t>On January 26, 2004 at Tokyo Disneyland's Space Mountain, an axle broke on a roller coaster train mid-ride, causing it to derail. The cause was a part being the wrong size due to a conversion of the master plans in 1995 from English units to Metric units. In 2002, new axles were mistakenly ordered using the pre-1995 English specifications instead of the current Metric specifications.</a:t>
            </a:r>
          </a:p>
        </p:txBody>
      </p:sp>
      <p:pic>
        <p:nvPicPr>
          <p:cNvPr id="115716" name="Picture 4" descr="http://www.themeparkreview.com/japan2004/tdl82.jpg">
            <a:hlinkClick r:id="rId4"/>
          </p:cNvPr>
          <p:cNvPicPr>
            <a:picLocks noChangeAspect="1" noChangeArrowheads="1"/>
          </p:cNvPicPr>
          <p:nvPr/>
        </p:nvPicPr>
        <p:blipFill>
          <a:blip r:embed="rId5" cstate="print"/>
          <a:srcRect/>
          <a:stretch>
            <a:fillRect/>
          </a:stretch>
        </p:blipFill>
        <p:spPr bwMode="auto">
          <a:xfrm>
            <a:off x="5900706" y="4495800"/>
            <a:ext cx="3243294" cy="2362200"/>
          </a:xfrm>
          <a:prstGeom prst="rect">
            <a:avLst/>
          </a:prstGeom>
          <a:noFill/>
        </p:spPr>
      </p:pic>
      <p:pic>
        <p:nvPicPr>
          <p:cNvPr id="158721" name="Picture 1"/>
          <p:cNvPicPr>
            <a:picLocks noChangeAspect="1" noChangeArrowheads="1"/>
          </p:cNvPicPr>
          <p:nvPr/>
        </p:nvPicPr>
        <p:blipFill>
          <a:blip r:embed="rId6" cstate="print"/>
          <a:srcRect/>
          <a:stretch>
            <a:fillRect/>
          </a:stretch>
        </p:blipFill>
        <p:spPr bwMode="auto">
          <a:xfrm>
            <a:off x="2835546" y="4572001"/>
            <a:ext cx="2836591" cy="22860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7696200" cy="1143000"/>
          </a:xfrm>
        </p:spPr>
        <p:txBody>
          <a:bodyPr>
            <a:normAutofit/>
          </a:bodyPr>
          <a:lstStyle/>
          <a:p>
            <a:r>
              <a:rPr lang="en-US" sz="4000" b="1" dirty="0" smtClean="0">
                <a:solidFill>
                  <a:schemeClr val="bg1"/>
                </a:solidFill>
                <a:latin typeface="Times New Roman" pitchFamily="18" charset="0"/>
                <a:cs typeface="Times New Roman" pitchFamily="18" charset="0"/>
              </a:rPr>
              <a:t>Infamous Unit Conversion Errors</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4572000"/>
          </a:xfrm>
        </p:spPr>
        <p:txBody>
          <a:bodyPr>
            <a:noAutofit/>
          </a:bodyPr>
          <a:lstStyle/>
          <a:p>
            <a:pPr marL="0" indent="0">
              <a:spcBef>
                <a:spcPts val="2400"/>
              </a:spcBef>
              <a:buNone/>
            </a:pPr>
            <a:r>
              <a:rPr lang="en-US" sz="2400" dirty="0" smtClean="0">
                <a:latin typeface="Times New Roman" pitchFamily="18" charset="0"/>
                <a:cs typeface="Times New Roman" pitchFamily="18" charset="0"/>
              </a:rPr>
              <a:t>On 23 July 1983, Air Canada Flight 143 ran completely out of fuel about halfway through its flight from Montreal to Edmonton. Fuel loading was miscalculated through misunderstanding of the recently adopted metric system. For the trip, the pilot calculated a fuel requirement of 22,300 kilograms, and they wanted to know how much in liters should be pumped. They used 1.77 as their density ratio in performing their calculations. However, 1.77 was given in pounds per liter, not kilograms per liter. The correct number should have been 0.80 kilograms/liter;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thus, their final figure accounted for less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than half of the necessary fuel.</a:t>
            </a:r>
          </a:p>
        </p:txBody>
      </p:sp>
      <p:pic>
        <p:nvPicPr>
          <p:cNvPr id="114692" name="Picture 4" descr="http://upload.wikimedia.org/wikipedia/en/thumb/2/24/Gimli_glider.JPG/260px-Gimli_glider.JPG">
            <a:hlinkClick r:id="rId4"/>
          </p:cNvPr>
          <p:cNvPicPr>
            <a:picLocks noChangeAspect="1" noChangeArrowheads="1"/>
          </p:cNvPicPr>
          <p:nvPr/>
        </p:nvPicPr>
        <p:blipFill>
          <a:blip r:embed="rId5" cstate="print"/>
          <a:srcRect/>
          <a:stretch>
            <a:fillRect/>
          </a:stretch>
        </p:blipFill>
        <p:spPr bwMode="auto">
          <a:xfrm>
            <a:off x="5638800" y="4795322"/>
            <a:ext cx="3505200" cy="2062677"/>
          </a:xfrm>
          <a:prstGeom prst="rect">
            <a:avLst/>
          </a:prstGeom>
          <a:noFill/>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73914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1.3  Basic Measurement and Unit</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229600" cy="5105400"/>
          </a:xfrm>
        </p:spPr>
        <p:txBody>
          <a:bodyPr>
            <a:noAutofit/>
          </a:bodyPr>
          <a:lstStyle/>
          <a:p>
            <a:pPr>
              <a:spcBef>
                <a:spcPts val="0"/>
              </a:spcBef>
              <a:spcAft>
                <a:spcPts val="1800"/>
              </a:spcAft>
            </a:pPr>
            <a:r>
              <a:rPr lang="en-US" dirty="0" smtClean="0">
                <a:latin typeface="Times New Roman" pitchFamily="18" charset="0"/>
                <a:cs typeface="Times New Roman" pitchFamily="18" charset="0"/>
              </a:rPr>
              <a:t>Units can only be added or subtracted if they are the same type;</a:t>
            </a:r>
          </a:p>
          <a:p>
            <a:pPr>
              <a:spcBef>
                <a:spcPts val="0"/>
              </a:spcBef>
              <a:spcAft>
                <a:spcPts val="1800"/>
              </a:spcAft>
            </a:pPr>
            <a:r>
              <a:rPr lang="en-US" dirty="0" smtClean="0">
                <a:latin typeface="Times New Roman" pitchFamily="18" charset="0"/>
                <a:cs typeface="Times New Roman" pitchFamily="18" charset="0"/>
              </a:rPr>
              <a:t>But it can always be multiplied or divided;</a:t>
            </a:r>
          </a:p>
          <a:p>
            <a:pPr>
              <a:spcBef>
                <a:spcPts val="0"/>
              </a:spcBef>
              <a:spcAft>
                <a:spcPts val="1800"/>
              </a:spcAft>
            </a:pPr>
            <a:r>
              <a:rPr lang="en-US" dirty="0" smtClean="0">
                <a:latin typeface="Times New Roman" pitchFamily="18" charset="0"/>
                <a:cs typeface="Times New Roman" pitchFamily="18" charset="0"/>
              </a:rPr>
              <a:t>A physical value can be expressed in various units;</a:t>
            </a:r>
          </a:p>
          <a:p>
            <a:pPr>
              <a:spcBef>
                <a:spcPts val="0"/>
              </a:spcBef>
              <a:spcAft>
                <a:spcPts val="1800"/>
              </a:spcAft>
            </a:pPr>
            <a:r>
              <a:rPr lang="en-US" dirty="0" smtClean="0">
                <a:latin typeface="Times New Roman" pitchFamily="18" charset="0"/>
                <a:cs typeface="Times New Roman" pitchFamily="18" charset="0"/>
              </a:rPr>
              <a:t>E.g., measurement of length can be expressed in meter (m) or centimeter (cm), among others. </a:t>
            </a:r>
          </a:p>
          <a:p>
            <a:pPr>
              <a:spcBef>
                <a:spcPts val="0"/>
              </a:spcBef>
              <a:spcAft>
                <a:spcPts val="1800"/>
              </a:spcAft>
            </a:pPr>
            <a:r>
              <a:rPr lang="en-US" dirty="0" smtClean="0">
                <a:latin typeface="Times New Roman" pitchFamily="18" charset="0"/>
                <a:cs typeface="Times New Roman" pitchFamily="18" charset="0"/>
              </a:rPr>
              <a:t>Conversion of units is required to compare physical quantities in different units. </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4000" b="1" dirty="0" smtClean="0">
                <a:solidFill>
                  <a:schemeClr val="bg1"/>
                </a:solidFill>
                <a:latin typeface="Times New Roman" pitchFamily="18" charset="0"/>
                <a:cs typeface="Times New Roman" pitchFamily="18" charset="0"/>
              </a:rPr>
              <a:t>Example 1.1(a)</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914400"/>
          </a:xfrm>
        </p:spPr>
        <p:txBody>
          <a:bodyPr>
            <a:noAutofit/>
          </a:bodyPr>
          <a:lstStyle/>
          <a:p>
            <a:pPr lvl="0"/>
            <a:r>
              <a:rPr lang="en-MY" dirty="0" smtClean="0">
                <a:latin typeface="Times New Roman" pitchFamily="18" charset="0"/>
                <a:cs typeface="Times New Roman" pitchFamily="18" charset="0"/>
              </a:rPr>
              <a:t>What do we have if we add 1 km to 3 kg?</a:t>
            </a:r>
            <a:endParaRPr lang="en-US" dirty="0" smtClean="0">
              <a:latin typeface="Times New Roman" pitchFamily="18" charset="0"/>
              <a:cs typeface="Times New Roman" pitchFamily="18" charset="0"/>
            </a:endParaRPr>
          </a:p>
        </p:txBody>
      </p:sp>
      <p:sp>
        <p:nvSpPr>
          <p:cNvPr id="6" name="Content Placeholder 7"/>
          <p:cNvSpPr txBox="1">
            <a:spLocks/>
          </p:cNvSpPr>
          <p:nvPr/>
        </p:nvSpPr>
        <p:spPr>
          <a:xfrm>
            <a:off x="457200" y="2514600"/>
            <a:ext cx="8229600" cy="3962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MY"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a:p>
            <a:pPr lvl="0">
              <a:spcBef>
                <a:spcPct val="20000"/>
              </a:spcBef>
            </a:pPr>
            <a:r>
              <a:rPr lang="en-US" sz="3200" dirty="0" smtClean="0">
                <a:solidFill>
                  <a:srgbClr val="000066"/>
                </a:solidFill>
                <a:latin typeface="Times New Roman" pitchFamily="18" charset="0"/>
                <a:cs typeface="Times New Roman" pitchFamily="18" charset="0"/>
              </a:rPr>
              <a:t>We cannot add items of different measurements.</a:t>
            </a:r>
            <a:endPar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p:txBody>
      </p:sp>
      <p:pic>
        <p:nvPicPr>
          <p:cNvPr id="63489" name="Picture 1"/>
          <p:cNvPicPr>
            <a:picLocks noChangeAspect="1" noChangeArrowheads="1"/>
          </p:cNvPicPr>
          <p:nvPr/>
        </p:nvPicPr>
        <p:blipFill>
          <a:blip r:embed="rId4" cstate="print"/>
          <a:srcRect/>
          <a:stretch>
            <a:fillRect/>
          </a:stretch>
        </p:blipFill>
        <p:spPr bwMode="auto">
          <a:xfrm>
            <a:off x="1371600" y="4114800"/>
            <a:ext cx="1590107" cy="1752600"/>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4343400" y="4343400"/>
            <a:ext cx="1512985" cy="1628775"/>
          </a:xfrm>
          <a:prstGeom prst="rect">
            <a:avLst/>
          </a:prstGeom>
          <a:noFill/>
          <a:ln w="9525">
            <a:noFill/>
            <a:miter lim="800000"/>
            <a:headEnd/>
            <a:tailEnd/>
          </a:ln>
        </p:spPr>
      </p:pic>
      <p:sp>
        <p:nvSpPr>
          <p:cNvPr id="10" name="TextBox 9"/>
          <p:cNvSpPr txBox="1"/>
          <p:nvPr/>
        </p:nvSpPr>
        <p:spPr>
          <a:xfrm>
            <a:off x="6248400" y="4267200"/>
            <a:ext cx="914400" cy="1569660"/>
          </a:xfrm>
          <a:prstGeom prst="rect">
            <a:avLst/>
          </a:prstGeom>
          <a:noFill/>
        </p:spPr>
        <p:txBody>
          <a:bodyPr wrap="square" rtlCol="0">
            <a:spAutoFit/>
          </a:bodyPr>
          <a:lstStyle/>
          <a:p>
            <a:r>
              <a:rPr lang="en-US" sz="9600" dirty="0" smtClean="0"/>
              <a:t>=</a:t>
            </a:r>
            <a:endParaRPr lang="en-US" sz="9600" dirty="0"/>
          </a:p>
        </p:txBody>
      </p:sp>
      <p:sp>
        <p:nvSpPr>
          <p:cNvPr id="11" name="TextBox 10"/>
          <p:cNvSpPr txBox="1"/>
          <p:nvPr/>
        </p:nvSpPr>
        <p:spPr>
          <a:xfrm>
            <a:off x="3200400" y="4267200"/>
            <a:ext cx="914400" cy="1569660"/>
          </a:xfrm>
          <a:prstGeom prst="rect">
            <a:avLst/>
          </a:prstGeom>
          <a:noFill/>
        </p:spPr>
        <p:txBody>
          <a:bodyPr wrap="square" rtlCol="0">
            <a:spAutoFit/>
          </a:bodyPr>
          <a:lstStyle/>
          <a:p>
            <a:r>
              <a:rPr lang="en-US" sz="9600" dirty="0" smtClean="0"/>
              <a:t>+</a:t>
            </a:r>
            <a:endParaRPr lang="en-US" sz="9600" dirty="0"/>
          </a:p>
        </p:txBody>
      </p:sp>
      <p:sp>
        <p:nvSpPr>
          <p:cNvPr id="12" name="TextBox 11"/>
          <p:cNvSpPr txBox="1"/>
          <p:nvPr/>
        </p:nvSpPr>
        <p:spPr>
          <a:xfrm>
            <a:off x="7391400" y="4267200"/>
            <a:ext cx="914400" cy="1569660"/>
          </a:xfrm>
          <a:prstGeom prst="rect">
            <a:avLst/>
          </a:prstGeom>
          <a:noFill/>
        </p:spPr>
        <p:txBody>
          <a:bodyPr wrap="square" rtlCol="0">
            <a:spAutoFit/>
          </a:bodyPr>
          <a:lstStyle/>
          <a:p>
            <a:r>
              <a:rPr lang="en-US" sz="9600" dirty="0" smtClean="0"/>
              <a:t>?</a:t>
            </a:r>
            <a:endParaRPr lang="en-US" sz="9600" dirty="0"/>
          </a:p>
        </p:txBody>
      </p:sp>
      <p:pic>
        <p:nvPicPr>
          <p:cNvPr id="63491" name="Picture 3"/>
          <p:cNvPicPr>
            <a:picLocks noChangeAspect="1" noChangeArrowheads="1"/>
          </p:cNvPicPr>
          <p:nvPr/>
        </p:nvPicPr>
        <p:blipFill>
          <a:blip r:embed="rId6" cstate="print"/>
          <a:srcRect/>
          <a:stretch>
            <a:fillRect/>
          </a:stretch>
        </p:blipFill>
        <p:spPr bwMode="auto">
          <a:xfrm>
            <a:off x="6934200" y="4114800"/>
            <a:ext cx="1752600" cy="1861168"/>
          </a:xfrm>
          <a:prstGeom prst="rect">
            <a:avLst/>
          </a:prstGeom>
          <a:noFill/>
          <a:ln w="9525">
            <a:noFill/>
            <a:miter lim="800000"/>
            <a:headEnd/>
            <a:tailEnd/>
          </a:ln>
        </p:spPr>
      </p:pic>
      <p:sp>
        <p:nvSpPr>
          <p:cNvPr id="14" name="TextBox 13"/>
          <p:cNvSpPr txBox="1"/>
          <p:nvPr/>
        </p:nvSpPr>
        <p:spPr>
          <a:xfrm>
            <a:off x="6172200" y="4221540"/>
            <a:ext cx="914400" cy="1569660"/>
          </a:xfrm>
          <a:prstGeom prst="rect">
            <a:avLst/>
          </a:prstGeom>
          <a:noFill/>
        </p:spPr>
        <p:txBody>
          <a:bodyPr wrap="square" rtlCol="0">
            <a:spAutoFit/>
          </a:bodyPr>
          <a:lstStyle/>
          <a:p>
            <a:r>
              <a:rPr lang="en-US" sz="9600" b="1" dirty="0" smtClean="0">
                <a:sym typeface="Symbol"/>
              </a:rPr>
              <a:t></a:t>
            </a:r>
            <a:endParaRPr lang="en-US" sz="9600" b="1" dirty="0"/>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489"/>
                                        </p:tgtEl>
                                        <p:attrNameLst>
                                          <p:attrName>style.visibility</p:attrName>
                                        </p:attrNameLst>
                                      </p:cBhvr>
                                      <p:to>
                                        <p:strVal val="visible"/>
                                      </p:to>
                                    </p:set>
                                    <p:animEffect transition="in" filter="blinds(horizontal)">
                                      <p:cBhvr>
                                        <p:cTn id="12" dur="500"/>
                                        <p:tgtEl>
                                          <p:spTgt spid="6348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63490"/>
                                        </p:tgtEl>
                                        <p:attrNameLst>
                                          <p:attrName>style.visibility</p:attrName>
                                        </p:attrNameLst>
                                      </p:cBhvr>
                                      <p:to>
                                        <p:strVal val="visible"/>
                                      </p:to>
                                    </p:set>
                                    <p:animEffect transition="in" filter="blinds(horizontal)">
                                      <p:cBhvr>
                                        <p:cTn id="18" dur="500"/>
                                        <p:tgtEl>
                                          <p:spTgt spid="6349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3491"/>
                                        </p:tgtEl>
                                        <p:attrNameLst>
                                          <p:attrName>style.visibility</p:attrName>
                                        </p:attrNameLst>
                                      </p:cBhvr>
                                      <p:to>
                                        <p:strVal val="visible"/>
                                      </p:to>
                                    </p:set>
                                    <p:animEffect transition="in" filter="blinds(horizontal)">
                                      <p:cBhvr>
                                        <p:cTn id="31" dur="500"/>
                                        <p:tgtEl>
                                          <p:spTgt spid="6349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grpId="1"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xit" presetSubtype="10" fill="hold" grpId="1" nodeType="withEffect">
                                  <p:stCondLst>
                                    <p:cond delay="0"/>
                                  </p:stCondLst>
                                  <p:childTnLst>
                                    <p:animEffect transition="out" filter="blinds(horizontal)">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0" grpId="1"/>
      <p:bldP spid="11" grpId="0"/>
      <p:bldP spid="12" grpId="0"/>
      <p:bldP spid="14" grpId="0"/>
      <p:bldP spid="14"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4000" b="1" dirty="0" smtClean="0">
                <a:solidFill>
                  <a:schemeClr val="bg1"/>
                </a:solidFill>
                <a:latin typeface="Times New Roman" pitchFamily="18" charset="0"/>
                <a:cs typeface="Times New Roman" pitchFamily="18" charset="0"/>
              </a:rPr>
              <a:t>Example 1.1(b)</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05400"/>
          </a:xfrm>
        </p:spPr>
        <p:txBody>
          <a:bodyPr>
            <a:noAutofit/>
          </a:bodyPr>
          <a:lstStyle/>
          <a:p>
            <a:pPr lvl="0"/>
            <a:r>
              <a:rPr lang="en-MY" dirty="0" smtClean="0">
                <a:latin typeface="Times New Roman" pitchFamily="18" charset="0"/>
                <a:cs typeface="Times New Roman" pitchFamily="18" charset="0"/>
              </a:rPr>
              <a:t>Box A has an area of 25 cm</a:t>
            </a:r>
            <a:r>
              <a:rPr lang="en-MY" baseline="30000" dirty="0" smtClean="0">
                <a:latin typeface="Times New Roman" pitchFamily="18" charset="0"/>
                <a:cs typeface="Times New Roman" pitchFamily="18" charset="0"/>
              </a:rPr>
              <a:t>2</a:t>
            </a:r>
            <a:r>
              <a:rPr lang="en-MY" dirty="0" smtClean="0">
                <a:latin typeface="Times New Roman" pitchFamily="18" charset="0"/>
                <a:cs typeface="Times New Roman" pitchFamily="18" charset="0"/>
              </a:rPr>
              <a:t> and a height of 4 cm. Box B has a volume of 80. Which one of these boxes has a larger volume?</a:t>
            </a:r>
            <a:endParaRPr lang="en-US" dirty="0" smtClean="0">
              <a:latin typeface="Times New Roman" pitchFamily="18" charset="0"/>
              <a:cs typeface="Times New Roman" pitchFamily="18" charset="0"/>
            </a:endParaRPr>
          </a:p>
        </p:txBody>
      </p:sp>
      <p:sp>
        <p:nvSpPr>
          <p:cNvPr id="6" name="Content Placeholder 7"/>
          <p:cNvSpPr txBox="1">
            <a:spLocks/>
          </p:cNvSpPr>
          <p:nvPr/>
        </p:nvSpPr>
        <p:spPr>
          <a:xfrm>
            <a:off x="533400" y="5257800"/>
            <a:ext cx="8229600" cy="1371600"/>
          </a:xfrm>
          <a:prstGeom prst="rect">
            <a:avLst/>
          </a:prstGeom>
        </p:spPr>
        <p:txBody>
          <a:bodyPr vert="horz" lIns="91440" tIns="45720" rIns="91440" bIns="45720" rtlCol="0">
            <a:noAutofit/>
          </a:bodyPr>
          <a:lstStyle/>
          <a:p>
            <a:pPr>
              <a:spcBef>
                <a:spcPct val="20000"/>
              </a:spcBef>
            </a:pPr>
            <a:r>
              <a:rPr lang="en-US" sz="3200" dirty="0" smtClean="0">
                <a:solidFill>
                  <a:srgbClr val="000066"/>
                </a:solidFill>
                <a:latin typeface="Times New Roman" pitchFamily="18" charset="0"/>
                <a:cs typeface="Times New Roman" pitchFamily="18" charset="0"/>
              </a:rPr>
              <a:t>Box B unit is not given and hence, we cannot compare between Box B volume and Box A volume. </a:t>
            </a:r>
            <a:endPar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p:txBody>
      </p:sp>
      <p:sp>
        <p:nvSpPr>
          <p:cNvPr id="7" name="Cube 6"/>
          <p:cNvSpPr/>
          <p:nvPr/>
        </p:nvSpPr>
        <p:spPr>
          <a:xfrm>
            <a:off x="2133600" y="3276600"/>
            <a:ext cx="1600200" cy="1143000"/>
          </a:xfrm>
          <a:prstGeom prst="cube">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62200" y="3657600"/>
            <a:ext cx="762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A</a:t>
            </a:r>
            <a:endParaRPr lang="en-US" sz="3200" dirty="0">
              <a:latin typeface="Times New Roman" pitchFamily="18" charset="0"/>
              <a:cs typeface="Times New Roman" pitchFamily="18" charset="0"/>
            </a:endParaRPr>
          </a:p>
        </p:txBody>
      </p:sp>
      <p:sp>
        <p:nvSpPr>
          <p:cNvPr id="12" name="Cube 11"/>
          <p:cNvSpPr/>
          <p:nvPr/>
        </p:nvSpPr>
        <p:spPr>
          <a:xfrm>
            <a:off x="5562600" y="3276600"/>
            <a:ext cx="1600200" cy="1143000"/>
          </a:xfrm>
          <a:prstGeom prst="cube">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91200" y="3657600"/>
            <a:ext cx="762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B</a:t>
            </a:r>
            <a:endParaRPr lang="en-US" sz="3200" dirty="0">
              <a:latin typeface="Times New Roman" pitchFamily="18" charset="0"/>
              <a:cs typeface="Times New Roman" pitchFamily="18" charset="0"/>
            </a:endParaRPr>
          </a:p>
        </p:txBody>
      </p:sp>
      <p:cxnSp>
        <p:nvCxnSpPr>
          <p:cNvPr id="15" name="Elbow Connector 14"/>
          <p:cNvCxnSpPr/>
          <p:nvPr/>
        </p:nvCxnSpPr>
        <p:spPr>
          <a:xfrm flipV="1">
            <a:off x="1676400" y="3352800"/>
            <a:ext cx="914400" cy="351972"/>
          </a:xfrm>
          <a:prstGeom prst="bentConnector3">
            <a:avLst>
              <a:gd name="adj1" fmla="val -23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8200" y="3653135"/>
            <a:ext cx="1447800" cy="830997"/>
          </a:xfrm>
          <a:prstGeom prst="rect">
            <a:avLst/>
          </a:prstGeom>
          <a:noFill/>
        </p:spPr>
        <p:txBody>
          <a:bodyPr wrap="square" rtlCol="0">
            <a:spAutoFit/>
          </a:bodyPr>
          <a:lstStyle/>
          <a:p>
            <a:pPr algn="ctr"/>
            <a:r>
              <a:rPr lang="en-MY" sz="2400" dirty="0" smtClean="0">
                <a:latin typeface="Times New Roman" pitchFamily="18" charset="0"/>
                <a:cs typeface="Times New Roman" pitchFamily="18" charset="0"/>
              </a:rPr>
              <a:t>Area = </a:t>
            </a:r>
          </a:p>
          <a:p>
            <a:pPr algn="ctr"/>
            <a:r>
              <a:rPr lang="en-MY" sz="2400" dirty="0" smtClean="0">
                <a:latin typeface="Times New Roman" pitchFamily="18" charset="0"/>
                <a:cs typeface="Times New Roman" pitchFamily="18" charset="0"/>
              </a:rPr>
              <a:t>25 cm</a:t>
            </a:r>
            <a:r>
              <a:rPr lang="en-MY" sz="2400" baseline="300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p:txBody>
      </p:sp>
      <p:sp>
        <p:nvSpPr>
          <p:cNvPr id="21" name="TextBox 20"/>
          <p:cNvSpPr txBox="1"/>
          <p:nvPr/>
        </p:nvSpPr>
        <p:spPr>
          <a:xfrm>
            <a:off x="7239000" y="3429000"/>
            <a:ext cx="1295400" cy="830997"/>
          </a:xfrm>
          <a:prstGeom prst="rect">
            <a:avLst/>
          </a:prstGeom>
          <a:noFill/>
        </p:spPr>
        <p:txBody>
          <a:bodyPr wrap="square" rtlCol="0">
            <a:spAutoFit/>
          </a:bodyPr>
          <a:lstStyle/>
          <a:p>
            <a:pPr algn="ctr"/>
            <a:r>
              <a:rPr lang="en-MY" sz="2400" dirty="0" smtClean="0">
                <a:latin typeface="Times New Roman" pitchFamily="18" charset="0"/>
                <a:cs typeface="Times New Roman" pitchFamily="18" charset="0"/>
              </a:rPr>
              <a:t>Volume = 80</a:t>
            </a:r>
            <a:endParaRPr lang="en-US" sz="2400" dirty="0">
              <a:latin typeface="Times New Roman" pitchFamily="18" charset="0"/>
              <a:cs typeface="Times New Roman" pitchFamily="18" charset="0"/>
            </a:endParaRPr>
          </a:p>
        </p:txBody>
      </p:sp>
      <p:sp>
        <p:nvSpPr>
          <p:cNvPr id="22" name="Content Placeholder 7"/>
          <p:cNvSpPr txBox="1">
            <a:spLocks/>
          </p:cNvSpPr>
          <p:nvPr/>
        </p:nvSpPr>
        <p:spPr>
          <a:xfrm>
            <a:off x="533400" y="5257800"/>
            <a:ext cx="8229600" cy="1371600"/>
          </a:xfrm>
          <a:prstGeom prst="rect">
            <a:avLst/>
          </a:prstGeom>
        </p:spPr>
        <p:txBody>
          <a:bodyPr vert="horz" lIns="91440" tIns="45720" rIns="91440" bIns="45720" rtlCol="0">
            <a:noAutofit/>
          </a:bodyPr>
          <a:lstStyle/>
          <a:p>
            <a:pPr>
              <a:spcBef>
                <a:spcPct val="20000"/>
              </a:spcBef>
            </a:pPr>
            <a:r>
              <a:rPr lang="en-US" sz="3200" dirty="0" smtClean="0">
                <a:solidFill>
                  <a:srgbClr val="000066"/>
                </a:solidFill>
                <a:latin typeface="Times New Roman" pitchFamily="18" charset="0"/>
                <a:cs typeface="Times New Roman" pitchFamily="18" charset="0"/>
              </a:rPr>
              <a:t>If Box B volume is 80 cm</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 then Box A has a larger volume.</a:t>
            </a:r>
            <a:endPar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p:txBody>
      </p:sp>
      <p:cxnSp>
        <p:nvCxnSpPr>
          <p:cNvPr id="24" name="Straight Arrow Connector 23"/>
          <p:cNvCxnSpPr/>
          <p:nvPr/>
        </p:nvCxnSpPr>
        <p:spPr>
          <a:xfrm>
            <a:off x="3842658" y="3276600"/>
            <a:ext cx="0" cy="838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33800" y="3352800"/>
            <a:ext cx="1447800" cy="830997"/>
          </a:xfrm>
          <a:prstGeom prst="rect">
            <a:avLst/>
          </a:prstGeom>
          <a:noFill/>
        </p:spPr>
        <p:txBody>
          <a:bodyPr wrap="square" rtlCol="0">
            <a:spAutoFit/>
          </a:bodyPr>
          <a:lstStyle/>
          <a:p>
            <a:pPr algn="ctr"/>
            <a:r>
              <a:rPr lang="en-MY" sz="2400" dirty="0" smtClean="0">
                <a:latin typeface="Times New Roman" pitchFamily="18" charset="0"/>
                <a:cs typeface="Times New Roman" pitchFamily="18" charset="0"/>
              </a:rPr>
              <a:t>Height = </a:t>
            </a:r>
          </a:p>
          <a:p>
            <a:pPr algn="ctr"/>
            <a:r>
              <a:rPr lang="en-MY" sz="2400" dirty="0" smtClean="0">
                <a:latin typeface="Times New Roman" pitchFamily="18" charset="0"/>
                <a:cs typeface="Times New Roman" pitchFamily="18" charset="0"/>
              </a:rPr>
              <a:t>4 cm</a:t>
            </a:r>
            <a:endParaRPr lang="en-US" sz="2400" dirty="0">
              <a:latin typeface="Times New Roman" pitchFamily="18" charset="0"/>
              <a:cs typeface="Times New Roman" pitchFamily="18" charset="0"/>
            </a:endParaRPr>
          </a:p>
        </p:txBody>
      </p:sp>
      <p:sp>
        <p:nvSpPr>
          <p:cNvPr id="26" name="Content Placeholder 7"/>
          <p:cNvSpPr txBox="1">
            <a:spLocks/>
          </p:cNvSpPr>
          <p:nvPr/>
        </p:nvSpPr>
        <p:spPr>
          <a:xfrm>
            <a:off x="533400" y="4572000"/>
            <a:ext cx="6324600" cy="838200"/>
          </a:xfrm>
          <a:prstGeom prst="rect">
            <a:avLst/>
          </a:prstGeom>
        </p:spPr>
        <p:txBody>
          <a:bodyPr vert="horz" lIns="91440" tIns="45720" rIns="91440" bIns="45720" rtlCol="0">
            <a:noAutofit/>
          </a:bodyPr>
          <a:lstStyle/>
          <a:p>
            <a:pPr>
              <a:spcBef>
                <a:spcPct val="20000"/>
              </a:spcBef>
            </a:pPr>
            <a:r>
              <a:rPr lang="en-US" sz="3200" dirty="0" smtClean="0">
                <a:solidFill>
                  <a:srgbClr val="000066"/>
                </a:solidFill>
                <a:latin typeface="Times New Roman" pitchFamily="18" charset="0"/>
                <a:cs typeface="Times New Roman" pitchFamily="18" charset="0"/>
              </a:rPr>
              <a:t>Box A volume = 25 </a:t>
            </a:r>
            <a:r>
              <a:rPr lang="en-US" sz="3200" dirty="0" smtClean="0">
                <a:solidFill>
                  <a:srgbClr val="000066"/>
                </a:solidFill>
                <a:latin typeface="Times New Roman" pitchFamily="18" charset="0"/>
                <a:cs typeface="Times New Roman" pitchFamily="18" charset="0"/>
                <a:sym typeface="Symbol"/>
              </a:rPr>
              <a:t></a:t>
            </a:r>
            <a:r>
              <a:rPr lang="en-US" sz="3200" dirty="0" smtClean="0">
                <a:solidFill>
                  <a:srgbClr val="000066"/>
                </a:solidFill>
                <a:latin typeface="Times New Roman" pitchFamily="18" charset="0"/>
                <a:cs typeface="Times New Roman" pitchFamily="18" charset="0"/>
              </a:rPr>
              <a:t> 4 = 100 cm</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a:t>
            </a:r>
            <a:endPar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p:txBody>
      </p:sp>
      <p:sp>
        <p:nvSpPr>
          <p:cNvPr id="27" name="TextBox 26"/>
          <p:cNvSpPr txBox="1"/>
          <p:nvPr/>
        </p:nvSpPr>
        <p:spPr>
          <a:xfrm>
            <a:off x="8044542" y="3791856"/>
            <a:ext cx="762000" cy="461665"/>
          </a:xfrm>
          <a:prstGeom prst="rect">
            <a:avLst/>
          </a:prstGeom>
          <a:noFill/>
        </p:spPr>
        <p:txBody>
          <a:bodyPr wrap="square" rtlCol="0">
            <a:spAutoFit/>
          </a:bodyPr>
          <a:lstStyle/>
          <a:p>
            <a:pPr algn="ctr"/>
            <a:r>
              <a:rPr lang="en-MY" sz="2400" dirty="0" smtClean="0">
                <a:solidFill>
                  <a:srgbClr val="FF0000"/>
                </a:solidFill>
                <a:latin typeface="Times New Roman" pitchFamily="18" charset="0"/>
                <a:cs typeface="Times New Roman" pitchFamily="18" charset="0"/>
              </a:rPr>
              <a:t>cm</a:t>
            </a:r>
            <a:r>
              <a:rPr lang="en-MY" sz="2400" baseline="30000" dirty="0" smtClean="0">
                <a:solidFill>
                  <a:srgbClr val="FF0000"/>
                </a:solidFill>
                <a:latin typeface="Times New Roman" pitchFamily="18" charset="0"/>
                <a:cs typeface="Times New Roman" pitchFamily="18" charset="0"/>
              </a:rPr>
              <a:t>3</a:t>
            </a:r>
            <a:endParaRPr lang="en-US" sz="2400" dirty="0">
              <a:solidFill>
                <a:srgbClr val="FF000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par>
                                <p:cTn id="18" presetID="3" presetClass="exit" presetSubtype="10" fill="hold" grpId="1" nodeType="with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2" grpId="0"/>
      <p:bldP spid="26"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4000" b="1" dirty="0" smtClean="0">
                <a:solidFill>
                  <a:schemeClr val="bg1"/>
                </a:solidFill>
                <a:latin typeface="Times New Roman" pitchFamily="18" charset="0"/>
                <a:cs typeface="Times New Roman" pitchFamily="18" charset="0"/>
              </a:rPr>
              <a:t>Example 1.1(c)</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1447800"/>
          </a:xfrm>
        </p:spPr>
        <p:txBody>
          <a:bodyPr>
            <a:noAutofit/>
          </a:bodyPr>
          <a:lstStyle/>
          <a:p>
            <a:pPr lvl="0"/>
            <a:r>
              <a:rPr lang="en-MY" dirty="0" smtClean="0">
                <a:latin typeface="Times New Roman" pitchFamily="18" charset="0"/>
                <a:cs typeface="Times New Roman" pitchFamily="18" charset="0"/>
              </a:rPr>
              <a:t>Between 2.2 pounds of iron rods and 1 kg of cotton buds, which one of these is heavier?</a:t>
            </a:r>
            <a:endParaRPr lang="en-US" dirty="0" smtClean="0">
              <a:latin typeface="Times New Roman" pitchFamily="18" charset="0"/>
              <a:cs typeface="Times New Roman" pitchFamily="18" charset="0"/>
            </a:endParaRPr>
          </a:p>
        </p:txBody>
      </p:sp>
      <p:sp>
        <p:nvSpPr>
          <p:cNvPr id="6" name="Content Placeholder 7"/>
          <p:cNvSpPr txBox="1">
            <a:spLocks/>
          </p:cNvSpPr>
          <p:nvPr/>
        </p:nvSpPr>
        <p:spPr>
          <a:xfrm>
            <a:off x="838200" y="2514600"/>
            <a:ext cx="7848600" cy="1752600"/>
          </a:xfrm>
          <a:prstGeom prst="rect">
            <a:avLst/>
          </a:prstGeom>
        </p:spPr>
        <p:txBody>
          <a:bodyPr vert="horz" lIns="91440" tIns="45720" rIns="91440" bIns="45720" rtlCol="0">
            <a:noAutofit/>
          </a:bodyPr>
          <a:lstStyle/>
          <a:p>
            <a:pPr lvl="0" algn="ctr">
              <a:spcBef>
                <a:spcPct val="20000"/>
              </a:spcBef>
            </a:pPr>
            <a:r>
              <a:rPr lang="en-US" sz="3200" dirty="0" smtClean="0">
                <a:solidFill>
                  <a:srgbClr val="000066"/>
                </a:solidFill>
                <a:latin typeface="Times New Roman" pitchFamily="18" charset="0"/>
                <a:cs typeface="Times New Roman" pitchFamily="18" charset="0"/>
              </a:rPr>
              <a:t>Both are of the same weight.</a:t>
            </a:r>
          </a:p>
          <a:p>
            <a:pPr lvl="0" algn="ctr">
              <a:spcBef>
                <a:spcPct val="20000"/>
              </a:spcBef>
            </a:pPr>
            <a:r>
              <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rPr>
              <a:t>2.2 pounds = 1 kg</a:t>
            </a:r>
          </a:p>
        </p:txBody>
      </p:sp>
      <p:pic>
        <p:nvPicPr>
          <p:cNvPr id="108546" name="Picture 2" descr="http://t0.gstatic.com/images?q=tbn:ANd9GcQZ-ag8kM9xJmh5AuD7rI51Yn-wqVWsEbj74hwstG6cSiu6JB0SIRu3a8nkMg"/>
          <p:cNvPicPr>
            <a:picLocks noChangeAspect="1" noChangeArrowheads="1"/>
          </p:cNvPicPr>
          <p:nvPr/>
        </p:nvPicPr>
        <p:blipFill>
          <a:blip r:embed="rId4" cstate="print"/>
          <a:srcRect/>
          <a:stretch>
            <a:fillRect/>
          </a:stretch>
        </p:blipFill>
        <p:spPr bwMode="auto">
          <a:xfrm>
            <a:off x="1066800" y="4648200"/>
            <a:ext cx="1905000" cy="1556373"/>
          </a:xfrm>
          <a:prstGeom prst="rect">
            <a:avLst/>
          </a:prstGeom>
          <a:noFill/>
        </p:spPr>
      </p:pic>
      <p:pic>
        <p:nvPicPr>
          <p:cNvPr id="108548" name="Picture 4" descr="http://1.bp.blogspot.com/_SqhhJb_P3Kk/ScvLkROqrNI/AAAAAAAAGEk/rMhHu8IGl9U/s400/cotton_buds.jpg"/>
          <p:cNvPicPr>
            <a:picLocks noChangeAspect="1" noChangeArrowheads="1"/>
          </p:cNvPicPr>
          <p:nvPr/>
        </p:nvPicPr>
        <p:blipFill>
          <a:blip r:embed="rId5" cstate="print"/>
          <a:srcRect/>
          <a:stretch>
            <a:fillRect/>
          </a:stretch>
        </p:blipFill>
        <p:spPr bwMode="auto">
          <a:xfrm>
            <a:off x="6096000" y="4171950"/>
            <a:ext cx="2667000" cy="2000250"/>
          </a:xfrm>
          <a:prstGeom prst="rect">
            <a:avLst/>
          </a:prstGeom>
          <a:noFill/>
        </p:spPr>
      </p:pic>
      <p:pic>
        <p:nvPicPr>
          <p:cNvPr id="108550" name="Picture 6" descr="http://t2.gstatic.com/images?q=tbn:ANd9GcSQZMMXpr7tSDkSZ6MhwW5awt8kFXqsVDs6tOcsRWrW8d_DoSEVbw"/>
          <p:cNvPicPr>
            <a:picLocks noChangeAspect="1" noChangeArrowheads="1"/>
          </p:cNvPicPr>
          <p:nvPr/>
        </p:nvPicPr>
        <p:blipFill>
          <a:blip r:embed="rId6" cstate="print"/>
          <a:srcRect/>
          <a:stretch>
            <a:fillRect/>
          </a:stretch>
        </p:blipFill>
        <p:spPr bwMode="auto">
          <a:xfrm>
            <a:off x="3200400" y="3810000"/>
            <a:ext cx="2731008" cy="2743200"/>
          </a:xfrm>
          <a:prstGeom prst="rect">
            <a:avLst/>
          </a:prstGeom>
          <a:noFill/>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ntitled.jpg"/>
          <p:cNvPicPr>
            <a:picLocks noChangeAspect="1"/>
          </p:cNvPicPr>
          <p:nvPr/>
        </p:nvPicPr>
        <p:blipFill>
          <a:blip r:embed="rId2" cstate="print"/>
          <a:stretch>
            <a:fillRect/>
          </a:stretch>
        </p:blipFill>
        <p:spPr>
          <a:xfrm>
            <a:off x="381000" y="3157537"/>
            <a:ext cx="2297026" cy="2252663"/>
          </a:xfrm>
          <a:prstGeom prst="rect">
            <a:avLst/>
          </a:prstGeom>
        </p:spPr>
      </p:pic>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4000" b="1" dirty="0" smtClean="0">
                <a:solidFill>
                  <a:schemeClr val="bg1"/>
                </a:solidFill>
                <a:latin typeface="Times New Roman" pitchFamily="18" charset="0"/>
                <a:cs typeface="Times New Roman" pitchFamily="18" charset="0"/>
              </a:rPr>
              <a:t>Example 1.1(d)</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05400"/>
          </a:xfrm>
        </p:spPr>
        <p:txBody>
          <a:bodyPr>
            <a:noAutofit/>
          </a:bodyPr>
          <a:lstStyle/>
          <a:p>
            <a:pPr lvl="0"/>
            <a:r>
              <a:rPr lang="en-MY" dirty="0" err="1" smtClean="0">
                <a:latin typeface="Times New Roman" pitchFamily="18" charset="0"/>
                <a:cs typeface="Times New Roman" pitchFamily="18" charset="0"/>
              </a:rPr>
              <a:t>Lina</a:t>
            </a:r>
            <a:r>
              <a:rPr lang="en-MY" dirty="0" smtClean="0">
                <a:latin typeface="Times New Roman" pitchFamily="18" charset="0"/>
                <a:cs typeface="Times New Roman" pitchFamily="18" charset="0"/>
              </a:rPr>
              <a:t> has a 300 g packet of jelly beans and 0.25 kg of lollipops for her kid’s birthday party. What is the total weight of the sweet treats that she has for the party? </a:t>
            </a:r>
          </a:p>
        </p:txBody>
      </p:sp>
      <p:sp>
        <p:nvSpPr>
          <p:cNvPr id="6" name="Content Placeholder 7"/>
          <p:cNvSpPr txBox="1">
            <a:spLocks/>
          </p:cNvSpPr>
          <p:nvPr/>
        </p:nvSpPr>
        <p:spPr>
          <a:xfrm>
            <a:off x="609600" y="5562600"/>
            <a:ext cx="7848600" cy="685800"/>
          </a:xfrm>
          <a:prstGeom prst="rect">
            <a:avLst/>
          </a:prstGeom>
        </p:spPr>
        <p:txBody>
          <a:bodyPr vert="horz" lIns="91440" tIns="45720" rIns="91440" bIns="45720" rtlCol="0">
            <a:noAutofit/>
          </a:bodyPr>
          <a:lstStyle/>
          <a:p>
            <a:pPr lvl="0">
              <a:spcBef>
                <a:spcPct val="20000"/>
              </a:spcBef>
            </a:pPr>
            <a:r>
              <a:rPr lang="en-US" sz="3200" dirty="0" smtClean="0">
                <a:solidFill>
                  <a:srgbClr val="000066"/>
                </a:solidFill>
                <a:latin typeface="Times New Roman" pitchFamily="18" charset="0"/>
                <a:cs typeface="Times New Roman" pitchFamily="18" charset="0"/>
              </a:rPr>
              <a:t>Lollipops = 0.25 kg = 0.25 </a:t>
            </a:r>
            <a:r>
              <a:rPr lang="en-US" sz="3200" dirty="0" smtClean="0">
                <a:solidFill>
                  <a:srgbClr val="000066"/>
                </a:solidFill>
                <a:latin typeface="Times New Roman" pitchFamily="18" charset="0"/>
                <a:cs typeface="Times New Roman" pitchFamily="18" charset="0"/>
                <a:sym typeface="Symbol"/>
              </a:rPr>
              <a:t></a:t>
            </a:r>
            <a:r>
              <a:rPr lang="en-US" sz="3200" dirty="0" smtClean="0">
                <a:solidFill>
                  <a:srgbClr val="000066"/>
                </a:solidFill>
                <a:latin typeface="Times New Roman" pitchFamily="18" charset="0"/>
                <a:cs typeface="Times New Roman" pitchFamily="18" charset="0"/>
              </a:rPr>
              <a:t> 1000 g = 250 g</a:t>
            </a:r>
          </a:p>
        </p:txBody>
      </p:sp>
      <p:sp>
        <p:nvSpPr>
          <p:cNvPr id="9" name="Content Placeholder 7"/>
          <p:cNvSpPr txBox="1">
            <a:spLocks/>
          </p:cNvSpPr>
          <p:nvPr/>
        </p:nvSpPr>
        <p:spPr>
          <a:xfrm>
            <a:off x="1828800" y="4376737"/>
            <a:ext cx="2057400" cy="838200"/>
          </a:xfrm>
          <a:prstGeom prst="rect">
            <a:avLst/>
          </a:prstGeom>
        </p:spPr>
        <p:txBody>
          <a:bodyPr vert="horz" lIns="91440" tIns="45720" rIns="91440" bIns="45720" rtlCol="0">
            <a:noAutofit/>
          </a:bodyPr>
          <a:lstStyle/>
          <a:p>
            <a:pPr lvl="0">
              <a:spcBef>
                <a:spcPct val="20000"/>
              </a:spcBef>
            </a:pPr>
            <a:r>
              <a:rPr lang="en-US" sz="3200" dirty="0" smtClean="0">
                <a:solidFill>
                  <a:srgbClr val="000066"/>
                </a:solidFill>
                <a:latin typeface="Times New Roman" pitchFamily="18" charset="0"/>
                <a:cs typeface="Times New Roman" pitchFamily="18" charset="0"/>
              </a:rPr>
              <a:t>Jelly beans = 300 g</a:t>
            </a:r>
          </a:p>
          <a:p>
            <a:pPr lvl="0">
              <a:spcBef>
                <a:spcPct val="20000"/>
              </a:spcBef>
            </a:pPr>
            <a:endPar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p:txBody>
      </p:sp>
      <p:pic>
        <p:nvPicPr>
          <p:cNvPr id="109570" name="Picture 2" descr="http://img.21food.com/20110609/product/1305024557828.jpg"/>
          <p:cNvPicPr>
            <a:picLocks noChangeAspect="1" noChangeArrowheads="1"/>
          </p:cNvPicPr>
          <p:nvPr/>
        </p:nvPicPr>
        <p:blipFill>
          <a:blip r:embed="rId5" cstate="print"/>
          <a:srcRect/>
          <a:stretch>
            <a:fillRect/>
          </a:stretch>
        </p:blipFill>
        <p:spPr bwMode="auto">
          <a:xfrm>
            <a:off x="4191000" y="3462337"/>
            <a:ext cx="2895600" cy="1930400"/>
          </a:xfrm>
          <a:prstGeom prst="rect">
            <a:avLst/>
          </a:prstGeom>
          <a:noFill/>
        </p:spPr>
      </p:pic>
      <p:sp>
        <p:nvSpPr>
          <p:cNvPr id="10" name="Content Placeholder 7"/>
          <p:cNvSpPr txBox="1">
            <a:spLocks/>
          </p:cNvSpPr>
          <p:nvPr/>
        </p:nvSpPr>
        <p:spPr>
          <a:xfrm>
            <a:off x="6781800" y="4114800"/>
            <a:ext cx="2057400" cy="838200"/>
          </a:xfrm>
          <a:prstGeom prst="rect">
            <a:avLst/>
          </a:prstGeom>
        </p:spPr>
        <p:txBody>
          <a:bodyPr vert="horz" lIns="91440" tIns="45720" rIns="91440" bIns="45720" rtlCol="0">
            <a:noAutofit/>
          </a:bodyPr>
          <a:lstStyle/>
          <a:p>
            <a:pPr lvl="0">
              <a:spcBef>
                <a:spcPct val="20000"/>
              </a:spcBef>
            </a:pPr>
            <a:r>
              <a:rPr lang="en-US" sz="3200" dirty="0" smtClean="0">
                <a:solidFill>
                  <a:srgbClr val="000066"/>
                </a:solidFill>
                <a:latin typeface="Times New Roman" pitchFamily="18" charset="0"/>
                <a:cs typeface="Times New Roman" pitchFamily="18" charset="0"/>
              </a:rPr>
              <a:t>Lollipops = 0.25 kg</a:t>
            </a:r>
          </a:p>
          <a:p>
            <a:pPr lvl="0">
              <a:spcBef>
                <a:spcPct val="20000"/>
              </a:spcBef>
            </a:pPr>
            <a:endPar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p:txBody>
      </p:sp>
      <p:sp>
        <p:nvSpPr>
          <p:cNvPr id="11" name="Content Placeholder 7"/>
          <p:cNvSpPr txBox="1">
            <a:spLocks/>
          </p:cNvSpPr>
          <p:nvPr/>
        </p:nvSpPr>
        <p:spPr>
          <a:xfrm>
            <a:off x="609600" y="6172200"/>
            <a:ext cx="7848600" cy="609600"/>
          </a:xfrm>
          <a:prstGeom prst="rect">
            <a:avLst/>
          </a:prstGeom>
        </p:spPr>
        <p:txBody>
          <a:bodyPr vert="horz" lIns="91440" tIns="45720" rIns="91440" bIns="45720" rtlCol="0">
            <a:noAutofit/>
          </a:bodyPr>
          <a:lstStyle/>
          <a:p>
            <a:pPr lvl="0">
              <a:spcBef>
                <a:spcPct val="20000"/>
              </a:spcBef>
            </a:pPr>
            <a:r>
              <a:rPr lang="en-US" sz="3200" dirty="0" smtClean="0">
                <a:solidFill>
                  <a:srgbClr val="000066"/>
                </a:solidFill>
                <a:latin typeface="Times New Roman" pitchFamily="18" charset="0"/>
                <a:cs typeface="Times New Roman" pitchFamily="18" charset="0"/>
              </a:rPr>
              <a:t>Total weight = 550 g or 0.55 kg.</a:t>
            </a:r>
            <a:endParaRPr kumimoji="0" lang="en-US" sz="3200" b="0" i="0" u="none" strike="noStrike" kern="1200" cap="none" spc="0" normalizeH="0" baseline="0" noProof="0" dirty="0" smtClean="0">
              <a:ln>
                <a:noFill/>
              </a:ln>
              <a:solidFill>
                <a:srgbClr val="000066"/>
              </a:solidFill>
              <a:effectLst/>
              <a:uLnTx/>
              <a:uFillTx/>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9570"/>
                                        </p:tgtEl>
                                        <p:attrNameLst>
                                          <p:attrName>style.visibility</p:attrName>
                                        </p:attrNameLst>
                                      </p:cBhvr>
                                      <p:to>
                                        <p:strVal val="visible"/>
                                      </p:to>
                                    </p:set>
                                    <p:animEffect transition="in" filter="blinds(horizontal)">
                                      <p:cBhvr>
                                        <p:cTn id="15" dur="500"/>
                                        <p:tgtEl>
                                          <p:spTgt spid="10957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4000" b="1" dirty="0" smtClean="0">
                <a:solidFill>
                  <a:schemeClr val="bg1"/>
                </a:solidFill>
                <a:latin typeface="Times New Roman" pitchFamily="18" charset="0"/>
                <a:cs typeface="Times New Roman" pitchFamily="18" charset="0"/>
              </a:rPr>
              <a:t>Example 1.1(e)</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5105400"/>
          </a:xfrm>
        </p:spPr>
        <p:txBody>
          <a:bodyPr>
            <a:noAutofit/>
          </a:bodyPr>
          <a:lstStyle/>
          <a:p>
            <a:r>
              <a:rPr lang="en-MY" dirty="0" smtClean="0">
                <a:latin typeface="Times New Roman" pitchFamily="18" charset="0"/>
                <a:cs typeface="Times New Roman" pitchFamily="18" charset="0"/>
              </a:rPr>
              <a:t>Convert kg/m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 to mg/L.</a:t>
            </a:r>
            <a:endParaRPr lang="en-US" dirty="0" smtClean="0">
              <a:latin typeface="Times New Roman" pitchFamily="18" charset="0"/>
              <a:cs typeface="Times New Roman" pitchFamily="18" charset="0"/>
            </a:endParaRPr>
          </a:p>
        </p:txBody>
      </p:sp>
      <p:sp>
        <p:nvSpPr>
          <p:cNvPr id="6" name="Rectangle 5"/>
          <p:cNvSpPr/>
          <p:nvPr/>
        </p:nvSpPr>
        <p:spPr>
          <a:xfrm>
            <a:off x="1295400" y="4256782"/>
            <a:ext cx="5867400" cy="1077218"/>
          </a:xfrm>
          <a:prstGeom prst="rect">
            <a:avLst/>
          </a:prstGeom>
        </p:spPr>
        <p:txBody>
          <a:bodyPr wrap="square">
            <a:spAutoFit/>
          </a:bodyPr>
          <a:lstStyle/>
          <a:p>
            <a:r>
              <a:rPr lang="en-US" sz="3200" dirty="0" smtClean="0">
                <a:solidFill>
                  <a:srgbClr val="000066"/>
                </a:solidFill>
                <a:latin typeface="Times New Roman" pitchFamily="18" charset="0"/>
                <a:cs typeface="Times New Roman" pitchFamily="18" charset="0"/>
                <a:sym typeface="Symbol"/>
              </a:rPr>
              <a:t> </a:t>
            </a:r>
            <a:r>
              <a:rPr lang="en-US" sz="3200" dirty="0" smtClean="0">
                <a:solidFill>
                  <a:srgbClr val="000066"/>
                </a:solidFill>
                <a:latin typeface="Times New Roman" pitchFamily="18" charset="0"/>
                <a:cs typeface="Times New Roman" pitchFamily="18" charset="0"/>
              </a:rPr>
              <a:t>1 kg/m</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 = 10</a:t>
            </a:r>
            <a:r>
              <a:rPr lang="en-US" sz="3200" baseline="30000" dirty="0" smtClean="0">
                <a:solidFill>
                  <a:srgbClr val="000066"/>
                </a:solidFill>
                <a:latin typeface="Times New Roman" pitchFamily="18" charset="0"/>
                <a:cs typeface="Times New Roman" pitchFamily="18" charset="0"/>
              </a:rPr>
              <a:t>6</a:t>
            </a:r>
            <a:r>
              <a:rPr lang="en-US" sz="3200" dirty="0" smtClean="0">
                <a:solidFill>
                  <a:srgbClr val="000066"/>
                </a:solidFill>
                <a:latin typeface="Times New Roman" pitchFamily="18" charset="0"/>
                <a:cs typeface="Times New Roman" pitchFamily="18" charset="0"/>
              </a:rPr>
              <a:t>/10</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  mg/L </a:t>
            </a:r>
          </a:p>
          <a:p>
            <a:r>
              <a:rPr lang="en-US" sz="3200" dirty="0" smtClean="0">
                <a:solidFill>
                  <a:srgbClr val="000066"/>
                </a:solidFill>
                <a:latin typeface="Times New Roman" pitchFamily="18" charset="0"/>
                <a:cs typeface="Times New Roman" pitchFamily="18" charset="0"/>
              </a:rPr>
              <a:t>                  = 1000 mg/L</a:t>
            </a:r>
            <a:endParaRPr lang="en-US" sz="3200" dirty="0">
              <a:solidFill>
                <a:srgbClr val="000066"/>
              </a:solidFill>
              <a:latin typeface="Times New Roman" pitchFamily="18" charset="0"/>
              <a:cs typeface="Times New Roman" pitchFamily="18" charset="0"/>
            </a:endParaRPr>
          </a:p>
        </p:txBody>
      </p:sp>
      <p:sp>
        <p:nvSpPr>
          <p:cNvPr id="7" name="Rectangle 6"/>
          <p:cNvSpPr/>
          <p:nvPr/>
        </p:nvSpPr>
        <p:spPr>
          <a:xfrm>
            <a:off x="1219200" y="2438400"/>
            <a:ext cx="5867400" cy="584775"/>
          </a:xfrm>
          <a:prstGeom prst="rect">
            <a:avLst/>
          </a:prstGeom>
        </p:spPr>
        <p:txBody>
          <a:bodyPr wrap="square">
            <a:spAutoFit/>
          </a:bodyPr>
          <a:lstStyle/>
          <a:p>
            <a:r>
              <a:rPr lang="en-US" sz="3200" dirty="0" smtClean="0">
                <a:solidFill>
                  <a:srgbClr val="000066"/>
                </a:solidFill>
                <a:latin typeface="Times New Roman" pitchFamily="18" charset="0"/>
                <a:cs typeface="Times New Roman" pitchFamily="18" charset="0"/>
              </a:rPr>
              <a:t>1 kg = 10</a:t>
            </a:r>
            <a:r>
              <a:rPr lang="en-US" sz="3200" baseline="30000" dirty="0" smtClean="0">
                <a:solidFill>
                  <a:srgbClr val="000066"/>
                </a:solidFill>
                <a:latin typeface="Times New Roman" pitchFamily="18" charset="0"/>
                <a:cs typeface="Times New Roman" pitchFamily="18" charset="0"/>
              </a:rPr>
              <a:t>6</a:t>
            </a:r>
            <a:r>
              <a:rPr lang="en-US" sz="3200" dirty="0" smtClean="0">
                <a:solidFill>
                  <a:srgbClr val="000066"/>
                </a:solidFill>
                <a:latin typeface="Times New Roman" pitchFamily="18" charset="0"/>
                <a:cs typeface="Times New Roman" pitchFamily="18" charset="0"/>
              </a:rPr>
              <a:t> mg</a:t>
            </a:r>
          </a:p>
        </p:txBody>
      </p:sp>
      <p:sp>
        <p:nvSpPr>
          <p:cNvPr id="9" name="Rectangle 8"/>
          <p:cNvSpPr/>
          <p:nvPr/>
        </p:nvSpPr>
        <p:spPr>
          <a:xfrm>
            <a:off x="1219200" y="3189982"/>
            <a:ext cx="5867400" cy="584775"/>
          </a:xfrm>
          <a:prstGeom prst="rect">
            <a:avLst/>
          </a:prstGeom>
        </p:spPr>
        <p:txBody>
          <a:bodyPr wrap="square">
            <a:spAutoFit/>
          </a:bodyPr>
          <a:lstStyle/>
          <a:p>
            <a:r>
              <a:rPr lang="en-US" sz="3200" dirty="0" smtClean="0">
                <a:solidFill>
                  <a:srgbClr val="000066"/>
                </a:solidFill>
                <a:latin typeface="Times New Roman" pitchFamily="18" charset="0"/>
                <a:cs typeface="Times New Roman" pitchFamily="18" charset="0"/>
              </a:rPr>
              <a:t>1 m</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 = 10</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 L </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1" name="Picture 5"/>
          <p:cNvPicPr>
            <a:picLocks noChangeAspect="1" noChangeArrowheads="1"/>
          </p:cNvPicPr>
          <p:nvPr/>
        </p:nvPicPr>
        <p:blipFill>
          <a:blip r:embed="rId2" cstate="print"/>
          <a:srcRect/>
          <a:stretch>
            <a:fillRect/>
          </a:stretch>
        </p:blipFill>
        <p:spPr bwMode="auto">
          <a:xfrm>
            <a:off x="914400" y="4985658"/>
            <a:ext cx="1572768" cy="1516883"/>
          </a:xfrm>
          <a:prstGeom prst="rect">
            <a:avLst/>
          </a:prstGeom>
          <a:noFill/>
          <a:ln w="9525">
            <a:noFill/>
            <a:miter lim="800000"/>
            <a:headEnd/>
            <a:tailEnd/>
          </a:ln>
        </p:spPr>
      </p:pic>
      <p:pic>
        <p:nvPicPr>
          <p:cNvPr id="106498" name="Picture 2"/>
          <p:cNvPicPr>
            <a:picLocks noChangeAspect="1" noChangeArrowheads="1"/>
          </p:cNvPicPr>
          <p:nvPr/>
        </p:nvPicPr>
        <p:blipFill>
          <a:blip r:embed="rId3" cstate="print"/>
          <a:srcRect/>
          <a:stretch>
            <a:fillRect/>
          </a:stretch>
        </p:blipFill>
        <p:spPr bwMode="auto">
          <a:xfrm>
            <a:off x="3779426" y="3886200"/>
            <a:ext cx="1859374" cy="2631487"/>
          </a:xfrm>
          <a:prstGeom prst="rect">
            <a:avLst/>
          </a:prstGeom>
          <a:noFill/>
          <a:ln w="9525">
            <a:noFill/>
            <a:miter lim="800000"/>
            <a:headEnd/>
            <a:tailEnd/>
          </a:ln>
        </p:spPr>
      </p:pic>
      <p:pic>
        <p:nvPicPr>
          <p:cNvPr id="106499" name="Picture 3"/>
          <p:cNvPicPr>
            <a:picLocks noChangeAspect="1" noChangeArrowheads="1"/>
          </p:cNvPicPr>
          <p:nvPr/>
        </p:nvPicPr>
        <p:blipFill>
          <a:blip r:embed="rId4" cstate="print"/>
          <a:srcRect/>
          <a:stretch>
            <a:fillRect/>
          </a:stretch>
        </p:blipFill>
        <p:spPr bwMode="auto">
          <a:xfrm>
            <a:off x="6906095" y="3962400"/>
            <a:ext cx="1552105" cy="255270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5"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6"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4000" b="1" dirty="0" smtClean="0">
                <a:solidFill>
                  <a:schemeClr val="bg1"/>
                </a:solidFill>
                <a:latin typeface="Times New Roman" pitchFamily="18" charset="0"/>
                <a:cs typeface="Times New Roman" pitchFamily="18" charset="0"/>
              </a:rPr>
              <a:t>Example 1.2</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19200"/>
            <a:ext cx="8229600" cy="685800"/>
          </a:xfrm>
        </p:spPr>
        <p:txBody>
          <a:bodyPr>
            <a:noAutofit/>
          </a:bodyPr>
          <a:lstStyle/>
          <a:p>
            <a:r>
              <a:rPr lang="en-US" sz="3000" dirty="0" smtClean="0">
                <a:latin typeface="Times New Roman" pitchFamily="18" charset="0"/>
                <a:cs typeface="Times New Roman" pitchFamily="18" charset="0"/>
              </a:rPr>
              <a:t>Consider a cup with 200 </a:t>
            </a:r>
            <a:r>
              <a:rPr lang="en-US" sz="3000" dirty="0" err="1" smtClean="0">
                <a:latin typeface="Times New Roman" pitchFamily="18" charset="0"/>
                <a:cs typeface="Times New Roman" pitchFamily="18" charset="0"/>
              </a:rPr>
              <a:t>mL</a:t>
            </a:r>
            <a:r>
              <a:rPr lang="en-US" sz="3000" dirty="0" smtClean="0">
                <a:latin typeface="Times New Roman" pitchFamily="18" charset="0"/>
                <a:cs typeface="Times New Roman" pitchFamily="18" charset="0"/>
              </a:rPr>
              <a:t> of water. </a:t>
            </a:r>
          </a:p>
        </p:txBody>
      </p:sp>
      <p:sp>
        <p:nvSpPr>
          <p:cNvPr id="7" name="Content Placeholder 7"/>
          <p:cNvSpPr txBox="1">
            <a:spLocks/>
          </p:cNvSpPr>
          <p:nvPr/>
        </p:nvSpPr>
        <p:spPr>
          <a:xfrm>
            <a:off x="457200" y="1752600"/>
            <a:ext cx="8229600" cy="1143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Two grams of coffee powder from a sachet is added to the cup of water. </a:t>
            </a:r>
          </a:p>
        </p:txBody>
      </p:sp>
      <p:sp>
        <p:nvSpPr>
          <p:cNvPr id="9" name="Content Placeholder 7"/>
          <p:cNvSpPr txBox="1">
            <a:spLocks/>
          </p:cNvSpPr>
          <p:nvPr/>
        </p:nvSpPr>
        <p:spPr>
          <a:xfrm>
            <a:off x="457200" y="2743200"/>
            <a:ext cx="8229600" cy="1143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After stirring the beverage, find the concentration of coffee in kg/m</a:t>
            </a:r>
            <a:r>
              <a:rPr kumimoji="0" lang="en-US" sz="30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3</a:t>
            </a:r>
            <a:r>
              <a:rPr kumimoji="0" lang="en-US"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 that cup of water.</a:t>
            </a:r>
          </a:p>
        </p:txBody>
      </p:sp>
      <p:sp>
        <p:nvSpPr>
          <p:cNvPr id="106500" name="AutoShape 4"/>
          <p:cNvSpPr>
            <a:spLocks noChangeArrowheads="1"/>
          </p:cNvSpPr>
          <p:nvPr/>
        </p:nvSpPr>
        <p:spPr bwMode="auto">
          <a:xfrm>
            <a:off x="2743200" y="5562600"/>
            <a:ext cx="685800" cy="381000"/>
          </a:xfrm>
          <a:prstGeom prst="rightArrow">
            <a:avLst>
              <a:gd name="adj1" fmla="val 54926"/>
              <a:gd name="adj2" fmla="val 60267"/>
            </a:avLst>
          </a:prstGeom>
          <a:solidFill>
            <a:srgbClr val="FFFFFF"/>
          </a:solidFill>
          <a:ln w="38100" cmpd="dbl">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4"/>
          <p:cNvSpPr>
            <a:spLocks noChangeArrowheads="1"/>
          </p:cNvSpPr>
          <p:nvPr/>
        </p:nvSpPr>
        <p:spPr bwMode="auto">
          <a:xfrm>
            <a:off x="5715000" y="5638800"/>
            <a:ext cx="685800" cy="381000"/>
          </a:xfrm>
          <a:prstGeom prst="rightArrow">
            <a:avLst>
              <a:gd name="adj1" fmla="val 54926"/>
              <a:gd name="adj2" fmla="val 60267"/>
            </a:avLst>
          </a:prstGeom>
          <a:solidFill>
            <a:srgbClr val="FFFFFF"/>
          </a:solidFill>
          <a:ln w="38100" cmpd="dbl">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7086600" y="3276600"/>
            <a:ext cx="1808700" cy="584775"/>
          </a:xfrm>
          <a:prstGeom prst="rect">
            <a:avLst/>
          </a:prstGeom>
        </p:spPr>
        <p:txBody>
          <a:bodyPr wrap="none">
            <a:spAutoFit/>
          </a:bodyPr>
          <a:lstStyle/>
          <a:p>
            <a:r>
              <a:rPr lang="en-US" sz="3200" dirty="0" smtClean="0">
                <a:solidFill>
                  <a:srgbClr val="000066"/>
                </a:solidFill>
                <a:latin typeface="Times New Roman" pitchFamily="18" charset="0"/>
                <a:cs typeface="Times New Roman" pitchFamily="18" charset="0"/>
              </a:rPr>
              <a:t>10 kg/m</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 </a:t>
            </a:r>
            <a:endParaRPr lang="en-US" sz="3200" dirty="0">
              <a:solidFill>
                <a:srgbClr val="000066"/>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06498"/>
                                        </p:tgtEl>
                                        <p:attrNameLst>
                                          <p:attrName>style.visibility</p:attrName>
                                        </p:attrNameLst>
                                      </p:cBhvr>
                                      <p:to>
                                        <p:strVal val="visible"/>
                                      </p:to>
                                    </p:set>
                                    <p:animEffect transition="in" filter="blinds(horizontal)">
                                      <p:cBhvr>
                                        <p:cTn id="10" dur="500"/>
                                        <p:tgtEl>
                                          <p:spTgt spid="10649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6500"/>
                                        </p:tgtEl>
                                        <p:attrNameLst>
                                          <p:attrName>style.visibility</p:attrName>
                                        </p:attrNameLst>
                                      </p:cBhvr>
                                      <p:to>
                                        <p:strVal val="visible"/>
                                      </p:to>
                                    </p:set>
                                    <p:animEffect transition="in" filter="blinds(horizontal)">
                                      <p:cBhvr>
                                        <p:cTn id="13" dur="500"/>
                                        <p:tgtEl>
                                          <p:spTgt spid="1065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106499"/>
                                        </p:tgtEl>
                                        <p:attrNameLst>
                                          <p:attrName>style.visibility</p:attrName>
                                        </p:attrNameLst>
                                      </p:cBhvr>
                                      <p:to>
                                        <p:strVal val="visible"/>
                                      </p:to>
                                    </p:set>
                                    <p:animEffect transition="in" filter="blinds(horizontal)">
                                      <p:cBhvr>
                                        <p:cTn id="24" dur="500"/>
                                        <p:tgtEl>
                                          <p:spTgt spid="10649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6500" grpId="0" animBg="1"/>
      <p:bldP spid="13"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fauzisukiman\Desktop\template pp USM\USM logo.jpg"/>
          <p:cNvPicPr>
            <a:picLocks noChangeAspect="1" noChangeArrowheads="1"/>
          </p:cNvPicPr>
          <p:nvPr/>
        </p:nvPicPr>
        <p:blipFill>
          <a:blip r:embed="rId2" cstate="print"/>
          <a:srcRect/>
          <a:stretch>
            <a:fillRect/>
          </a:stretch>
        </p:blipFill>
        <p:spPr bwMode="auto">
          <a:xfrm>
            <a:off x="165652" y="404881"/>
            <a:ext cx="3213743" cy="1006475"/>
          </a:xfrm>
          <a:prstGeom prst="rect">
            <a:avLst/>
          </a:prstGeom>
          <a:noFill/>
        </p:spPr>
      </p:pic>
      <p:pic>
        <p:nvPicPr>
          <p:cNvPr id="1026" name="Picture 2" descr="C:\Users\fauzisukiman\Desktop\template pp USM\purple.jpg"/>
          <p:cNvPicPr>
            <a:picLocks noChangeAspect="1" noChangeArrowheads="1"/>
          </p:cNvPicPr>
          <p:nvPr/>
        </p:nvPicPr>
        <p:blipFill>
          <a:blip r:embed="rId3" cstate="print"/>
          <a:srcRect/>
          <a:stretch>
            <a:fillRect/>
          </a:stretch>
        </p:blipFill>
        <p:spPr bwMode="auto">
          <a:xfrm>
            <a:off x="0" y="1828800"/>
            <a:ext cx="9144000" cy="5029200"/>
          </a:xfrm>
          <a:prstGeom prst="rect">
            <a:avLst/>
          </a:prstGeom>
          <a:noFill/>
        </p:spPr>
      </p:pic>
      <p:pic>
        <p:nvPicPr>
          <p:cNvPr id="1027" name="Picture 3" descr="C:\Users\fauzisukiman\Desktop\template pp USM\Line.jpg"/>
          <p:cNvPicPr>
            <a:picLocks noChangeAspect="1" noChangeArrowheads="1"/>
          </p:cNvPicPr>
          <p:nvPr/>
        </p:nvPicPr>
        <p:blipFill>
          <a:blip r:embed="rId4" cstate="print"/>
          <a:srcRect l="833" t="10988"/>
          <a:stretch>
            <a:fillRect/>
          </a:stretch>
        </p:blipFill>
        <p:spPr bwMode="auto">
          <a:xfrm>
            <a:off x="0" y="1444488"/>
            <a:ext cx="9144000" cy="357808"/>
          </a:xfrm>
          <a:prstGeom prst="rect">
            <a:avLst/>
          </a:prstGeom>
          <a:noFill/>
        </p:spPr>
      </p:pic>
      <p:sp>
        <p:nvSpPr>
          <p:cNvPr id="8" name="Title 7"/>
          <p:cNvSpPr>
            <a:spLocks noGrp="1"/>
          </p:cNvSpPr>
          <p:nvPr>
            <p:ph type="ctrTitle"/>
          </p:nvPr>
        </p:nvSpPr>
        <p:spPr/>
        <p:txBody>
          <a:bodyPr>
            <a:normAutofit/>
          </a:bodyPr>
          <a:lstStyle/>
          <a:p>
            <a:r>
              <a:rPr lang="en-US" sz="6000" b="1" dirty="0" smtClean="0">
                <a:solidFill>
                  <a:schemeClr val="bg1"/>
                </a:solidFill>
                <a:latin typeface="Times New Roman" pitchFamily="18" charset="0"/>
                <a:cs typeface="Times New Roman" pitchFamily="18" charset="0"/>
              </a:rPr>
              <a:t>Types of model</a:t>
            </a:r>
            <a:endParaRPr lang="en-US" sz="6000" b="1" dirty="0">
              <a:solidFill>
                <a:schemeClr val="bg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cstate="print"/>
          <a:srcRect/>
          <a:stretch>
            <a:fillRect/>
          </a:stretch>
        </p:blipFill>
        <p:spPr bwMode="auto">
          <a:xfrm>
            <a:off x="2438400" y="4114800"/>
            <a:ext cx="1552105" cy="2552700"/>
          </a:xfrm>
          <a:prstGeom prst="rect">
            <a:avLst/>
          </a:prstGeom>
          <a:noFill/>
          <a:ln w="9525">
            <a:noFill/>
            <a:miter lim="800000"/>
            <a:headEnd/>
            <a:tailEnd/>
          </a:ln>
        </p:spPr>
      </p:pic>
      <p:pic>
        <p:nvPicPr>
          <p:cNvPr id="105473" name="Picture 1"/>
          <p:cNvPicPr>
            <a:picLocks noChangeAspect="1" noChangeArrowheads="1"/>
          </p:cNvPicPr>
          <p:nvPr/>
        </p:nvPicPr>
        <p:blipFill>
          <a:blip r:embed="rId3" cstate="print"/>
          <a:srcRect/>
          <a:stretch>
            <a:fillRect/>
          </a:stretch>
        </p:blipFill>
        <p:spPr bwMode="auto">
          <a:xfrm>
            <a:off x="2438400" y="4648200"/>
            <a:ext cx="1564050" cy="2010921"/>
          </a:xfrm>
          <a:prstGeom prst="rect">
            <a:avLst/>
          </a:prstGeom>
          <a:noFill/>
          <a:ln w="9525">
            <a:noFill/>
            <a:miter lim="800000"/>
            <a:headEnd/>
            <a:tailEnd/>
          </a:ln>
        </p:spPr>
      </p:pic>
      <p:pic>
        <p:nvPicPr>
          <p:cNvPr id="105474" name="Picture 2"/>
          <p:cNvPicPr>
            <a:picLocks noChangeAspect="1" noChangeArrowheads="1"/>
          </p:cNvPicPr>
          <p:nvPr/>
        </p:nvPicPr>
        <p:blipFill>
          <a:blip r:embed="rId4" cstate="print"/>
          <a:srcRect/>
          <a:stretch>
            <a:fillRect/>
          </a:stretch>
        </p:blipFill>
        <p:spPr bwMode="auto">
          <a:xfrm>
            <a:off x="5486400" y="4119471"/>
            <a:ext cx="1556603" cy="2509929"/>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5"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6"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sz="4000" b="1" dirty="0" smtClean="0">
                <a:solidFill>
                  <a:schemeClr val="bg1"/>
                </a:solidFill>
                <a:latin typeface="Times New Roman" pitchFamily="18" charset="0"/>
                <a:cs typeface="Times New Roman" pitchFamily="18" charset="0"/>
              </a:rPr>
              <a:t>Example 1.2</a:t>
            </a:r>
            <a:endParaRPr lang="en-US" sz="4000"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19200"/>
            <a:ext cx="8229600" cy="533400"/>
          </a:xfrm>
        </p:spPr>
        <p:txBody>
          <a:bodyPr>
            <a:noAutofit/>
          </a:bodyPr>
          <a:lstStyle/>
          <a:p>
            <a:r>
              <a:rPr lang="en-MY" sz="3000" dirty="0" smtClean="0">
                <a:latin typeface="Times New Roman" pitchFamily="18" charset="0"/>
                <a:cs typeface="Times New Roman" pitchFamily="18" charset="0"/>
              </a:rPr>
              <a:t>The </a:t>
            </a:r>
            <a:r>
              <a:rPr lang="en-US" sz="3000" dirty="0" smtClean="0">
                <a:latin typeface="Times New Roman" pitchFamily="18" charset="0"/>
                <a:cs typeface="Times New Roman" pitchFamily="18" charset="0"/>
              </a:rPr>
              <a:t>color</a:t>
            </a:r>
            <a:r>
              <a:rPr lang="en-MY" sz="3000" dirty="0" smtClean="0">
                <a:latin typeface="Times New Roman" pitchFamily="18" charset="0"/>
                <a:cs typeface="Times New Roman" pitchFamily="18" charset="0"/>
              </a:rPr>
              <a:t> of the beverage indicates that the coffee may be too strong. </a:t>
            </a:r>
          </a:p>
        </p:txBody>
      </p:sp>
      <p:sp>
        <p:nvSpPr>
          <p:cNvPr id="9" name="AutoShape 4"/>
          <p:cNvSpPr>
            <a:spLocks noChangeArrowheads="1"/>
          </p:cNvSpPr>
          <p:nvPr/>
        </p:nvSpPr>
        <p:spPr bwMode="auto">
          <a:xfrm>
            <a:off x="4419600" y="5715000"/>
            <a:ext cx="685800" cy="381000"/>
          </a:xfrm>
          <a:prstGeom prst="rightArrow">
            <a:avLst>
              <a:gd name="adj1" fmla="val 54926"/>
              <a:gd name="adj2" fmla="val 60267"/>
            </a:avLst>
          </a:prstGeom>
          <a:solidFill>
            <a:srgbClr val="FFFFFF"/>
          </a:solidFill>
          <a:ln w="38100" cmpd="dbl">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Content Placeholder 7"/>
          <p:cNvSpPr txBox="1">
            <a:spLocks/>
          </p:cNvSpPr>
          <p:nvPr/>
        </p:nvSpPr>
        <p:spPr>
          <a:xfrm>
            <a:off x="457200" y="2209800"/>
            <a:ext cx="8229600" cy="533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MY"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Therefore, another 50 </a:t>
            </a:r>
            <a:r>
              <a:rPr kumimoji="0" lang="en-MY" sz="3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mL</a:t>
            </a:r>
            <a:r>
              <a:rPr kumimoji="0" lang="en-MY"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of water is added into the beverage. </a:t>
            </a:r>
          </a:p>
        </p:txBody>
      </p:sp>
      <p:sp>
        <p:nvSpPr>
          <p:cNvPr id="12" name="Content Placeholder 7"/>
          <p:cNvSpPr txBox="1">
            <a:spLocks/>
          </p:cNvSpPr>
          <p:nvPr/>
        </p:nvSpPr>
        <p:spPr>
          <a:xfrm>
            <a:off x="457200" y="3124200"/>
            <a:ext cx="8229600" cy="533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MY"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After stirring the beverage, find the diluted concentration of coffee in kg/m</a:t>
            </a:r>
            <a:r>
              <a:rPr kumimoji="0" lang="en-MY" sz="30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3</a:t>
            </a:r>
            <a:r>
              <a:rPr kumimoji="0" lang="en-MY"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 that cup of water.</a:t>
            </a:r>
            <a:endParaRPr kumimoji="0" lang="en-US" sz="3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13" name="Rectangle 12"/>
          <p:cNvSpPr/>
          <p:nvPr/>
        </p:nvSpPr>
        <p:spPr>
          <a:xfrm>
            <a:off x="7086600" y="4114800"/>
            <a:ext cx="1574470" cy="584775"/>
          </a:xfrm>
          <a:prstGeom prst="rect">
            <a:avLst/>
          </a:prstGeom>
        </p:spPr>
        <p:txBody>
          <a:bodyPr wrap="none">
            <a:spAutoFit/>
          </a:bodyPr>
          <a:lstStyle/>
          <a:p>
            <a:r>
              <a:rPr lang="en-US" sz="3200" dirty="0" smtClean="0">
                <a:solidFill>
                  <a:srgbClr val="000066"/>
                </a:solidFill>
                <a:latin typeface="Times New Roman" pitchFamily="18" charset="0"/>
                <a:cs typeface="Times New Roman" pitchFamily="18" charset="0"/>
              </a:rPr>
              <a:t>8 kg/m</a:t>
            </a:r>
            <a:r>
              <a:rPr lang="en-US" sz="3200" baseline="30000" dirty="0" smtClean="0">
                <a:solidFill>
                  <a:srgbClr val="000066"/>
                </a:solidFill>
                <a:latin typeface="Times New Roman" pitchFamily="18" charset="0"/>
                <a:cs typeface="Times New Roman" pitchFamily="18" charset="0"/>
              </a:rPr>
              <a:t>3</a:t>
            </a:r>
            <a:r>
              <a:rPr lang="en-US" sz="3200" dirty="0" smtClean="0">
                <a:solidFill>
                  <a:srgbClr val="000066"/>
                </a:solidFill>
                <a:latin typeface="Times New Roman" pitchFamily="18" charset="0"/>
                <a:cs typeface="Times New Roman" pitchFamily="18" charset="0"/>
              </a:rPr>
              <a:t> </a:t>
            </a:r>
            <a:endParaRPr lang="en-US" sz="3200" dirty="0">
              <a:solidFill>
                <a:srgbClr val="000066"/>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05473"/>
                                        </p:tgtEl>
                                        <p:attrNameLst>
                                          <p:attrName>style.visibility</p:attrName>
                                        </p:attrNameLst>
                                      </p:cBhvr>
                                      <p:to>
                                        <p:strVal val="visible"/>
                                      </p:to>
                                    </p:set>
                                    <p:animEffect transition="in" filter="blinds(horizontal)">
                                      <p:cBhvr>
                                        <p:cTn id="10" dur="500"/>
                                        <p:tgtEl>
                                          <p:spTgt spid="105473"/>
                                        </p:tgtEl>
                                      </p:cBhvr>
                                    </p:animEffect>
                                  </p:childTnLst>
                                </p:cTn>
                              </p:par>
                              <p:par>
                                <p:cTn id="11" presetID="3" presetClass="exit" presetSubtype="10" fill="hold" nodeType="withEffect">
                                  <p:stCondLst>
                                    <p:cond delay="0"/>
                                  </p:stCondLst>
                                  <p:childTnLst>
                                    <p:animEffect transition="out" filter="blinds(horizontal)">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05474"/>
                                        </p:tgtEl>
                                        <p:attrNameLst>
                                          <p:attrName>style.visibility</p:attrName>
                                        </p:attrNameLst>
                                      </p:cBhvr>
                                      <p:to>
                                        <p:strVal val="visible"/>
                                      </p:to>
                                    </p:set>
                                    <p:animEffect transition="in" filter="blinds(horizontal)">
                                      <p:cBhvr>
                                        <p:cTn id="21" dur="500"/>
                                        <p:tgtEl>
                                          <p:spTgt spid="10547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229600" cy="2057400"/>
          </a:xfrm>
        </p:spPr>
        <p:txBody>
          <a:bodyPr>
            <a:noAutofit/>
          </a:bodyPr>
          <a:lstStyle/>
          <a:p>
            <a:pPr>
              <a:spcBef>
                <a:spcPts val="1800"/>
              </a:spcBef>
            </a:pPr>
            <a:r>
              <a:rPr lang="en-MY" dirty="0" smtClean="0">
                <a:latin typeface="Times New Roman" pitchFamily="18" charset="0"/>
                <a:cs typeface="Times New Roman" pitchFamily="18" charset="0"/>
              </a:rPr>
              <a:t>To model aquatic channel systems;</a:t>
            </a:r>
          </a:p>
          <a:p>
            <a:pPr>
              <a:spcBef>
                <a:spcPts val="1800"/>
              </a:spcBef>
            </a:pPr>
            <a:r>
              <a:rPr lang="en-MY" dirty="0" smtClean="0">
                <a:latin typeface="Times New Roman" pitchFamily="18" charset="0"/>
                <a:cs typeface="Times New Roman" pitchFamily="18" charset="0"/>
              </a:rPr>
              <a:t>We begin with a simple mass balance based upon the principle of continuity: </a:t>
            </a:r>
          </a:p>
          <a:p>
            <a:pPr algn="ctr">
              <a:spcBef>
                <a:spcPts val="1800"/>
              </a:spcBef>
              <a:buNone/>
            </a:pPr>
            <a:endParaRPr lang="en-MY" dirty="0" smtClean="0">
              <a:latin typeface="Times New Roman" pitchFamily="18" charset="0"/>
              <a:cs typeface="Times New Roman" pitchFamily="18" charset="0"/>
            </a:endParaRPr>
          </a:p>
          <a:p>
            <a:pPr algn="ctr">
              <a:spcBef>
                <a:spcPts val="1800"/>
              </a:spcBef>
              <a:buNone/>
            </a:pPr>
            <a:r>
              <a:rPr lang="en-MY" b="1" dirty="0" smtClean="0">
                <a:latin typeface="Times New Roman" pitchFamily="18" charset="0"/>
                <a:cs typeface="Times New Roman" pitchFamily="18" charset="0"/>
              </a:rPr>
              <a:t> </a:t>
            </a:r>
          </a:p>
        </p:txBody>
      </p:sp>
      <p:pic>
        <p:nvPicPr>
          <p:cNvPr id="56323" name="Picture 3"/>
          <p:cNvPicPr>
            <a:picLocks noChangeAspect="1" noChangeArrowheads="1"/>
          </p:cNvPicPr>
          <p:nvPr/>
        </p:nvPicPr>
        <p:blipFill>
          <a:blip r:embed="rId4" cstate="print"/>
          <a:srcRect/>
          <a:stretch>
            <a:fillRect/>
          </a:stretch>
        </p:blipFill>
        <p:spPr bwMode="auto">
          <a:xfrm>
            <a:off x="5791200" y="4724400"/>
            <a:ext cx="3219450" cy="2038350"/>
          </a:xfrm>
          <a:prstGeom prst="rect">
            <a:avLst/>
          </a:prstGeom>
          <a:noFill/>
          <a:ln w="9525">
            <a:noFill/>
            <a:miter lim="800000"/>
            <a:headEnd/>
            <a:tailEnd/>
          </a:ln>
        </p:spPr>
      </p:pic>
      <p:sp>
        <p:nvSpPr>
          <p:cNvPr id="9" name="Content Placeholder 7"/>
          <p:cNvSpPr txBox="1">
            <a:spLocks/>
          </p:cNvSpPr>
          <p:nvPr/>
        </p:nvSpPr>
        <p:spPr>
          <a:xfrm>
            <a:off x="228600" y="3505200"/>
            <a:ext cx="8229600" cy="23622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ts val="1800"/>
              </a:spcBef>
              <a:spcAft>
                <a:spcPts val="0"/>
              </a:spcAft>
              <a:buClrTx/>
              <a:buSzTx/>
              <a:buFont typeface="Arial" pitchFamily="34" charset="0"/>
              <a:buNone/>
              <a:tabLst/>
              <a:defRPr/>
            </a:pPr>
            <a:r>
              <a:rPr kumimoji="0" lang="en-MY" sz="3000" b="1" i="0" u="none" strike="noStrike" kern="1200" cap="none" spc="0" normalizeH="0" baseline="0" noProof="0" dirty="0" smtClean="0">
                <a:ln>
                  <a:noFill/>
                </a:ln>
                <a:solidFill>
                  <a:srgbClr val="000066"/>
                </a:solidFill>
                <a:effectLst/>
                <a:uLnTx/>
                <a:uFillTx/>
                <a:latin typeface="Arial" pitchFamily="34" charset="0"/>
                <a:cs typeface="Arial" pitchFamily="34" charset="0"/>
              </a:rPr>
              <a:t>Matter is neither created nor destroyed in macroscopic chemical, physical and biological interactions.</a:t>
            </a:r>
            <a:r>
              <a:rPr kumimoji="0" lang="en-MY" sz="3200" b="1" i="0" u="none" strike="noStrike" kern="1200" cap="none" spc="0" normalizeH="0" baseline="0" noProof="0" dirty="0" smtClean="0">
                <a:ln>
                  <a:noFill/>
                </a:ln>
                <a:solidFill>
                  <a:srgbClr val="000066"/>
                </a:solidFill>
                <a:effectLst/>
                <a:uLnTx/>
                <a:uFillTx/>
                <a:latin typeface="Times New Roman" pitchFamily="18" charset="0"/>
                <a:ea typeface="+mn-ea"/>
                <a:cs typeface="Times New Roman" pitchFamily="18" charset="0"/>
              </a:rPr>
              <a:t> </a:t>
            </a:r>
          </a:p>
        </p:txBody>
      </p:sp>
      <p:pic>
        <p:nvPicPr>
          <p:cNvPr id="56325" name="Picture 5" descr="http://t3.gstatic.com/images?q=tbn:ANd9GcRzBkEBR5cPeJ_HYX6bw9Hj-KlrHeJsVhdXvLUTyXhMfFQd66LO4g"/>
          <p:cNvPicPr>
            <a:picLocks noChangeAspect="1" noChangeArrowheads="1"/>
          </p:cNvPicPr>
          <p:nvPr/>
        </p:nvPicPr>
        <p:blipFill>
          <a:blip r:embed="rId5" cstate="print"/>
          <a:srcRect/>
          <a:stretch>
            <a:fillRect/>
          </a:stretch>
        </p:blipFill>
        <p:spPr bwMode="auto">
          <a:xfrm>
            <a:off x="228600" y="5181600"/>
            <a:ext cx="2190750" cy="1571626"/>
          </a:xfrm>
          <a:prstGeom prst="rect">
            <a:avLst/>
          </a:prstGeom>
          <a:noFill/>
        </p:spPr>
      </p:pic>
      <p:sp>
        <p:nvSpPr>
          <p:cNvPr id="10" name="AutoShape 4"/>
          <p:cNvSpPr>
            <a:spLocks noChangeArrowheads="1"/>
          </p:cNvSpPr>
          <p:nvPr/>
        </p:nvSpPr>
        <p:spPr bwMode="auto">
          <a:xfrm>
            <a:off x="2514600" y="5867400"/>
            <a:ext cx="685800" cy="381000"/>
          </a:xfrm>
          <a:prstGeom prst="rightArrow">
            <a:avLst>
              <a:gd name="adj1" fmla="val 54926"/>
              <a:gd name="adj2" fmla="val 60267"/>
            </a:avLst>
          </a:prstGeom>
          <a:solidFill>
            <a:srgbClr val="FFFFFF"/>
          </a:solidFill>
          <a:ln w="38100" cmpd="dbl">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56327" name="Picture 7" descr="http://t0.gstatic.com/images?q=tbn:ANd9GcRus9TnF9DjkSzbz4yNUL4EJV_aXuN2evJZIyvNiEGHVWK9OCWl"/>
          <p:cNvPicPr>
            <a:picLocks noChangeAspect="1" noChangeArrowheads="1"/>
          </p:cNvPicPr>
          <p:nvPr/>
        </p:nvPicPr>
        <p:blipFill>
          <a:blip r:embed="rId6" cstate="print"/>
          <a:srcRect/>
          <a:stretch>
            <a:fillRect/>
          </a:stretch>
        </p:blipFill>
        <p:spPr bwMode="auto">
          <a:xfrm>
            <a:off x="3352800" y="5259859"/>
            <a:ext cx="2133600" cy="1598141"/>
          </a:xfrm>
          <a:prstGeom prst="rect">
            <a:avLst/>
          </a:prstGeom>
          <a:noFill/>
        </p:spPr>
      </p:pic>
      <p:sp>
        <p:nvSpPr>
          <p:cNvPr id="12" name="Cross 11"/>
          <p:cNvSpPr/>
          <p:nvPr/>
        </p:nvSpPr>
        <p:spPr>
          <a:xfrm rot="2782812">
            <a:off x="2433140" y="5709740"/>
            <a:ext cx="762000" cy="762000"/>
          </a:xfrm>
          <a:prstGeom prst="plus">
            <a:avLst>
              <a:gd name="adj" fmla="val 478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blinds(horizontal)">
                                      <p:cBhvr>
                                        <p:cTn id="12" dur="500"/>
                                        <p:tgtEl>
                                          <p:spTgt spid="563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nodeType="withEffect">
                                  <p:stCondLst>
                                    <p:cond delay="0"/>
                                  </p:stCondLst>
                                  <p:childTnLst>
                                    <p:set>
                                      <p:cBhvr>
                                        <p:cTn id="22" dur="1" fill="hold">
                                          <p:stCondLst>
                                            <p:cond delay="0"/>
                                          </p:stCondLst>
                                        </p:cTn>
                                        <p:tgtEl>
                                          <p:spTgt spid="56327"/>
                                        </p:tgtEl>
                                        <p:attrNameLst>
                                          <p:attrName>style.visibility</p:attrName>
                                        </p:attrNameLst>
                                      </p:cBhvr>
                                      <p:to>
                                        <p:strVal val="visible"/>
                                      </p:to>
                                    </p:set>
                                    <p:animEffect transition="in" filter="blinds(horizontal)">
                                      <p:cBhvr>
                                        <p:cTn id="23" dur="500"/>
                                        <p:tgtEl>
                                          <p:spTgt spid="563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6323"/>
                                        </p:tgtEl>
                                        <p:attrNameLst>
                                          <p:attrName>style.visibility</p:attrName>
                                        </p:attrNameLst>
                                      </p:cBhvr>
                                      <p:to>
                                        <p:strVal val="visible"/>
                                      </p:to>
                                    </p:set>
                                    <p:animEffect transition="in" filter="blinds(horizontal)">
                                      <p:cBhvr>
                                        <p:cTn id="28"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382000" cy="1143000"/>
          </a:xfrm>
        </p:spPr>
        <p:txBody>
          <a:bodyPr>
            <a:noAutofit/>
          </a:bodyPr>
          <a:lstStyle/>
          <a:p>
            <a:pPr>
              <a:spcBef>
                <a:spcPts val="1200"/>
              </a:spcBef>
            </a:pPr>
            <a:r>
              <a:rPr lang="en-MY" dirty="0" smtClean="0">
                <a:latin typeface="Times New Roman" pitchFamily="18" charset="0"/>
                <a:cs typeface="Times New Roman" pitchFamily="18" charset="0"/>
              </a:rPr>
              <a:t>In quantitative terms, the principle is expressed as a mass-balance equation;</a:t>
            </a:r>
          </a:p>
        </p:txBody>
      </p:sp>
      <p:sp>
        <p:nvSpPr>
          <p:cNvPr id="20" name="Content Placeholder 7"/>
          <p:cNvSpPr txBox="1">
            <a:spLocks/>
          </p:cNvSpPr>
          <p:nvPr/>
        </p:nvSpPr>
        <p:spPr>
          <a:xfrm>
            <a:off x="460830" y="4125684"/>
            <a:ext cx="8382000" cy="2514600"/>
          </a:xfrm>
          <a:prstGeom prst="rect">
            <a:avLst/>
          </a:prstGeom>
        </p:spPr>
        <p:txBody>
          <a:bodyPr vert="horz" lIns="91440" tIns="45720" rIns="91440" bIns="45720" rtlCol="0">
            <a:noAutofit/>
          </a:bodyPr>
          <a:lstStyle/>
          <a:p>
            <a:pPr marL="465138" marR="0" lvl="0" indent="-465138"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For a finite period of time, </a:t>
            </a:r>
          </a:p>
          <a:p>
            <a:pPr marL="465138" marR="0" lvl="0" indent="-465138"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MY" sz="3200" b="1" i="0" u="none" strike="noStrike" kern="1200" cap="none" spc="0" normalizeH="0" baseline="0" noProof="0" dirty="0" smtClean="0">
                <a:ln>
                  <a:noFill/>
                </a:ln>
                <a:solidFill>
                  <a:schemeClr val="tx1"/>
                </a:solidFill>
                <a:effectLst/>
                <a:uLnTx/>
                <a:uFillTx/>
                <a:latin typeface="+mn-lt"/>
                <a:ea typeface="+mn-ea"/>
                <a:cs typeface="+mn-cs"/>
              </a:rPr>
              <a:t>Accumulation = loadings </a:t>
            </a:r>
            <a:r>
              <a:rPr kumimoji="0" lang="en-MY" sz="3200" b="1" i="0" u="none" strike="noStrike" kern="1200" cap="none" spc="0" normalizeH="0" baseline="0" noProof="0" dirty="0" smtClean="0">
                <a:ln>
                  <a:noFill/>
                </a:ln>
                <a:solidFill>
                  <a:schemeClr val="tx1"/>
                </a:solidFill>
                <a:effectLst/>
                <a:uLnTx/>
                <a:uFillTx/>
                <a:latin typeface="+mn-lt"/>
                <a:ea typeface="+mn-ea"/>
                <a:cs typeface="+mn-cs"/>
                <a:sym typeface="Symbol"/>
              </a:rPr>
              <a:t></a:t>
            </a:r>
            <a:r>
              <a:rPr kumimoji="0" lang="en-MY" sz="3200" b="1" i="0" u="none" strike="noStrike" kern="1200" cap="none" spc="0" normalizeH="0" baseline="0" noProof="0" dirty="0" smtClean="0">
                <a:ln>
                  <a:noFill/>
                </a:ln>
                <a:solidFill>
                  <a:schemeClr val="tx1"/>
                </a:solidFill>
                <a:effectLst/>
                <a:uLnTx/>
                <a:uFillTx/>
                <a:latin typeface="+mn-lt"/>
                <a:ea typeface="+mn-ea"/>
                <a:cs typeface="+mn-cs"/>
              </a:rPr>
              <a:t> transport </a:t>
            </a:r>
            <a:r>
              <a:rPr kumimoji="0" lang="en-MY" sz="3200" b="1" i="0" u="none" strike="noStrike" kern="1200" cap="none" spc="0" normalizeH="0" baseline="0" noProof="0" dirty="0" smtClean="0">
                <a:ln>
                  <a:noFill/>
                </a:ln>
                <a:solidFill>
                  <a:schemeClr val="tx1"/>
                </a:solidFill>
                <a:effectLst/>
                <a:uLnTx/>
                <a:uFillTx/>
                <a:latin typeface="+mn-lt"/>
                <a:ea typeface="+mn-ea"/>
                <a:cs typeface="+mn-cs"/>
                <a:sym typeface="Symbol"/>
              </a:rPr>
              <a:t></a:t>
            </a:r>
            <a:r>
              <a:rPr kumimoji="0" lang="en-MY" sz="3200" b="1" i="0" u="none" strike="noStrike" kern="1200" cap="none" spc="0" normalizeH="0" baseline="0" noProof="0" dirty="0" smtClean="0">
                <a:ln>
                  <a:noFill/>
                </a:ln>
                <a:solidFill>
                  <a:schemeClr val="tx1"/>
                </a:solidFill>
                <a:effectLst/>
                <a:uLnTx/>
                <a:uFillTx/>
                <a:latin typeface="+mn-lt"/>
                <a:ea typeface="+mn-ea"/>
                <a:cs typeface="+mn-cs"/>
              </a:rPr>
              <a:t> reactions</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465138" marR="0" lvl="0" indent="-465138"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MY"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For situations where more than two substances interact, additional equations could be written.</a:t>
            </a:r>
          </a:p>
        </p:txBody>
      </p:sp>
      <p:sp>
        <p:nvSpPr>
          <p:cNvPr id="34" name="Content Placeholder 7"/>
          <p:cNvSpPr txBox="1">
            <a:spLocks/>
          </p:cNvSpPr>
          <p:nvPr/>
        </p:nvSpPr>
        <p:spPr>
          <a:xfrm>
            <a:off x="457200" y="2514600"/>
            <a:ext cx="8382000" cy="1600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MY"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Accounts for all transfers of matter across the system’s boundaries and all transformations occurring within the system;</a:t>
            </a:r>
          </a:p>
        </p:txBody>
      </p:sp>
      <p:sp>
        <p:nvSpPr>
          <p:cNvPr id="35" name="Oval 34"/>
          <p:cNvSpPr/>
          <p:nvPr/>
        </p:nvSpPr>
        <p:spPr>
          <a:xfrm>
            <a:off x="2068284" y="1984383"/>
            <a:ext cx="4953000" cy="2133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4572000" y="1752600"/>
            <a:ext cx="0" cy="688983"/>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629228" y="3036669"/>
            <a:ext cx="1143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429828" y="3051183"/>
            <a:ext cx="1143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100286" y="2960469"/>
            <a:ext cx="182880" cy="182880"/>
          </a:xfrm>
          <a:prstGeom prst="ellipse">
            <a:avLst/>
          </a:prstGeom>
          <a:solidFill>
            <a:schemeClr val="bg1">
              <a:lumMod val="6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858656" y="2945955"/>
            <a:ext cx="182880" cy="182880"/>
          </a:xfrm>
          <a:prstGeom prst="ellipse">
            <a:avLst/>
          </a:prstGeom>
          <a:solidFill>
            <a:schemeClr val="bg1">
              <a:lumMod val="6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Object 40"/>
          <p:cNvGraphicFramePr>
            <a:graphicFrameLocks noChangeAspect="1"/>
          </p:cNvGraphicFramePr>
          <p:nvPr/>
        </p:nvGraphicFramePr>
        <p:xfrm>
          <a:off x="4401003" y="2860684"/>
          <a:ext cx="323055" cy="352424"/>
        </p:xfrm>
        <a:graphic>
          <a:graphicData uri="http://schemas.openxmlformats.org/presentationml/2006/ole">
            <mc:AlternateContent xmlns:mc="http://schemas.openxmlformats.org/markup-compatibility/2006">
              <mc:Choice xmlns:v="urn:schemas-microsoft-com:vml" Requires="v">
                <p:oleObj spid="_x0000_s103538" name="Equation" r:id="rId5" imgW="139680" imgH="152280" progId="Equation.DSMT4">
                  <p:embed/>
                </p:oleObj>
              </mc:Choice>
              <mc:Fallback>
                <p:oleObj name="Equation" r:id="rId5" imgW="139680" imgH="152280" progId="Equation.DSMT4">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1003" y="2860684"/>
                        <a:ext cx="323055" cy="352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2"/>
          <p:cNvGraphicFramePr>
            <a:graphicFrameLocks noChangeAspect="1"/>
          </p:cNvGraphicFramePr>
          <p:nvPr/>
        </p:nvGraphicFramePr>
        <p:xfrm>
          <a:off x="3972378" y="3241683"/>
          <a:ext cx="1295400" cy="385864"/>
        </p:xfrm>
        <a:graphic>
          <a:graphicData uri="http://schemas.openxmlformats.org/presentationml/2006/ole">
            <mc:AlternateContent xmlns:mc="http://schemas.openxmlformats.org/markup-compatibility/2006">
              <mc:Choice xmlns:v="urn:schemas-microsoft-com:vml" Requires="v">
                <p:oleObj spid="_x0000_s103539" name="Equation" r:id="rId7" imgW="596880" imgH="177480" progId="Equation.DSMT4">
                  <p:embed/>
                </p:oleObj>
              </mc:Choice>
              <mc:Fallback>
                <p:oleObj name="Equation" r:id="rId7" imgW="596880" imgH="177480" progId="Equation.DSMT4">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2378" y="3241683"/>
                        <a:ext cx="1295400" cy="385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
          <p:cNvGraphicFramePr>
            <a:graphicFrameLocks noChangeAspect="1"/>
          </p:cNvGraphicFramePr>
          <p:nvPr/>
        </p:nvGraphicFramePr>
        <p:xfrm>
          <a:off x="4038600" y="1311275"/>
          <a:ext cx="1212850" cy="441325"/>
        </p:xfrm>
        <a:graphic>
          <a:graphicData uri="http://schemas.openxmlformats.org/presentationml/2006/ole">
            <mc:AlternateContent xmlns:mc="http://schemas.openxmlformats.org/markup-compatibility/2006">
              <mc:Choice xmlns:v="urn:schemas-microsoft-com:vml" Requires="v">
                <p:oleObj spid="_x0000_s103540" name="Equation" r:id="rId9" imgW="558720" imgH="203040" progId="Equation.DSMT4">
                  <p:embed/>
                </p:oleObj>
              </mc:Choice>
              <mc:Fallback>
                <p:oleObj name="Equation" r:id="rId9" imgW="558720" imgH="203040" progId="Equation.DSMT4">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1311275"/>
                        <a:ext cx="12128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
          <p:cNvGraphicFramePr>
            <a:graphicFrameLocks noChangeAspect="1"/>
          </p:cNvGraphicFramePr>
          <p:nvPr/>
        </p:nvGraphicFramePr>
        <p:xfrm>
          <a:off x="150948" y="2842903"/>
          <a:ext cx="1404938" cy="441325"/>
        </p:xfrm>
        <a:graphic>
          <a:graphicData uri="http://schemas.openxmlformats.org/presentationml/2006/ole">
            <mc:AlternateContent xmlns:mc="http://schemas.openxmlformats.org/markup-compatibility/2006">
              <mc:Choice xmlns:v="urn:schemas-microsoft-com:vml" Requires="v">
                <p:oleObj spid="_x0000_s103541" name="Equation" r:id="rId11" imgW="647640" imgH="203040" progId="Equation.DSMT4">
                  <p:embed/>
                </p:oleObj>
              </mc:Choice>
              <mc:Fallback>
                <p:oleObj name="Equation" r:id="rId11" imgW="647640" imgH="203040" progId="Equation.DSMT4">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948" y="2842903"/>
                        <a:ext cx="140493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5"/>
          <p:cNvGraphicFramePr>
            <a:graphicFrameLocks noChangeAspect="1"/>
          </p:cNvGraphicFramePr>
          <p:nvPr/>
        </p:nvGraphicFramePr>
        <p:xfrm>
          <a:off x="562428" y="3203583"/>
          <a:ext cx="385763" cy="358775"/>
        </p:xfrm>
        <a:graphic>
          <a:graphicData uri="http://schemas.openxmlformats.org/presentationml/2006/ole">
            <mc:AlternateContent xmlns:mc="http://schemas.openxmlformats.org/markup-compatibility/2006">
              <mc:Choice xmlns:v="urn:schemas-microsoft-com:vml" Requires="v">
                <p:oleObj spid="_x0000_s103542" name="Equation" r:id="rId13" imgW="177480" imgH="164880" progId="Equation.DSMT4">
                  <p:embed/>
                </p:oleObj>
              </mc:Choice>
              <mc:Fallback>
                <p:oleObj name="Equation" r:id="rId13" imgW="177480" imgH="1648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2428" y="3203583"/>
                        <a:ext cx="38576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6"/>
          <p:cNvGraphicFramePr>
            <a:graphicFrameLocks noChangeAspect="1"/>
          </p:cNvGraphicFramePr>
          <p:nvPr/>
        </p:nvGraphicFramePr>
        <p:xfrm>
          <a:off x="7577908" y="2832743"/>
          <a:ext cx="1404937" cy="441325"/>
        </p:xfrm>
        <a:graphic>
          <a:graphicData uri="http://schemas.openxmlformats.org/presentationml/2006/ole">
            <mc:AlternateContent xmlns:mc="http://schemas.openxmlformats.org/markup-compatibility/2006">
              <mc:Choice xmlns:v="urn:schemas-microsoft-com:vml" Requires="v">
                <p:oleObj spid="_x0000_s103543" name="Equation" r:id="rId15" imgW="647640" imgH="203040" progId="Equation.DSMT4">
                  <p:embed/>
                </p:oleObj>
              </mc:Choice>
              <mc:Fallback>
                <p:oleObj name="Equation" r:id="rId15" imgW="647640" imgH="203040" progId="Equation.DSMT4">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77908" y="2832743"/>
                        <a:ext cx="14049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7"/>
          <p:cNvGraphicFramePr>
            <a:graphicFrameLocks noChangeAspect="1"/>
          </p:cNvGraphicFramePr>
          <p:nvPr/>
        </p:nvGraphicFramePr>
        <p:xfrm>
          <a:off x="7879216" y="3179771"/>
          <a:ext cx="606425" cy="385762"/>
        </p:xfrm>
        <a:graphic>
          <a:graphicData uri="http://schemas.openxmlformats.org/presentationml/2006/ole">
            <mc:AlternateContent xmlns:mc="http://schemas.openxmlformats.org/markup-compatibility/2006">
              <mc:Choice xmlns:v="urn:schemas-microsoft-com:vml" Requires="v">
                <p:oleObj spid="_x0000_s103544" name="Equation" r:id="rId16" imgW="279360" imgH="177480" progId="Equation.DSMT4">
                  <p:embed/>
                </p:oleObj>
              </mc:Choice>
              <mc:Fallback>
                <p:oleObj name="Equation" r:id="rId16" imgW="279360" imgH="177480" progId="Equation.DSMT4">
                  <p:embed/>
                  <p:pic>
                    <p:nvPicPr>
                      <p:cNvPr id="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79216" y="3179771"/>
                        <a:ext cx="60642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8">
                                            <p:txEl>
                                              <p:pRg st="0" end="0"/>
                                            </p:txEl>
                                          </p:spTgt>
                                        </p:tgtEl>
                                        <p:attrNameLst>
                                          <p:attrName>ppt_x</p:attrName>
                                        </p:attrNameLst>
                                      </p:cBhvr>
                                      <p:tavLst>
                                        <p:tav tm="0">
                                          <p:val>
                                            <p:strVal val="ppt_x"/>
                                          </p:val>
                                        </p:tav>
                                        <p:tav tm="100000">
                                          <p:val>
                                            <p:strVal val="1+ppt_w/2"/>
                                          </p:val>
                                        </p:tav>
                                      </p:tavLst>
                                    </p:anim>
                                    <p:anim calcmode="lin" valueType="num">
                                      <p:cBhvr additive="base">
                                        <p:cTn id="7" dur="500"/>
                                        <p:tgtEl>
                                          <p:spTgt spid="8">
                                            <p:txEl>
                                              <p:pRg st="0" end="0"/>
                                            </p:txEl>
                                          </p:spTgt>
                                        </p:tgtEl>
                                        <p:attrNameLst>
                                          <p:attrName>ppt_y</p:attrName>
                                        </p:attrNameLst>
                                      </p:cBhvr>
                                      <p:tavLst>
                                        <p:tav tm="0">
                                          <p:val>
                                            <p:strVal val="ppt_y"/>
                                          </p:val>
                                        </p:tav>
                                        <p:tav tm="100000">
                                          <p:val>
                                            <p:strVal val="ppt_y"/>
                                          </p:val>
                                        </p:tav>
                                      </p:tavLst>
                                    </p:anim>
                                    <p:set>
                                      <p:cBhvr>
                                        <p:cTn id="8" dur="1" fill="hold">
                                          <p:stCondLst>
                                            <p:cond delay="499"/>
                                          </p:stCondLst>
                                        </p:cTn>
                                        <p:tgtEl>
                                          <p:spTgt spid="8">
                                            <p:txEl>
                                              <p:pRg st="0" end="0"/>
                                            </p:txEl>
                                          </p:spTgt>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34"/>
                                        </p:tgtEl>
                                        <p:attrNameLst>
                                          <p:attrName>ppt_x</p:attrName>
                                        </p:attrNameLst>
                                      </p:cBhvr>
                                      <p:tavLst>
                                        <p:tav tm="0">
                                          <p:val>
                                            <p:strVal val="ppt_x"/>
                                          </p:val>
                                        </p:tav>
                                        <p:tav tm="100000">
                                          <p:val>
                                            <p:strVal val="1+ppt_w/2"/>
                                          </p:val>
                                        </p:tav>
                                      </p:tavLst>
                                    </p:anim>
                                    <p:anim calcmode="lin" valueType="num">
                                      <p:cBhvr additive="base">
                                        <p:cTn id="11" dur="500"/>
                                        <p:tgtEl>
                                          <p:spTgt spid="34"/>
                                        </p:tgtEl>
                                        <p:attrNameLst>
                                          <p:attrName>ppt_y</p:attrName>
                                        </p:attrNameLst>
                                      </p:cBhvr>
                                      <p:tavLst>
                                        <p:tav tm="0">
                                          <p:val>
                                            <p:strVal val="ppt_y"/>
                                          </p:val>
                                        </p:tav>
                                        <p:tav tm="100000">
                                          <p:val>
                                            <p:strVal val="ppt_y"/>
                                          </p:val>
                                        </p:tav>
                                      </p:tavLst>
                                    </p:anim>
                                    <p:set>
                                      <p:cBhvr>
                                        <p:cTn id="12" dur="1" fill="hold">
                                          <p:stCondLst>
                                            <p:cond delay="499"/>
                                          </p:stCondLst>
                                        </p:cTn>
                                        <p:tgtEl>
                                          <p:spTgt spid="34"/>
                                        </p:tgtEl>
                                        <p:attrNameLst>
                                          <p:attrName>style.visibility</p:attrName>
                                        </p:attrNameLst>
                                      </p:cBhvr>
                                      <p:to>
                                        <p:strVal val="hidden"/>
                                      </p:to>
                                    </p:set>
                                  </p:childTnLst>
                                </p:cTn>
                              </p:par>
                              <p:par>
                                <p:cTn id="13" presetID="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0-#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0-#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0-#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0-#ppt_w/2"/>
                                          </p:val>
                                        </p:tav>
                                        <p:tav tm="100000">
                                          <p:val>
                                            <p:strVal val="#ppt_x"/>
                                          </p:val>
                                        </p:tav>
                                      </p:tavLst>
                                    </p:anim>
                                    <p:anim calcmode="lin" valueType="num">
                                      <p:cBhvr additive="base">
                                        <p:cTn id="36" dur="500" fill="hold"/>
                                        <p:tgtEl>
                                          <p:spTgt spid="4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0-#ppt_w/2"/>
                                          </p:val>
                                        </p:tav>
                                        <p:tav tm="100000">
                                          <p:val>
                                            <p:strVal val="#ppt_x"/>
                                          </p:val>
                                        </p:tav>
                                      </p:tavLst>
                                    </p:anim>
                                    <p:anim calcmode="lin" valueType="num">
                                      <p:cBhvr additive="base">
                                        <p:cTn id="40" dur="500" fill="hold"/>
                                        <p:tgtEl>
                                          <p:spTgt spid="41"/>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0-#ppt_w/2"/>
                                          </p:val>
                                        </p:tav>
                                        <p:tav tm="100000">
                                          <p:val>
                                            <p:strVal val="#ppt_x"/>
                                          </p:val>
                                        </p:tav>
                                      </p:tavLst>
                                    </p:anim>
                                    <p:anim calcmode="lin" valueType="num">
                                      <p:cBhvr additive="base">
                                        <p:cTn id="44" dur="5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0-#ppt_w/2"/>
                                          </p:val>
                                        </p:tav>
                                        <p:tav tm="100000">
                                          <p:val>
                                            <p:strVal val="#ppt_x"/>
                                          </p:val>
                                        </p:tav>
                                      </p:tavLst>
                                    </p:anim>
                                    <p:anim calcmode="lin" valueType="num">
                                      <p:cBhvr additive="base">
                                        <p:cTn id="48" dur="500" fill="hold"/>
                                        <p:tgtEl>
                                          <p:spTgt spid="43"/>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0-#ppt_w/2"/>
                                          </p:val>
                                        </p:tav>
                                        <p:tav tm="100000">
                                          <p:val>
                                            <p:strVal val="#ppt_x"/>
                                          </p:val>
                                        </p:tav>
                                      </p:tavLst>
                                    </p:anim>
                                    <p:anim calcmode="lin" valueType="num">
                                      <p:cBhvr additive="base">
                                        <p:cTn id="52" dur="500" fill="hold"/>
                                        <p:tgtEl>
                                          <p:spTgt spid="44"/>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0-#ppt_w/2"/>
                                          </p:val>
                                        </p:tav>
                                        <p:tav tm="100000">
                                          <p:val>
                                            <p:strVal val="#ppt_x"/>
                                          </p:val>
                                        </p:tav>
                                      </p:tavLst>
                                    </p:anim>
                                    <p:anim calcmode="lin" valueType="num">
                                      <p:cBhvr additive="base">
                                        <p:cTn id="56" dur="500" fill="hold"/>
                                        <p:tgtEl>
                                          <p:spTgt spid="45"/>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0-#ppt_w/2"/>
                                          </p:val>
                                        </p:tav>
                                        <p:tav tm="100000">
                                          <p:val>
                                            <p:strVal val="#ppt_x"/>
                                          </p:val>
                                        </p:tav>
                                      </p:tavLst>
                                    </p:anim>
                                    <p:anim calcmode="lin" valueType="num">
                                      <p:cBhvr additive="base">
                                        <p:cTn id="60" dur="500" fill="hold"/>
                                        <p:tgtEl>
                                          <p:spTgt spid="46"/>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0-#ppt_w/2"/>
                                          </p:val>
                                        </p:tav>
                                        <p:tav tm="100000">
                                          <p:val>
                                            <p:strVal val="#ppt_x"/>
                                          </p:val>
                                        </p:tav>
                                      </p:tavLst>
                                    </p:anim>
                                    <p:anim calcmode="lin" valueType="num">
                                      <p:cBhvr additive="base">
                                        <p:cTn id="64"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34" grpId="0"/>
      <p:bldP spid="35" grpId="0" animBg="1"/>
      <p:bldP spid="39" grpId="0" animBg="1"/>
      <p:bldP spid="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381000" y="1600200"/>
            <a:ext cx="8382000" cy="914400"/>
          </a:xfrm>
        </p:spPr>
        <p:txBody>
          <a:bodyPr>
            <a:noAutofit/>
          </a:bodyPr>
          <a:lstStyle/>
          <a:p>
            <a:pPr>
              <a:spcBef>
                <a:spcPts val="1200"/>
              </a:spcBef>
              <a:buNone/>
            </a:pPr>
            <a:r>
              <a:rPr lang="en-MY" b="1" dirty="0" smtClean="0"/>
              <a:t>Accumulation = loadings </a:t>
            </a:r>
            <a:r>
              <a:rPr lang="en-MY" b="1" dirty="0" smtClean="0">
                <a:sym typeface="Symbol"/>
              </a:rPr>
              <a:t></a:t>
            </a:r>
            <a:r>
              <a:rPr lang="en-MY" b="1" dirty="0" smtClean="0"/>
              <a:t> transport </a:t>
            </a:r>
            <a:r>
              <a:rPr lang="en-MY" b="1" dirty="0" smtClean="0">
                <a:sym typeface="Symbol"/>
              </a:rPr>
              <a:t></a:t>
            </a:r>
            <a:r>
              <a:rPr lang="en-MY" b="1" dirty="0" smtClean="0"/>
              <a:t> reactions</a:t>
            </a:r>
            <a:endParaRPr lang="en-US" dirty="0" smtClean="0">
              <a:latin typeface="Times New Roman" pitchFamily="18" charset="0"/>
              <a:cs typeface="Times New Roman" pitchFamily="18" charset="0"/>
            </a:endParaRPr>
          </a:p>
        </p:txBody>
      </p:sp>
      <p:sp>
        <p:nvSpPr>
          <p:cNvPr id="10" name="Rectangle 9"/>
          <p:cNvSpPr/>
          <p:nvPr/>
        </p:nvSpPr>
        <p:spPr>
          <a:xfrm>
            <a:off x="457200" y="5867400"/>
            <a:ext cx="8229600" cy="707886"/>
          </a:xfrm>
          <a:prstGeom prst="rect">
            <a:avLst/>
          </a:prstGeom>
        </p:spPr>
        <p:txBody>
          <a:bodyPr wrap="square">
            <a:spAutoFit/>
          </a:bodyPr>
          <a:lstStyle/>
          <a:p>
            <a:pPr algn="just"/>
            <a:r>
              <a:rPr lang="en-MY" sz="2000" dirty="0" smtClean="0">
                <a:latin typeface="Times New Roman" pitchFamily="18" charset="0"/>
                <a:cs typeface="Times New Roman" pitchFamily="18" charset="0"/>
              </a:rPr>
              <a:t>Figure 1.1  Schematic representation of the loading, transport and reaction of a substance moving though and reacting within a volume of water.</a:t>
            </a:r>
            <a:endParaRPr lang="en-US" sz="2000" dirty="0">
              <a:latin typeface="Times New Roman" pitchFamily="18" charset="0"/>
              <a:cs typeface="Times New Roman" pitchFamily="18" charset="0"/>
            </a:endParaRPr>
          </a:p>
        </p:txBody>
      </p:sp>
      <p:sp>
        <p:nvSpPr>
          <p:cNvPr id="9" name="Oval 8"/>
          <p:cNvSpPr/>
          <p:nvPr/>
        </p:nvSpPr>
        <p:spPr>
          <a:xfrm>
            <a:off x="2039256" y="3429000"/>
            <a:ext cx="4953000" cy="2133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4495800" y="2895600"/>
            <a:ext cx="0" cy="99060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00200" y="4481286"/>
            <a:ext cx="1143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00800" y="4495800"/>
            <a:ext cx="11430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071258" y="4405086"/>
            <a:ext cx="182880" cy="182880"/>
          </a:xfrm>
          <a:prstGeom prst="ellipse">
            <a:avLst/>
          </a:prstGeom>
          <a:solidFill>
            <a:schemeClr val="bg1">
              <a:lumMod val="6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29628" y="4390572"/>
            <a:ext cx="182880" cy="182880"/>
          </a:xfrm>
          <a:prstGeom prst="ellipse">
            <a:avLst/>
          </a:prstGeom>
          <a:solidFill>
            <a:schemeClr val="bg1">
              <a:lumMod val="6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nvGraphicFramePr>
        <p:xfrm>
          <a:off x="4371975" y="4305301"/>
          <a:ext cx="323055" cy="352424"/>
        </p:xfrm>
        <a:graphic>
          <a:graphicData uri="http://schemas.openxmlformats.org/presentationml/2006/ole">
            <mc:AlternateContent xmlns:mc="http://schemas.openxmlformats.org/markup-compatibility/2006">
              <mc:Choice xmlns:v="urn:schemas-microsoft-com:vml" Requires="v">
                <p:oleObj spid="_x0000_s54371" name="Equation" r:id="rId5" imgW="139680" imgH="152280" progId="Equation.DSMT4">
                  <p:embed/>
                </p:oleObj>
              </mc:Choice>
              <mc:Fallback>
                <p:oleObj name="Equation" r:id="rId5" imgW="139680" imgH="15228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1975" y="4305301"/>
                        <a:ext cx="323055" cy="352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 name="Object 2"/>
          <p:cNvGraphicFramePr>
            <a:graphicFrameLocks noChangeAspect="1"/>
          </p:cNvGraphicFramePr>
          <p:nvPr/>
        </p:nvGraphicFramePr>
        <p:xfrm>
          <a:off x="3943350" y="4686300"/>
          <a:ext cx="1295400" cy="385864"/>
        </p:xfrm>
        <a:graphic>
          <a:graphicData uri="http://schemas.openxmlformats.org/presentationml/2006/ole">
            <mc:AlternateContent xmlns:mc="http://schemas.openxmlformats.org/markup-compatibility/2006">
              <mc:Choice xmlns:v="urn:schemas-microsoft-com:vml" Requires="v">
                <p:oleObj spid="_x0000_s54372" name="Equation" r:id="rId7" imgW="596880" imgH="177480" progId="Equation.DSMT4">
                  <p:embed/>
                </p:oleObj>
              </mc:Choice>
              <mc:Fallback>
                <p:oleObj name="Equation" r:id="rId7" imgW="596880" imgH="17748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3350" y="4686300"/>
                        <a:ext cx="1295400" cy="385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3"/>
          <p:cNvGraphicFramePr>
            <a:graphicFrameLocks noChangeAspect="1"/>
          </p:cNvGraphicFramePr>
          <p:nvPr/>
        </p:nvGraphicFramePr>
        <p:xfrm>
          <a:off x="3943350" y="2486025"/>
          <a:ext cx="1212850" cy="441325"/>
        </p:xfrm>
        <a:graphic>
          <a:graphicData uri="http://schemas.openxmlformats.org/presentationml/2006/ole">
            <mc:AlternateContent xmlns:mc="http://schemas.openxmlformats.org/markup-compatibility/2006">
              <mc:Choice xmlns:v="urn:schemas-microsoft-com:vml" Requires="v">
                <p:oleObj spid="_x0000_s54373" name="Equation" r:id="rId9" imgW="558720" imgH="203040" progId="Equation.DSMT4">
                  <p:embed/>
                </p:oleObj>
              </mc:Choice>
              <mc:Fallback>
                <p:oleObj name="Equation" r:id="rId9" imgW="558720" imgH="203040" progId="Equation.DSMT4">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3350" y="2486025"/>
                        <a:ext cx="12128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4"/>
          <p:cNvGraphicFramePr>
            <a:graphicFrameLocks noChangeAspect="1"/>
          </p:cNvGraphicFramePr>
          <p:nvPr/>
        </p:nvGraphicFramePr>
        <p:xfrm>
          <a:off x="121920" y="4287520"/>
          <a:ext cx="1404938" cy="441325"/>
        </p:xfrm>
        <a:graphic>
          <a:graphicData uri="http://schemas.openxmlformats.org/presentationml/2006/ole">
            <mc:AlternateContent xmlns:mc="http://schemas.openxmlformats.org/markup-compatibility/2006">
              <mc:Choice xmlns:v="urn:schemas-microsoft-com:vml" Requires="v">
                <p:oleObj spid="_x0000_s54374" name="Equation" r:id="rId11" imgW="647640" imgH="203040" progId="Equation.DSMT4">
                  <p:embed/>
                </p:oleObj>
              </mc:Choice>
              <mc:Fallback>
                <p:oleObj name="Equation" r:id="rId11" imgW="647640" imgH="203040" progId="Equation.DSMT4">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 y="4287520"/>
                        <a:ext cx="140493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5"/>
          <p:cNvGraphicFramePr>
            <a:graphicFrameLocks noChangeAspect="1"/>
          </p:cNvGraphicFramePr>
          <p:nvPr/>
        </p:nvGraphicFramePr>
        <p:xfrm>
          <a:off x="533400" y="4648200"/>
          <a:ext cx="385763" cy="358775"/>
        </p:xfrm>
        <a:graphic>
          <a:graphicData uri="http://schemas.openxmlformats.org/presentationml/2006/ole">
            <mc:AlternateContent xmlns:mc="http://schemas.openxmlformats.org/markup-compatibility/2006">
              <mc:Choice xmlns:v="urn:schemas-microsoft-com:vml" Requires="v">
                <p:oleObj spid="_x0000_s54375" name="Equation" r:id="rId13" imgW="177480" imgH="164880" progId="Equation.DSMT4">
                  <p:embed/>
                </p:oleObj>
              </mc:Choice>
              <mc:Fallback>
                <p:oleObj name="Equation" r:id="rId13" imgW="177480" imgH="164880" progId="Equation.DSMT4">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4648200"/>
                        <a:ext cx="38576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6"/>
          <p:cNvGraphicFramePr>
            <a:graphicFrameLocks noChangeAspect="1"/>
          </p:cNvGraphicFramePr>
          <p:nvPr/>
        </p:nvGraphicFramePr>
        <p:xfrm>
          <a:off x="7548880" y="4277360"/>
          <a:ext cx="1404937" cy="441325"/>
        </p:xfrm>
        <a:graphic>
          <a:graphicData uri="http://schemas.openxmlformats.org/presentationml/2006/ole">
            <mc:AlternateContent xmlns:mc="http://schemas.openxmlformats.org/markup-compatibility/2006">
              <mc:Choice xmlns:v="urn:schemas-microsoft-com:vml" Requires="v">
                <p:oleObj spid="_x0000_s54376" name="Equation" r:id="rId15" imgW="647640" imgH="203040" progId="Equation.DSMT4">
                  <p:embed/>
                </p:oleObj>
              </mc:Choice>
              <mc:Fallback>
                <p:oleObj name="Equation" r:id="rId15" imgW="647640" imgH="2030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8880" y="4277360"/>
                        <a:ext cx="14049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9" name="Object 7"/>
          <p:cNvGraphicFramePr>
            <a:graphicFrameLocks noChangeAspect="1"/>
          </p:cNvGraphicFramePr>
          <p:nvPr/>
        </p:nvGraphicFramePr>
        <p:xfrm>
          <a:off x="7850188" y="4624388"/>
          <a:ext cx="606425" cy="385762"/>
        </p:xfrm>
        <a:graphic>
          <a:graphicData uri="http://schemas.openxmlformats.org/presentationml/2006/ole">
            <mc:AlternateContent xmlns:mc="http://schemas.openxmlformats.org/markup-compatibility/2006">
              <mc:Choice xmlns:v="urn:schemas-microsoft-com:vml" Requires="v">
                <p:oleObj spid="_x0000_s54377" name="Equation" r:id="rId16" imgW="279360" imgH="177480" progId="Equation.DSMT4">
                  <p:embed/>
                </p:oleObj>
              </mc:Choice>
              <mc:Fallback>
                <p:oleObj name="Equation" r:id="rId16" imgW="279360" imgH="177480" progId="Equation.DSMT4">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50188" y="4624388"/>
                        <a:ext cx="60642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382000" cy="5105400"/>
          </a:xfrm>
        </p:spPr>
        <p:txBody>
          <a:bodyPr>
            <a:noAutofit/>
          </a:bodyPr>
          <a:lstStyle/>
          <a:p>
            <a:pPr>
              <a:spcBef>
                <a:spcPts val="1200"/>
              </a:spcBef>
            </a:pPr>
            <a:r>
              <a:rPr lang="en-MY" dirty="0" smtClean="0">
                <a:latin typeface="Times New Roman" pitchFamily="18" charset="0"/>
                <a:cs typeface="Times New Roman" pitchFamily="18" charset="0"/>
              </a:rPr>
              <a:t>System can then be divided into </a:t>
            </a:r>
            <a:r>
              <a:rPr lang="en-MY" dirty="0" err="1" smtClean="0">
                <a:latin typeface="Times New Roman" pitchFamily="18" charset="0"/>
                <a:cs typeface="Times New Roman" pitchFamily="18" charset="0"/>
              </a:rPr>
              <a:t>subvolumes</a:t>
            </a:r>
            <a:r>
              <a:rPr lang="en-MY" dirty="0" smtClean="0">
                <a:latin typeface="Times New Roman" pitchFamily="18" charset="0"/>
                <a:cs typeface="Times New Roman" pitchFamily="18" charset="0"/>
              </a:rPr>
              <a:t>;</a:t>
            </a:r>
          </a:p>
          <a:p>
            <a:pPr>
              <a:spcBef>
                <a:spcPts val="1200"/>
              </a:spcBef>
            </a:pPr>
            <a:r>
              <a:rPr lang="en-MY" dirty="0" smtClean="0">
                <a:latin typeface="Times New Roman" pitchFamily="18" charset="0"/>
                <a:cs typeface="Times New Roman" pitchFamily="18" charset="0"/>
              </a:rPr>
              <a:t>Levels of substances at various locations within the volume;</a:t>
            </a:r>
          </a:p>
          <a:p>
            <a:pPr>
              <a:spcBef>
                <a:spcPts val="1200"/>
              </a:spcBef>
            </a:pPr>
            <a:r>
              <a:rPr lang="en-MY" dirty="0" smtClean="0">
                <a:latin typeface="Times New Roman" pitchFamily="18" charset="0"/>
                <a:cs typeface="Times New Roman" pitchFamily="18" charset="0"/>
              </a:rPr>
              <a:t>Math. division of space and matter into compartments  = </a:t>
            </a:r>
            <a:r>
              <a:rPr lang="en-MY" b="1" i="1" dirty="0" smtClean="0">
                <a:latin typeface="Times New Roman" pitchFamily="18" charset="0"/>
                <a:cs typeface="Times New Roman" pitchFamily="18" charset="0"/>
              </a:rPr>
              <a:t>segmentation</a:t>
            </a:r>
            <a:r>
              <a:rPr lang="en-MY" dirty="0" smtClean="0">
                <a:latin typeface="Times New Roman" pitchFamily="18" charset="0"/>
                <a:cs typeface="Times New Roman" pitchFamily="18" charset="0"/>
              </a:rPr>
              <a:t>;</a:t>
            </a:r>
          </a:p>
          <a:p>
            <a:pPr>
              <a:spcBef>
                <a:spcPts val="1200"/>
              </a:spcBef>
            </a:pPr>
            <a:r>
              <a:rPr lang="en-MY" dirty="0" smtClean="0">
                <a:latin typeface="Times New Roman" pitchFamily="18" charset="0"/>
                <a:cs typeface="Times New Roman" pitchFamily="18" charset="0"/>
              </a:rPr>
              <a:t>Fundamental to the application of mass conservation to water quality problems;</a:t>
            </a:r>
          </a:p>
          <a:p>
            <a:pPr>
              <a:spcBef>
                <a:spcPts val="1200"/>
              </a:spcBef>
            </a:pPr>
            <a:r>
              <a:rPr lang="en-MY" dirty="0" smtClean="0">
                <a:latin typeface="Times New Roman" pitchFamily="18" charset="0"/>
                <a:cs typeface="Times New Roman" pitchFamily="18" charset="0"/>
              </a:rPr>
              <a:t>Concept of segmentation will be discussed later.</a:t>
            </a:r>
            <a:endParaRPr lang="en-US" dirty="0" smtClean="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an 32"/>
          <p:cNvSpPr/>
          <p:nvPr/>
        </p:nvSpPr>
        <p:spPr>
          <a:xfrm>
            <a:off x="4876800" y="5311140"/>
            <a:ext cx="762000" cy="838200"/>
          </a:xfrm>
          <a:prstGeom prst="can">
            <a:avLst>
              <a:gd name="adj" fmla="val 42364"/>
            </a:avLst>
          </a:prstGeom>
          <a:solidFill>
            <a:srgbClr val="99CC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2362200"/>
          </a:xfrm>
        </p:spPr>
        <p:txBody>
          <a:bodyPr>
            <a:noAutofit/>
          </a:bodyPr>
          <a:lstStyle/>
          <a:p>
            <a:pPr>
              <a:spcBef>
                <a:spcPts val="1200"/>
              </a:spcBef>
            </a:pPr>
            <a:r>
              <a:rPr lang="en-MY" dirty="0" smtClean="0">
                <a:latin typeface="Times New Roman" pitchFamily="18" charset="0"/>
                <a:cs typeface="Times New Roman" pitchFamily="18" charset="0"/>
              </a:rPr>
              <a:t>Conservation of mass and the mass balance in simpler systems;</a:t>
            </a:r>
          </a:p>
          <a:p>
            <a:pPr>
              <a:spcBef>
                <a:spcPts val="1200"/>
              </a:spcBef>
            </a:pPr>
            <a:r>
              <a:rPr lang="en-MY" dirty="0" smtClean="0">
                <a:latin typeface="Times New Roman" pitchFamily="18" charset="0"/>
                <a:cs typeface="Times New Roman" pitchFamily="18" charset="0"/>
              </a:rPr>
              <a:t>Control volume (water body) in form of a tank. </a:t>
            </a:r>
          </a:p>
        </p:txBody>
      </p:sp>
      <p:sp>
        <p:nvSpPr>
          <p:cNvPr id="39939" name="Rectangle 3"/>
          <p:cNvSpPr>
            <a:spLocks noChangeArrowheads="1"/>
          </p:cNvSpPr>
          <p:nvPr/>
        </p:nvSpPr>
        <p:spPr bwMode="auto">
          <a:xfrm>
            <a:off x="5257800" y="6019800"/>
            <a:ext cx="3352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1.2  Static mixing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5105400" y="4343400"/>
            <a:ext cx="3352800" cy="954107"/>
          </a:xfrm>
          <a:prstGeom prst="rect">
            <a:avLst/>
          </a:prstGeom>
        </p:spPr>
        <p:txBody>
          <a:bodyPr wrap="square">
            <a:spAutoFit/>
          </a:bodyPr>
          <a:lstStyle/>
          <a:p>
            <a:r>
              <a:rPr lang="en-MY" sz="2800" i="1" dirty="0" smtClean="0">
                <a:latin typeface="Times New Roman" pitchFamily="18" charset="0"/>
                <a:cs typeface="Times New Roman" pitchFamily="18" charset="0"/>
              </a:rPr>
              <a:t>V</a:t>
            </a:r>
            <a:r>
              <a:rPr lang="en-MY" sz="2800" dirty="0" smtClean="0">
                <a:latin typeface="Times New Roman" pitchFamily="18" charset="0"/>
                <a:cs typeface="Times New Roman" pitchFamily="18" charset="0"/>
              </a:rPr>
              <a:t> - volume</a:t>
            </a:r>
          </a:p>
          <a:p>
            <a:r>
              <a:rPr lang="en-MY" sz="2800" i="1" dirty="0" smtClean="0">
                <a:latin typeface="Times New Roman" pitchFamily="18" charset="0"/>
                <a:cs typeface="Times New Roman" pitchFamily="18" charset="0"/>
              </a:rPr>
              <a:t>C</a:t>
            </a:r>
            <a:r>
              <a:rPr lang="en-MY" sz="2800" dirty="0" smtClean="0">
                <a:latin typeface="Times New Roman" pitchFamily="18" charset="0"/>
                <a:cs typeface="Times New Roman" pitchFamily="18" charset="0"/>
              </a:rPr>
              <a:t> - concentration</a:t>
            </a:r>
            <a:endParaRPr lang="en-US" sz="2800" dirty="0">
              <a:latin typeface="Times New Roman" pitchFamily="18" charset="0"/>
              <a:cs typeface="Times New Roman" pitchFamily="18" charset="0"/>
            </a:endParaRPr>
          </a:p>
        </p:txBody>
      </p:sp>
      <p:sp>
        <p:nvSpPr>
          <p:cNvPr id="14" name="Can 13"/>
          <p:cNvSpPr/>
          <p:nvPr/>
        </p:nvSpPr>
        <p:spPr>
          <a:xfrm>
            <a:off x="1816100" y="5494020"/>
            <a:ext cx="1828800" cy="1282700"/>
          </a:xfrm>
          <a:prstGeom prst="can">
            <a:avLst>
              <a:gd name="adj" fmla="val 42364"/>
            </a:avLst>
          </a:prstGeom>
          <a:solidFill>
            <a:srgbClr val="99CC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1809750" y="4457700"/>
            <a:ext cx="1828800" cy="2322576"/>
          </a:xfrm>
          <a:prstGeom prst="can">
            <a:avLst>
              <a:gd name="adj" fmla="val 32473"/>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rot="8013270">
            <a:off x="1541297" y="3041364"/>
            <a:ext cx="762000" cy="1191141"/>
          </a:xfrm>
          <a:prstGeom prst="can">
            <a:avLst>
              <a:gd name="adj" fmla="val 3815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rot="13574693">
            <a:off x="3132073" y="3063310"/>
            <a:ext cx="762000" cy="1191141"/>
          </a:xfrm>
          <a:prstGeom prst="can">
            <a:avLst>
              <a:gd name="adj" fmla="val 3815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379" name="Object 3"/>
          <p:cNvGraphicFramePr>
            <a:graphicFrameLocks noChangeAspect="1"/>
          </p:cNvGraphicFramePr>
          <p:nvPr/>
        </p:nvGraphicFramePr>
        <p:xfrm>
          <a:off x="2428789" y="6226176"/>
          <a:ext cx="619211" cy="381686"/>
        </p:xfrm>
        <a:graphic>
          <a:graphicData uri="http://schemas.openxmlformats.org/presentationml/2006/ole">
            <mc:AlternateContent xmlns:mc="http://schemas.openxmlformats.org/markup-compatibility/2006">
              <mc:Choice xmlns:v="urn:schemas-microsoft-com:vml" Requires="v">
                <p:oleObj spid="_x0000_s101521" name="Equation" r:id="rId5" imgW="330120" imgH="203040" progId="Equation.DSMT4">
                  <p:embed/>
                </p:oleObj>
              </mc:Choice>
              <mc:Fallback>
                <p:oleObj name="Equation" r:id="rId5" imgW="33012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789" y="6226176"/>
                        <a:ext cx="619211" cy="3816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0" name="Object 4"/>
          <p:cNvGraphicFramePr>
            <a:graphicFrameLocks noChangeAspect="1"/>
          </p:cNvGraphicFramePr>
          <p:nvPr/>
        </p:nvGraphicFramePr>
        <p:xfrm>
          <a:off x="757195" y="3657600"/>
          <a:ext cx="690605" cy="429740"/>
        </p:xfrm>
        <a:graphic>
          <a:graphicData uri="http://schemas.openxmlformats.org/presentationml/2006/ole">
            <mc:AlternateContent xmlns:mc="http://schemas.openxmlformats.org/markup-compatibility/2006">
              <mc:Choice xmlns:v="urn:schemas-microsoft-com:vml" Requires="v">
                <p:oleObj spid="_x0000_s101522" name="Equation" r:id="rId7" imgW="368280" imgH="228600" progId="Equation.DSMT4">
                  <p:embed/>
                </p:oleObj>
              </mc:Choice>
              <mc:Fallback>
                <p:oleObj name="Equation" r:id="rId7" imgW="36828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195" y="3657600"/>
                        <a:ext cx="690605" cy="429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2" name="Object 6"/>
          <p:cNvGraphicFramePr>
            <a:graphicFrameLocks noChangeAspect="1"/>
          </p:cNvGraphicFramePr>
          <p:nvPr/>
        </p:nvGraphicFramePr>
        <p:xfrm>
          <a:off x="4038600" y="3685059"/>
          <a:ext cx="762000" cy="429741"/>
        </p:xfrm>
        <a:graphic>
          <a:graphicData uri="http://schemas.openxmlformats.org/presentationml/2006/ole">
            <mc:AlternateContent xmlns:mc="http://schemas.openxmlformats.org/markup-compatibility/2006">
              <mc:Choice xmlns:v="urn:schemas-microsoft-com:vml" Requires="v">
                <p:oleObj spid="_x0000_s101523" name="Equation" r:id="rId9" imgW="406080" imgH="228600" progId="Equation.DSMT4">
                  <p:embed/>
                </p:oleObj>
              </mc:Choice>
              <mc:Fallback>
                <p:oleObj name="Equation" r:id="rId9" imgW="406080" imgH="2286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3685059"/>
                        <a:ext cx="762000" cy="429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4" name="Object 8"/>
          <p:cNvGraphicFramePr>
            <a:graphicFrameLocks noChangeAspect="1"/>
          </p:cNvGraphicFramePr>
          <p:nvPr/>
        </p:nvGraphicFramePr>
        <p:xfrm>
          <a:off x="203201" y="3111501"/>
          <a:ext cx="1143000" cy="271220"/>
        </p:xfrm>
        <a:graphic>
          <a:graphicData uri="http://schemas.openxmlformats.org/presentationml/2006/ole">
            <mc:AlternateContent xmlns:mc="http://schemas.openxmlformats.org/markup-compatibility/2006">
              <mc:Choice xmlns:v="urn:schemas-microsoft-com:vml" Requires="v">
                <p:oleObj spid="_x0000_s101524" name="Equation" r:id="rId11" imgW="749160" imgH="177480" progId="Equation.DSMT4">
                  <p:embed/>
                </p:oleObj>
              </mc:Choice>
              <mc:Fallback>
                <p:oleObj name="Equation" r:id="rId11" imgW="749160" imgH="17748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201" y="3111501"/>
                        <a:ext cx="1143000" cy="27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5" name="Object 9"/>
          <p:cNvGraphicFramePr>
            <a:graphicFrameLocks noChangeAspect="1"/>
          </p:cNvGraphicFramePr>
          <p:nvPr/>
        </p:nvGraphicFramePr>
        <p:xfrm>
          <a:off x="4095750" y="3124200"/>
          <a:ext cx="1162050" cy="271463"/>
        </p:xfrm>
        <a:graphic>
          <a:graphicData uri="http://schemas.openxmlformats.org/presentationml/2006/ole">
            <mc:AlternateContent xmlns:mc="http://schemas.openxmlformats.org/markup-compatibility/2006">
              <mc:Choice xmlns:v="urn:schemas-microsoft-com:vml" Requires="v">
                <p:oleObj spid="_x0000_s101525" name="Equation" r:id="rId13" imgW="761760" imgH="177480" progId="Equation.DSMT4">
                  <p:embed/>
                </p:oleObj>
              </mc:Choice>
              <mc:Fallback>
                <p:oleObj name="Equation" r:id="rId13" imgW="761760" imgH="177480"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95750" y="3124200"/>
                        <a:ext cx="1162050"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6" name="Object 10"/>
          <p:cNvGraphicFramePr>
            <a:graphicFrameLocks noChangeAspect="1"/>
          </p:cNvGraphicFramePr>
          <p:nvPr/>
        </p:nvGraphicFramePr>
        <p:xfrm>
          <a:off x="3794125" y="6083300"/>
          <a:ext cx="561975" cy="271463"/>
        </p:xfrm>
        <a:graphic>
          <a:graphicData uri="http://schemas.openxmlformats.org/presentationml/2006/ole">
            <mc:AlternateContent xmlns:mc="http://schemas.openxmlformats.org/markup-compatibility/2006">
              <mc:Choice xmlns:v="urn:schemas-microsoft-com:vml" Requires="v">
                <p:oleObj spid="_x0000_s101526" name="Equation" r:id="rId15" imgW="368280" imgH="177480" progId="Equation.DSMT4">
                  <p:embed/>
                </p:oleObj>
              </mc:Choice>
              <mc:Fallback>
                <p:oleObj name="Equation" r:id="rId15" imgW="368280" imgH="177480" progId="Equation.DSMT4">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4125" y="6083300"/>
                        <a:ext cx="561975"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Arc 22"/>
          <p:cNvSpPr/>
          <p:nvPr/>
        </p:nvSpPr>
        <p:spPr>
          <a:xfrm rot="21449072">
            <a:off x="1706520" y="4176390"/>
            <a:ext cx="704986" cy="3124200"/>
          </a:xfrm>
          <a:prstGeom prst="arc">
            <a:avLst/>
          </a:prstGeom>
          <a:ln w="88900">
            <a:solidFill>
              <a:srgbClr val="99CC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rot="21449072">
            <a:off x="1684995" y="4122962"/>
            <a:ext cx="802675" cy="3124200"/>
          </a:xfrm>
          <a:prstGeom prst="arc">
            <a:avLst>
              <a:gd name="adj1" fmla="val 16165279"/>
              <a:gd name="adj2" fmla="val 331723"/>
            </a:avLst>
          </a:prstGeom>
          <a:ln w="88900">
            <a:solidFill>
              <a:srgbClr val="65B2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21449072">
            <a:off x="1725186" y="4093953"/>
            <a:ext cx="837393" cy="3124200"/>
          </a:xfrm>
          <a:prstGeom prst="arc">
            <a:avLst>
              <a:gd name="adj1" fmla="val 16077929"/>
              <a:gd name="adj2" fmla="val 438038"/>
            </a:avLst>
          </a:prstGeom>
          <a:ln w="88900">
            <a:solidFill>
              <a:srgbClr val="2D9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rot="166728" flipH="1">
            <a:off x="3063240" y="4191000"/>
            <a:ext cx="598416" cy="3124200"/>
          </a:xfrm>
          <a:prstGeom prst="arc">
            <a:avLst>
              <a:gd name="adj1" fmla="val 16200000"/>
              <a:gd name="adj2" fmla="val 21053337"/>
            </a:avLst>
          </a:prstGeom>
          <a:ln w="88900">
            <a:solidFill>
              <a:srgbClr val="99CC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rot="179238" flipH="1">
            <a:off x="2991973" y="4137193"/>
            <a:ext cx="692291" cy="3124200"/>
          </a:xfrm>
          <a:prstGeom prst="arc">
            <a:avLst>
              <a:gd name="adj1" fmla="val 16165279"/>
              <a:gd name="adj2" fmla="val 131189"/>
            </a:avLst>
          </a:prstGeom>
          <a:ln w="88900">
            <a:solidFill>
              <a:srgbClr val="65B2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rot="382012" flipH="1">
            <a:off x="2901550" y="4098159"/>
            <a:ext cx="607882" cy="3124200"/>
          </a:xfrm>
          <a:prstGeom prst="arc">
            <a:avLst>
              <a:gd name="adj1" fmla="val 16128415"/>
              <a:gd name="adj2" fmla="val 547244"/>
            </a:avLst>
          </a:prstGeom>
          <a:ln w="88900">
            <a:solidFill>
              <a:srgbClr val="2D9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Can 30"/>
          <p:cNvSpPr/>
          <p:nvPr/>
        </p:nvSpPr>
        <p:spPr>
          <a:xfrm>
            <a:off x="4876800" y="4953000"/>
            <a:ext cx="762000" cy="1191141"/>
          </a:xfrm>
          <a:prstGeom prst="can">
            <a:avLst>
              <a:gd name="adj" fmla="val 3815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n 33"/>
          <p:cNvSpPr/>
          <p:nvPr/>
        </p:nvSpPr>
        <p:spPr>
          <a:xfrm>
            <a:off x="6705600" y="5311140"/>
            <a:ext cx="762000" cy="838200"/>
          </a:xfrm>
          <a:prstGeom prst="can">
            <a:avLst>
              <a:gd name="adj" fmla="val 42364"/>
            </a:avLst>
          </a:prstGeom>
          <a:solidFill>
            <a:srgbClr val="99CC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a:off x="6705600" y="4953000"/>
            <a:ext cx="762000" cy="1191141"/>
          </a:xfrm>
          <a:prstGeom prst="can">
            <a:avLst>
              <a:gd name="adj" fmla="val 3815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387" name="Object 11"/>
          <p:cNvGraphicFramePr>
            <a:graphicFrameLocks noChangeAspect="1"/>
          </p:cNvGraphicFramePr>
          <p:nvPr/>
        </p:nvGraphicFramePr>
        <p:xfrm>
          <a:off x="4948238" y="5653314"/>
          <a:ext cx="690562" cy="430213"/>
        </p:xfrm>
        <a:graphic>
          <a:graphicData uri="http://schemas.openxmlformats.org/presentationml/2006/ole">
            <mc:AlternateContent xmlns:mc="http://schemas.openxmlformats.org/markup-compatibility/2006">
              <mc:Choice xmlns:v="urn:schemas-microsoft-com:vml" Requires="v">
                <p:oleObj spid="_x0000_s101527" name="Equation" r:id="rId17" imgW="368280" imgH="228600" progId="Equation.DSMT4">
                  <p:embed/>
                </p:oleObj>
              </mc:Choice>
              <mc:Fallback>
                <p:oleObj name="Equation" r:id="rId17" imgW="368280" imgH="22860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238" y="5653314"/>
                        <a:ext cx="690562"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8" name="Object 12"/>
          <p:cNvGraphicFramePr>
            <a:graphicFrameLocks noChangeAspect="1"/>
          </p:cNvGraphicFramePr>
          <p:nvPr/>
        </p:nvGraphicFramePr>
        <p:xfrm>
          <a:off x="6720114" y="5651274"/>
          <a:ext cx="762000" cy="430212"/>
        </p:xfrm>
        <a:graphic>
          <a:graphicData uri="http://schemas.openxmlformats.org/presentationml/2006/ole">
            <mc:AlternateContent xmlns:mc="http://schemas.openxmlformats.org/markup-compatibility/2006">
              <mc:Choice xmlns:v="urn:schemas-microsoft-com:vml" Requires="v">
                <p:oleObj spid="_x0000_s101528" name="Equation" r:id="rId18" imgW="406080" imgH="228600" progId="Equation.DSMT4">
                  <p:embed/>
                </p:oleObj>
              </mc:Choice>
              <mc:Fallback>
                <p:oleObj name="Equation" r:id="rId18" imgW="406080" imgH="228600" progId="Equation.DSMT4">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0114" y="5651274"/>
                        <a:ext cx="7620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9" name="Object 13"/>
          <p:cNvGraphicFramePr>
            <a:graphicFrameLocks noChangeAspect="1"/>
          </p:cNvGraphicFramePr>
          <p:nvPr/>
        </p:nvGraphicFramePr>
        <p:xfrm>
          <a:off x="4724400" y="6172200"/>
          <a:ext cx="1143000" cy="271463"/>
        </p:xfrm>
        <a:graphic>
          <a:graphicData uri="http://schemas.openxmlformats.org/presentationml/2006/ole">
            <mc:AlternateContent xmlns:mc="http://schemas.openxmlformats.org/markup-compatibility/2006">
              <mc:Choice xmlns:v="urn:schemas-microsoft-com:vml" Requires="v">
                <p:oleObj spid="_x0000_s101529" name="Equation" r:id="rId19" imgW="749160" imgH="177480" progId="Equation.DSMT4">
                  <p:embed/>
                </p:oleObj>
              </mc:Choice>
              <mc:Fallback>
                <p:oleObj name="Equation" r:id="rId19" imgW="749160" imgH="17748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6172200"/>
                        <a:ext cx="1143000"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90" name="Object 14"/>
          <p:cNvGraphicFramePr>
            <a:graphicFrameLocks noChangeAspect="1"/>
          </p:cNvGraphicFramePr>
          <p:nvPr/>
        </p:nvGraphicFramePr>
        <p:xfrm>
          <a:off x="6553200" y="6172200"/>
          <a:ext cx="1162050" cy="271463"/>
        </p:xfrm>
        <a:graphic>
          <a:graphicData uri="http://schemas.openxmlformats.org/presentationml/2006/ole">
            <mc:AlternateContent xmlns:mc="http://schemas.openxmlformats.org/markup-compatibility/2006">
              <mc:Choice xmlns:v="urn:schemas-microsoft-com:vml" Requires="v">
                <p:oleObj spid="_x0000_s101530" name="Equation" r:id="rId20" imgW="761760" imgH="177480" progId="Equation.DSMT4">
                  <p:embed/>
                </p:oleObj>
              </mc:Choice>
              <mc:Fallback>
                <p:oleObj name="Equation" r:id="rId20" imgW="761760" imgH="177480" progId="Equation.DSMT4">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6172200"/>
                        <a:ext cx="1162050"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01386"/>
                                        </p:tgtEl>
                                        <p:attrNameLst>
                                          <p:attrName>style.visibility</p:attrName>
                                        </p:attrNameLst>
                                      </p:cBhvr>
                                      <p:to>
                                        <p:strVal val="visible"/>
                                      </p:to>
                                    </p:set>
                                    <p:animEffect transition="in" filter="blinds(horizontal)">
                                      <p:cBhvr>
                                        <p:cTn id="10" dur="500"/>
                                        <p:tgtEl>
                                          <p:spTgt spid="10138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101387"/>
                                        </p:tgtEl>
                                        <p:attrNameLst>
                                          <p:attrName>style.visibility</p:attrName>
                                        </p:attrNameLst>
                                      </p:cBhvr>
                                      <p:to>
                                        <p:strVal val="visible"/>
                                      </p:to>
                                    </p:set>
                                    <p:animEffect transition="in" filter="blinds(horizontal)">
                                      <p:cBhvr>
                                        <p:cTn id="21" dur="500"/>
                                        <p:tgtEl>
                                          <p:spTgt spid="101387"/>
                                        </p:tgtEl>
                                      </p:cBhvr>
                                    </p:animEffect>
                                  </p:childTnLst>
                                </p:cTn>
                              </p:par>
                              <p:par>
                                <p:cTn id="22" presetID="3" presetClass="entr" presetSubtype="10" fill="hold" nodeType="withEffect">
                                  <p:stCondLst>
                                    <p:cond delay="0"/>
                                  </p:stCondLst>
                                  <p:childTnLst>
                                    <p:set>
                                      <p:cBhvr>
                                        <p:cTn id="23" dur="1" fill="hold">
                                          <p:stCondLst>
                                            <p:cond delay="0"/>
                                          </p:stCondLst>
                                        </p:cTn>
                                        <p:tgtEl>
                                          <p:spTgt spid="101389"/>
                                        </p:tgtEl>
                                        <p:attrNameLst>
                                          <p:attrName>style.visibility</p:attrName>
                                        </p:attrNameLst>
                                      </p:cBhvr>
                                      <p:to>
                                        <p:strVal val="visible"/>
                                      </p:to>
                                    </p:set>
                                    <p:animEffect transition="in" filter="blinds(horizontal)">
                                      <p:cBhvr>
                                        <p:cTn id="24" dur="500"/>
                                        <p:tgtEl>
                                          <p:spTgt spid="10138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1388"/>
                                        </p:tgtEl>
                                        <p:attrNameLst>
                                          <p:attrName>style.visibility</p:attrName>
                                        </p:attrNameLst>
                                      </p:cBhvr>
                                      <p:to>
                                        <p:strVal val="visible"/>
                                      </p:to>
                                    </p:set>
                                    <p:animEffect transition="in" filter="blinds(horizontal)">
                                      <p:cBhvr>
                                        <p:cTn id="29" dur="500"/>
                                        <p:tgtEl>
                                          <p:spTgt spid="10138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linds(horizontal)">
                                      <p:cBhvr>
                                        <p:cTn id="32" dur="500"/>
                                        <p:tgtEl>
                                          <p:spTgt spid="3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blinds(horizontal)">
                                      <p:cBhvr>
                                        <p:cTn id="35" dur="500"/>
                                        <p:tgtEl>
                                          <p:spTgt spid="35"/>
                                        </p:tgtEl>
                                      </p:cBhvr>
                                    </p:animEffect>
                                  </p:childTnLst>
                                </p:cTn>
                              </p:par>
                              <p:par>
                                <p:cTn id="36" presetID="3" presetClass="entr" presetSubtype="10" fill="hold" nodeType="withEffect">
                                  <p:stCondLst>
                                    <p:cond delay="0"/>
                                  </p:stCondLst>
                                  <p:childTnLst>
                                    <p:set>
                                      <p:cBhvr>
                                        <p:cTn id="37" dur="1" fill="hold">
                                          <p:stCondLst>
                                            <p:cond delay="0"/>
                                          </p:stCondLst>
                                        </p:cTn>
                                        <p:tgtEl>
                                          <p:spTgt spid="101390"/>
                                        </p:tgtEl>
                                        <p:attrNameLst>
                                          <p:attrName>style.visibility</p:attrName>
                                        </p:attrNameLst>
                                      </p:cBhvr>
                                      <p:to>
                                        <p:strVal val="visible"/>
                                      </p:to>
                                    </p:set>
                                    <p:animEffect transition="in" filter="blinds(horizontal)">
                                      <p:cBhvr>
                                        <p:cTn id="38" dur="500"/>
                                        <p:tgtEl>
                                          <p:spTgt spid="10139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linds(horizontal)">
                                      <p:cBhvr>
                                        <p:cTn id="49" dur="500"/>
                                        <p:tgtEl>
                                          <p:spTgt spid="2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nodeType="withEffect">
                                  <p:stCondLst>
                                    <p:cond delay="0"/>
                                  </p:stCondLst>
                                  <p:childTnLst>
                                    <p:set>
                                      <p:cBhvr>
                                        <p:cTn id="54" dur="1" fill="hold">
                                          <p:stCondLst>
                                            <p:cond delay="0"/>
                                          </p:stCondLst>
                                        </p:cTn>
                                        <p:tgtEl>
                                          <p:spTgt spid="101380"/>
                                        </p:tgtEl>
                                        <p:attrNameLst>
                                          <p:attrName>style.visibility</p:attrName>
                                        </p:attrNameLst>
                                      </p:cBhvr>
                                      <p:to>
                                        <p:strVal val="visible"/>
                                      </p:to>
                                    </p:set>
                                    <p:animEffect transition="in" filter="blinds(horizontal)">
                                      <p:cBhvr>
                                        <p:cTn id="55" dur="500"/>
                                        <p:tgtEl>
                                          <p:spTgt spid="101380"/>
                                        </p:tgtEl>
                                      </p:cBhvr>
                                    </p:animEffect>
                                  </p:childTnLst>
                                </p:cTn>
                              </p:par>
                              <p:par>
                                <p:cTn id="56" presetID="3" presetClass="entr" presetSubtype="10" fill="hold" nodeType="withEffect">
                                  <p:stCondLst>
                                    <p:cond delay="0"/>
                                  </p:stCondLst>
                                  <p:childTnLst>
                                    <p:set>
                                      <p:cBhvr>
                                        <p:cTn id="57" dur="1" fill="hold">
                                          <p:stCondLst>
                                            <p:cond delay="0"/>
                                          </p:stCondLst>
                                        </p:cTn>
                                        <p:tgtEl>
                                          <p:spTgt spid="101384"/>
                                        </p:tgtEl>
                                        <p:attrNameLst>
                                          <p:attrName>style.visibility</p:attrName>
                                        </p:attrNameLst>
                                      </p:cBhvr>
                                      <p:to>
                                        <p:strVal val="visible"/>
                                      </p:to>
                                    </p:set>
                                    <p:animEffect transition="in" filter="blinds(horizontal)">
                                      <p:cBhvr>
                                        <p:cTn id="58" dur="500"/>
                                        <p:tgtEl>
                                          <p:spTgt spid="101384"/>
                                        </p:tgtEl>
                                      </p:cBhvr>
                                    </p:animEffect>
                                  </p:childTnLst>
                                </p:cTn>
                              </p:par>
                              <p:par>
                                <p:cTn id="59" presetID="3" presetClass="exit" presetSubtype="10" fill="hold" nodeType="withEffect">
                                  <p:stCondLst>
                                    <p:cond delay="0"/>
                                  </p:stCondLst>
                                  <p:childTnLst>
                                    <p:animEffect transition="out" filter="blinds(horizontal)">
                                      <p:cBhvr>
                                        <p:cTn id="60" dur="500"/>
                                        <p:tgtEl>
                                          <p:spTgt spid="101387"/>
                                        </p:tgtEl>
                                      </p:cBhvr>
                                    </p:animEffect>
                                    <p:set>
                                      <p:cBhvr>
                                        <p:cTn id="61" dur="1" fill="hold">
                                          <p:stCondLst>
                                            <p:cond delay="499"/>
                                          </p:stCondLst>
                                        </p:cTn>
                                        <p:tgtEl>
                                          <p:spTgt spid="101387"/>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3" presetClass="exit" presetSubtype="10" fill="hold" grpId="1" nodeType="withEffect">
                                  <p:stCondLst>
                                    <p:cond delay="0"/>
                                  </p:stCondLst>
                                  <p:childTnLst>
                                    <p:animEffect transition="out" filter="blinds(horizontal)">
                                      <p:cBhvr>
                                        <p:cTn id="66" dur="500"/>
                                        <p:tgtEl>
                                          <p:spTgt spid="31"/>
                                        </p:tgtEl>
                                      </p:cBhvr>
                                    </p:animEffect>
                                    <p:set>
                                      <p:cBhvr>
                                        <p:cTn id="67" dur="1" fill="hold">
                                          <p:stCondLst>
                                            <p:cond delay="499"/>
                                          </p:stCondLst>
                                        </p:cTn>
                                        <p:tgtEl>
                                          <p:spTgt spid="31"/>
                                        </p:tgtEl>
                                        <p:attrNameLst>
                                          <p:attrName>style.visibility</p:attrName>
                                        </p:attrNameLst>
                                      </p:cBhvr>
                                      <p:to>
                                        <p:strVal val="hidden"/>
                                      </p:to>
                                    </p:set>
                                  </p:childTnLst>
                                </p:cTn>
                              </p:par>
                              <p:par>
                                <p:cTn id="68" presetID="3" presetClass="exit" presetSubtype="10" fill="hold" nodeType="withEffect">
                                  <p:stCondLst>
                                    <p:cond delay="0"/>
                                  </p:stCondLst>
                                  <p:childTnLst>
                                    <p:animEffect transition="out" filter="blinds(horizontal)">
                                      <p:cBhvr>
                                        <p:cTn id="69" dur="500"/>
                                        <p:tgtEl>
                                          <p:spTgt spid="101389"/>
                                        </p:tgtEl>
                                      </p:cBhvr>
                                    </p:animEffect>
                                    <p:set>
                                      <p:cBhvr>
                                        <p:cTn id="70" dur="1" fill="hold">
                                          <p:stCondLst>
                                            <p:cond delay="499"/>
                                          </p:stCondLst>
                                        </p:cTn>
                                        <p:tgtEl>
                                          <p:spTgt spid="10138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linds(horizontal)">
                                      <p:cBhvr>
                                        <p:cTn id="75" dur="500"/>
                                        <p:tgtEl>
                                          <p:spTgt spid="2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blinds(horizontal)">
                                      <p:cBhvr>
                                        <p:cTn id="78" dur="500"/>
                                        <p:tgtEl>
                                          <p:spTgt spid="2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blinds(horizontal)">
                                      <p:cBhvr>
                                        <p:cTn id="81" dur="500"/>
                                        <p:tgtEl>
                                          <p:spTgt spid="2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blinds(horizontal)">
                                      <p:cBhvr>
                                        <p:cTn id="84" dur="500"/>
                                        <p:tgtEl>
                                          <p:spTgt spid="13"/>
                                        </p:tgtEl>
                                      </p:cBhvr>
                                    </p:animEffect>
                                  </p:childTnLst>
                                </p:cTn>
                              </p:par>
                              <p:par>
                                <p:cTn id="85" presetID="3" presetClass="entr" presetSubtype="10" fill="hold" nodeType="withEffect">
                                  <p:stCondLst>
                                    <p:cond delay="0"/>
                                  </p:stCondLst>
                                  <p:childTnLst>
                                    <p:set>
                                      <p:cBhvr>
                                        <p:cTn id="86" dur="1" fill="hold">
                                          <p:stCondLst>
                                            <p:cond delay="0"/>
                                          </p:stCondLst>
                                        </p:cTn>
                                        <p:tgtEl>
                                          <p:spTgt spid="101382"/>
                                        </p:tgtEl>
                                        <p:attrNameLst>
                                          <p:attrName>style.visibility</p:attrName>
                                        </p:attrNameLst>
                                      </p:cBhvr>
                                      <p:to>
                                        <p:strVal val="visible"/>
                                      </p:to>
                                    </p:set>
                                    <p:animEffect transition="in" filter="blinds(horizontal)">
                                      <p:cBhvr>
                                        <p:cTn id="87" dur="500"/>
                                        <p:tgtEl>
                                          <p:spTgt spid="101382"/>
                                        </p:tgtEl>
                                      </p:cBhvr>
                                    </p:animEffect>
                                  </p:childTnLst>
                                </p:cTn>
                              </p:par>
                              <p:par>
                                <p:cTn id="88" presetID="3" presetClass="entr" presetSubtype="10" fill="hold" nodeType="withEffect">
                                  <p:stCondLst>
                                    <p:cond delay="0"/>
                                  </p:stCondLst>
                                  <p:childTnLst>
                                    <p:set>
                                      <p:cBhvr>
                                        <p:cTn id="89" dur="1" fill="hold">
                                          <p:stCondLst>
                                            <p:cond delay="0"/>
                                          </p:stCondLst>
                                        </p:cTn>
                                        <p:tgtEl>
                                          <p:spTgt spid="101385"/>
                                        </p:tgtEl>
                                        <p:attrNameLst>
                                          <p:attrName>style.visibility</p:attrName>
                                        </p:attrNameLst>
                                      </p:cBhvr>
                                      <p:to>
                                        <p:strVal val="visible"/>
                                      </p:to>
                                    </p:set>
                                    <p:animEffect transition="in" filter="blinds(horizontal)">
                                      <p:cBhvr>
                                        <p:cTn id="90" dur="500"/>
                                        <p:tgtEl>
                                          <p:spTgt spid="101385"/>
                                        </p:tgtEl>
                                      </p:cBhvr>
                                    </p:animEffect>
                                  </p:childTnLst>
                                </p:cTn>
                              </p:par>
                              <p:par>
                                <p:cTn id="91" presetID="3" presetClass="exit" presetSubtype="10" fill="hold" nodeType="withEffect">
                                  <p:stCondLst>
                                    <p:cond delay="0"/>
                                  </p:stCondLst>
                                  <p:childTnLst>
                                    <p:animEffect transition="out" filter="blinds(horizontal)">
                                      <p:cBhvr>
                                        <p:cTn id="92" dur="500"/>
                                        <p:tgtEl>
                                          <p:spTgt spid="101388"/>
                                        </p:tgtEl>
                                      </p:cBhvr>
                                    </p:animEffect>
                                    <p:set>
                                      <p:cBhvr>
                                        <p:cTn id="93" dur="1" fill="hold">
                                          <p:stCondLst>
                                            <p:cond delay="499"/>
                                          </p:stCondLst>
                                        </p:cTn>
                                        <p:tgtEl>
                                          <p:spTgt spid="101388"/>
                                        </p:tgtEl>
                                        <p:attrNameLst>
                                          <p:attrName>style.visibility</p:attrName>
                                        </p:attrNameLst>
                                      </p:cBhvr>
                                      <p:to>
                                        <p:strVal val="hidden"/>
                                      </p:to>
                                    </p:set>
                                  </p:childTnLst>
                                </p:cTn>
                              </p:par>
                              <p:par>
                                <p:cTn id="94" presetID="3" presetClass="exit" presetSubtype="10" fill="hold" grpId="1" nodeType="withEffect">
                                  <p:stCondLst>
                                    <p:cond delay="0"/>
                                  </p:stCondLst>
                                  <p:childTnLst>
                                    <p:animEffect transition="out" filter="blinds(horizontal)">
                                      <p:cBhvr>
                                        <p:cTn id="95" dur="500"/>
                                        <p:tgtEl>
                                          <p:spTgt spid="34"/>
                                        </p:tgtEl>
                                      </p:cBhvr>
                                    </p:animEffect>
                                    <p:set>
                                      <p:cBhvr>
                                        <p:cTn id="96" dur="1" fill="hold">
                                          <p:stCondLst>
                                            <p:cond delay="499"/>
                                          </p:stCondLst>
                                        </p:cTn>
                                        <p:tgtEl>
                                          <p:spTgt spid="34"/>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35"/>
                                        </p:tgtEl>
                                      </p:cBhvr>
                                    </p:animEffect>
                                    <p:set>
                                      <p:cBhvr>
                                        <p:cTn id="99" dur="1" fill="hold">
                                          <p:stCondLst>
                                            <p:cond delay="499"/>
                                          </p:stCondLst>
                                        </p:cTn>
                                        <p:tgtEl>
                                          <p:spTgt spid="35"/>
                                        </p:tgtEl>
                                        <p:attrNameLst>
                                          <p:attrName>style.visibility</p:attrName>
                                        </p:attrNameLst>
                                      </p:cBhvr>
                                      <p:to>
                                        <p:strVal val="hidden"/>
                                      </p:to>
                                    </p:set>
                                  </p:childTnLst>
                                </p:cTn>
                              </p:par>
                              <p:par>
                                <p:cTn id="100" presetID="3" presetClass="exit" presetSubtype="10" fill="hold" nodeType="withEffect">
                                  <p:stCondLst>
                                    <p:cond delay="0"/>
                                  </p:stCondLst>
                                  <p:childTnLst>
                                    <p:animEffect transition="out" filter="blinds(horizontal)">
                                      <p:cBhvr>
                                        <p:cTn id="101" dur="500"/>
                                        <p:tgtEl>
                                          <p:spTgt spid="101390"/>
                                        </p:tgtEl>
                                      </p:cBhvr>
                                    </p:animEffect>
                                    <p:set>
                                      <p:cBhvr>
                                        <p:cTn id="102" dur="1" fill="hold">
                                          <p:stCondLst>
                                            <p:cond delay="499"/>
                                          </p:stCondLst>
                                        </p:cTn>
                                        <p:tgtEl>
                                          <p:spTgt spid="10139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blinds(horizontal)">
                                      <p:cBhvr>
                                        <p:cTn id="107" dur="500"/>
                                        <p:tgtEl>
                                          <p:spTgt spid="14"/>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9939"/>
                                        </p:tgtEl>
                                        <p:attrNameLst>
                                          <p:attrName>style.visibility</p:attrName>
                                        </p:attrNameLst>
                                      </p:cBhvr>
                                      <p:to>
                                        <p:strVal val="visible"/>
                                      </p:to>
                                    </p:set>
                                    <p:animEffect transition="in" filter="blinds(horizontal)">
                                      <p:cBhvr>
                                        <p:cTn id="110" dur="500"/>
                                        <p:tgtEl>
                                          <p:spTgt spid="39939"/>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101379"/>
                                        </p:tgtEl>
                                        <p:attrNameLst>
                                          <p:attrName>style.visibility</p:attrName>
                                        </p:attrNameLst>
                                      </p:cBhvr>
                                      <p:to>
                                        <p:strVal val="visible"/>
                                      </p:to>
                                    </p:set>
                                    <p:animEffect transition="in" filter="blinds(horizontal)">
                                      <p:cBhvr>
                                        <p:cTn id="115" dur="500"/>
                                        <p:tgtEl>
                                          <p:spTgt spid="10137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blinds(horizontal)">
                                      <p:cBhvr>
                                        <p:cTn id="1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9939" grpId="0"/>
      <p:bldP spid="9" grpId="0"/>
      <p:bldP spid="14" grpId="0" animBg="1"/>
      <p:bldP spid="11" grpId="0" animBg="1"/>
      <p:bldP spid="12" grpId="0" animBg="1"/>
      <p:bldP spid="13" grpId="0" animBg="1"/>
      <p:bldP spid="23" grpId="0" animBg="1"/>
      <p:bldP spid="24" grpId="0" animBg="1"/>
      <p:bldP spid="25" grpId="0" animBg="1"/>
      <p:bldP spid="26" grpId="0" animBg="1"/>
      <p:bldP spid="27" grpId="0" animBg="1"/>
      <p:bldP spid="28" grpId="0" animBg="1"/>
      <p:bldP spid="31" grpId="0" animBg="1"/>
      <p:bldP spid="31" grpId="1" animBg="1"/>
      <p:bldP spid="34" grpId="0" animBg="1"/>
      <p:bldP spid="34" grpId="1" animBg="1"/>
      <p:bldP spid="35" grpId="0" animBg="1"/>
      <p:bldP spid="3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29" name="Picture 1"/>
          <p:cNvPicPr>
            <a:picLocks noChangeAspect="1" noChangeArrowheads="1"/>
          </p:cNvPicPr>
          <p:nvPr/>
        </p:nvPicPr>
        <p:blipFill>
          <a:blip r:embed="rId2" cstate="print"/>
          <a:srcRect/>
          <a:stretch>
            <a:fillRect/>
          </a:stretch>
        </p:blipFill>
        <p:spPr bwMode="auto">
          <a:xfrm>
            <a:off x="5257800" y="1262743"/>
            <a:ext cx="3857172" cy="295487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5105400"/>
          </a:xfrm>
        </p:spPr>
        <p:txBody>
          <a:bodyPr>
            <a:noAutofit/>
          </a:bodyPr>
          <a:lstStyle/>
          <a:p>
            <a:pPr>
              <a:spcBef>
                <a:spcPts val="1800"/>
              </a:spcBef>
            </a:pPr>
            <a:r>
              <a:rPr lang="en-MY" dirty="0" smtClean="0">
                <a:latin typeface="Times New Roman" pitchFamily="18" charset="0"/>
                <a:cs typeface="Times New Roman" pitchFamily="18" charset="0"/>
              </a:rPr>
              <a:t>Volume </a:t>
            </a:r>
            <a:r>
              <a:rPr lang="en-MY" i="1" dirty="0" smtClean="0">
                <a:latin typeface="Times New Roman" pitchFamily="18" charset="0"/>
                <a:cs typeface="Times New Roman" pitchFamily="18" charset="0"/>
              </a:rPr>
              <a:t>V</a:t>
            </a:r>
            <a:r>
              <a:rPr lang="en-MY" dirty="0" smtClean="0">
                <a:latin typeface="Times New Roman" pitchFamily="18" charset="0"/>
                <a:cs typeface="Times New Roman" pitchFamily="18" charset="0"/>
              </a:rPr>
              <a:t> and </a:t>
            </a:r>
            <a:br>
              <a:rPr lang="en-MY" dirty="0" smtClean="0">
                <a:latin typeface="Times New Roman" pitchFamily="18" charset="0"/>
                <a:cs typeface="Times New Roman" pitchFamily="18" charset="0"/>
              </a:rPr>
            </a:br>
            <a:r>
              <a:rPr lang="en-MY" dirty="0" smtClean="0">
                <a:latin typeface="Times New Roman" pitchFamily="18" charset="0"/>
                <a:cs typeface="Times New Roman" pitchFamily="18" charset="0"/>
              </a:rPr>
              <a:t>concentration </a:t>
            </a:r>
            <a:r>
              <a:rPr lang="en-MY" i="1" dirty="0" smtClean="0">
                <a:latin typeface="Times New Roman" pitchFamily="18" charset="0"/>
                <a:cs typeface="Times New Roman" pitchFamily="18" charset="0"/>
              </a:rPr>
              <a:t>C</a:t>
            </a:r>
            <a:r>
              <a:rPr lang="en-MY" dirty="0" smtClean="0">
                <a:latin typeface="Times New Roman" pitchFamily="18" charset="0"/>
                <a:cs typeface="Times New Roman" pitchFamily="18" charset="0"/>
              </a:rPr>
              <a:t> </a:t>
            </a:r>
            <a:br>
              <a:rPr lang="en-MY" dirty="0" smtClean="0">
                <a:latin typeface="Times New Roman" pitchFamily="18" charset="0"/>
                <a:cs typeface="Times New Roman" pitchFamily="18" charset="0"/>
              </a:rPr>
            </a:br>
            <a:r>
              <a:rPr lang="en-MY" dirty="0" smtClean="0">
                <a:latin typeface="Times New Roman" pitchFamily="18" charset="0"/>
                <a:cs typeface="Times New Roman" pitchFamily="18" charset="0"/>
              </a:rPr>
              <a:t>after mixing of the two liquids </a:t>
            </a:r>
            <a:br>
              <a:rPr lang="en-MY" dirty="0" smtClean="0">
                <a:latin typeface="Times New Roman" pitchFamily="18" charset="0"/>
                <a:cs typeface="Times New Roman" pitchFamily="18" charset="0"/>
              </a:rPr>
            </a:br>
            <a:r>
              <a:rPr lang="en-MY" dirty="0" smtClean="0">
                <a:latin typeface="Times New Roman" pitchFamily="18" charset="0"/>
                <a:cs typeface="Times New Roman" pitchFamily="18" charset="0"/>
              </a:rPr>
              <a:t>in the tank can be determined;</a:t>
            </a:r>
          </a:p>
          <a:p>
            <a:pPr>
              <a:spcBef>
                <a:spcPts val="1800"/>
              </a:spcBef>
            </a:pPr>
            <a:r>
              <a:rPr lang="en-MY" dirty="0" smtClean="0">
                <a:latin typeface="Times New Roman" pitchFamily="18" charset="0"/>
                <a:cs typeface="Times New Roman" pitchFamily="18" charset="0"/>
              </a:rPr>
              <a:t>Measurement units being used: </a:t>
            </a:r>
          </a:p>
          <a:p>
            <a:pPr>
              <a:spcBef>
                <a:spcPts val="1800"/>
              </a:spcBef>
            </a:pPr>
            <a:r>
              <a:rPr lang="en-MY" dirty="0" smtClean="0">
                <a:latin typeface="Times New Roman" pitchFamily="18" charset="0"/>
                <a:cs typeface="Times New Roman" pitchFamily="18" charset="0"/>
              </a:rPr>
              <a:t>meter (m) for length, kilogram (kg) for mass and second (s) for time;</a:t>
            </a:r>
          </a:p>
          <a:p>
            <a:pPr>
              <a:spcBef>
                <a:spcPts val="1800"/>
              </a:spcBef>
            </a:pPr>
            <a:r>
              <a:rPr lang="en-MY" dirty="0" smtClean="0">
                <a:latin typeface="Times New Roman" pitchFamily="18" charset="0"/>
                <a:cs typeface="Times New Roman" pitchFamily="18" charset="0"/>
              </a:rPr>
              <a:t>Area = m</a:t>
            </a:r>
            <a:r>
              <a:rPr lang="en-MY" baseline="30000" dirty="0" smtClean="0">
                <a:latin typeface="Times New Roman" pitchFamily="18" charset="0"/>
                <a:cs typeface="Times New Roman" pitchFamily="18" charset="0"/>
              </a:rPr>
              <a:t>2</a:t>
            </a:r>
            <a:r>
              <a:rPr lang="en-MY" dirty="0" smtClean="0">
                <a:latin typeface="Times New Roman" pitchFamily="18" charset="0"/>
                <a:cs typeface="Times New Roman" pitchFamily="18" charset="0"/>
              </a:rPr>
              <a:t>, volume = 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a:t>
            </a:r>
          </a:p>
          <a:p>
            <a:pPr>
              <a:spcBef>
                <a:spcPts val="1800"/>
              </a:spcBef>
            </a:pPr>
            <a:r>
              <a:rPr lang="en-MY" dirty="0" smtClean="0">
                <a:latin typeface="Times New Roman" pitchFamily="18" charset="0"/>
                <a:cs typeface="Times New Roman" pitchFamily="18" charset="0"/>
              </a:rPr>
              <a:t>concentration = kg/m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
          <p:cNvSpPr>
            <a:spLocks noChangeArrowheads="1"/>
          </p:cNvSpPr>
          <p:nvPr/>
        </p:nvSpPr>
        <p:spPr bwMode="auto">
          <a:xfrm>
            <a:off x="7696200" y="5562600"/>
            <a:ext cx="457200" cy="381000"/>
          </a:xfrm>
          <a:prstGeom prst="can">
            <a:avLst>
              <a:gd name="adj" fmla="val 50000"/>
            </a:avLst>
          </a:prstGeom>
          <a:solidFill>
            <a:srgbClr val="8DB3E2"/>
          </a:solid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AutoShape 3"/>
          <p:cNvSpPr>
            <a:spLocks noChangeArrowheads="1"/>
          </p:cNvSpPr>
          <p:nvPr/>
        </p:nvSpPr>
        <p:spPr bwMode="auto">
          <a:xfrm>
            <a:off x="6477000" y="5562600"/>
            <a:ext cx="457200" cy="381000"/>
          </a:xfrm>
          <a:prstGeom prst="can">
            <a:avLst>
              <a:gd name="adj" fmla="val 50000"/>
            </a:avLst>
          </a:prstGeom>
          <a:solidFill>
            <a:srgbClr val="8DB3E2"/>
          </a:solid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600200"/>
            <a:ext cx="8382000" cy="3124200"/>
          </a:xfrm>
        </p:spPr>
        <p:txBody>
          <a:bodyPr>
            <a:noAutofit/>
          </a:bodyPr>
          <a:lstStyle/>
          <a:p>
            <a:pPr>
              <a:spcBef>
                <a:spcPts val="1800"/>
              </a:spcBef>
            </a:pPr>
            <a:r>
              <a:rPr lang="en-MY" dirty="0" smtClean="0">
                <a:latin typeface="Times New Roman" pitchFamily="18" charset="0"/>
                <a:cs typeface="Times New Roman" pitchFamily="18" charset="0"/>
              </a:rPr>
              <a:t>The law of conservation of volume states that the total volume </a:t>
            </a:r>
            <a:r>
              <a:rPr lang="en-MY" i="1" dirty="0" smtClean="0">
                <a:latin typeface="Times New Roman" pitchFamily="18" charset="0"/>
                <a:cs typeface="Times New Roman" pitchFamily="18" charset="0"/>
              </a:rPr>
              <a:t>V </a:t>
            </a:r>
            <a:r>
              <a:rPr lang="en-MY" dirty="0" smtClean="0">
                <a:latin typeface="Times New Roman" pitchFamily="18" charset="0"/>
                <a:cs typeface="Times New Roman" pitchFamily="18" charset="0"/>
              </a:rPr>
              <a:t>after mixing is </a:t>
            </a:r>
          </a:p>
          <a:p>
            <a:pPr>
              <a:spcBef>
                <a:spcPts val="1800"/>
              </a:spcBef>
            </a:pPr>
            <a:endParaRPr lang="en-MY" dirty="0" smtClean="0">
              <a:latin typeface="Times New Roman" pitchFamily="18" charset="0"/>
              <a:cs typeface="Times New Roman" pitchFamily="18" charset="0"/>
            </a:endParaRPr>
          </a:p>
          <a:p>
            <a:pPr>
              <a:spcBef>
                <a:spcPts val="1800"/>
              </a:spcBef>
            </a:pP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77" name="Object 1"/>
          <p:cNvGraphicFramePr>
            <a:graphicFrameLocks noChangeAspect="1"/>
          </p:cNvGraphicFramePr>
          <p:nvPr/>
        </p:nvGraphicFramePr>
        <p:xfrm>
          <a:off x="2514600" y="3049445"/>
          <a:ext cx="3657600" cy="912955"/>
        </p:xfrm>
        <a:graphic>
          <a:graphicData uri="http://schemas.openxmlformats.org/presentationml/2006/ole">
            <mc:AlternateContent xmlns:mc="http://schemas.openxmlformats.org/markup-compatibility/2006">
              <mc:Choice xmlns:v="urn:schemas-microsoft-com:vml" Requires="v">
                <p:oleObj spid="_x0000_s50265" name="Equation" r:id="rId5" imgW="1015920" imgH="241200" progId="Equation.DSMT4">
                  <p:embed/>
                </p:oleObj>
              </mc:Choice>
              <mc:Fallback>
                <p:oleObj name="Equation" r:id="rId5" imgW="1015920" imgH="24120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049445"/>
                        <a:ext cx="3657600" cy="912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086600" y="32766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(1.1)</a:t>
            </a:r>
            <a:endParaRPr lang="en-US" sz="32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7" cstate="print"/>
          <a:srcRect/>
          <a:stretch>
            <a:fillRect/>
          </a:stretch>
        </p:blipFill>
        <p:spPr bwMode="auto">
          <a:xfrm>
            <a:off x="304800" y="4038600"/>
            <a:ext cx="3276600" cy="2575061"/>
          </a:xfrm>
          <a:prstGeom prst="rect">
            <a:avLst/>
          </a:prstGeom>
          <a:noFill/>
          <a:ln w="9525">
            <a:noFill/>
            <a:miter lim="800000"/>
            <a:headEnd/>
            <a:tailEnd/>
          </a:ln>
        </p:spPr>
      </p:pic>
      <p:sp>
        <p:nvSpPr>
          <p:cNvPr id="2" name="AutoShape 2"/>
          <p:cNvSpPr>
            <a:spLocks noChangeArrowheads="1"/>
          </p:cNvSpPr>
          <p:nvPr/>
        </p:nvSpPr>
        <p:spPr bwMode="auto">
          <a:xfrm>
            <a:off x="6477000" y="5181600"/>
            <a:ext cx="457200" cy="762000"/>
          </a:xfrm>
          <a:prstGeom prst="can">
            <a:avLst>
              <a:gd name="adj" fmla="val 39822"/>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AutoShape 2"/>
          <p:cNvSpPr>
            <a:spLocks noChangeArrowheads="1"/>
          </p:cNvSpPr>
          <p:nvPr/>
        </p:nvSpPr>
        <p:spPr bwMode="auto">
          <a:xfrm>
            <a:off x="7696201" y="5181600"/>
            <a:ext cx="457200" cy="762000"/>
          </a:xfrm>
          <a:prstGeom prst="can">
            <a:avLst>
              <a:gd name="adj" fmla="val 39822"/>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79" name="AutoShape 3"/>
          <p:cNvSpPr>
            <a:spLocks noChangeArrowheads="1"/>
          </p:cNvSpPr>
          <p:nvPr/>
        </p:nvSpPr>
        <p:spPr bwMode="auto">
          <a:xfrm>
            <a:off x="4367343" y="5600111"/>
            <a:ext cx="1115518" cy="648289"/>
          </a:xfrm>
          <a:prstGeom prst="can">
            <a:avLst>
              <a:gd name="adj" fmla="val 50000"/>
            </a:avLst>
          </a:prstGeom>
          <a:solidFill>
            <a:srgbClr val="8DB3E2"/>
          </a:solid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0" name="AutoShape 4"/>
          <p:cNvSpPr>
            <a:spLocks noChangeArrowheads="1"/>
          </p:cNvSpPr>
          <p:nvPr/>
        </p:nvSpPr>
        <p:spPr bwMode="auto">
          <a:xfrm>
            <a:off x="4354643" y="4800600"/>
            <a:ext cx="1131757" cy="1456035"/>
          </a:xfrm>
          <a:prstGeom prst="can">
            <a:avLst>
              <a:gd name="adj" fmla="val 30740"/>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50181" name="Object 5"/>
          <p:cNvGraphicFramePr>
            <a:graphicFrameLocks noChangeAspect="1"/>
          </p:cNvGraphicFramePr>
          <p:nvPr/>
        </p:nvGraphicFramePr>
        <p:xfrm>
          <a:off x="5715000" y="5334000"/>
          <a:ext cx="457200" cy="433387"/>
        </p:xfrm>
        <a:graphic>
          <a:graphicData uri="http://schemas.openxmlformats.org/presentationml/2006/ole">
            <mc:AlternateContent xmlns:mc="http://schemas.openxmlformats.org/markup-compatibility/2006">
              <mc:Choice xmlns:v="urn:schemas-microsoft-com:vml" Requires="v">
                <p:oleObj spid="_x0000_s50266" name="Equation" r:id="rId8" imgW="126720" imgH="114120" progId="Equation.DSMT4">
                  <p:embed/>
                </p:oleObj>
              </mc:Choice>
              <mc:Fallback>
                <p:oleObj name="Equation" r:id="rId8" imgW="126720" imgH="11412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5334000"/>
                        <a:ext cx="4572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3" name="Object 7"/>
          <p:cNvGraphicFramePr>
            <a:graphicFrameLocks noChangeAspect="1"/>
          </p:cNvGraphicFramePr>
          <p:nvPr/>
        </p:nvGraphicFramePr>
        <p:xfrm>
          <a:off x="7064375" y="5286375"/>
          <a:ext cx="503238" cy="528638"/>
        </p:xfrm>
        <a:graphic>
          <a:graphicData uri="http://schemas.openxmlformats.org/presentationml/2006/ole">
            <mc:AlternateContent xmlns:mc="http://schemas.openxmlformats.org/markup-compatibility/2006">
              <mc:Choice xmlns:v="urn:schemas-microsoft-com:vml" Requires="v">
                <p:oleObj spid="_x0000_s50267" name="Equation" r:id="rId10" imgW="139680" imgH="139680" progId="Equation.DSMT4">
                  <p:embed/>
                </p:oleObj>
              </mc:Choice>
              <mc:Fallback>
                <p:oleObj name="Equation" r:id="rId10" imgW="139680" imgH="13968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4375" y="5286375"/>
                        <a:ext cx="503238"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4" name="Object 8"/>
          <p:cNvGraphicFramePr>
            <a:graphicFrameLocks noChangeAspect="1"/>
          </p:cNvGraphicFramePr>
          <p:nvPr/>
        </p:nvGraphicFramePr>
        <p:xfrm>
          <a:off x="6629400" y="6039016"/>
          <a:ext cx="228600" cy="361784"/>
        </p:xfrm>
        <a:graphic>
          <a:graphicData uri="http://schemas.openxmlformats.org/presentationml/2006/ole">
            <mc:AlternateContent xmlns:mc="http://schemas.openxmlformats.org/markup-compatibility/2006">
              <mc:Choice xmlns:v="urn:schemas-microsoft-com:vml" Requires="v">
                <p:oleObj spid="_x0000_s50268" name="Equation" r:id="rId12" imgW="152280" imgH="228600" progId="Equation.DSMT4">
                  <p:embed/>
                </p:oleObj>
              </mc:Choice>
              <mc:Fallback>
                <p:oleObj name="Equation" r:id="rId12" imgW="152280" imgH="22860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29400" y="6039016"/>
                        <a:ext cx="228600" cy="361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5" name="Object 9"/>
          <p:cNvGraphicFramePr>
            <a:graphicFrameLocks noChangeAspect="1"/>
          </p:cNvGraphicFramePr>
          <p:nvPr/>
        </p:nvGraphicFramePr>
        <p:xfrm>
          <a:off x="7762875" y="6019800"/>
          <a:ext cx="247650" cy="361950"/>
        </p:xfrm>
        <a:graphic>
          <a:graphicData uri="http://schemas.openxmlformats.org/presentationml/2006/ole">
            <mc:AlternateContent xmlns:mc="http://schemas.openxmlformats.org/markup-compatibility/2006">
              <mc:Choice xmlns:v="urn:schemas-microsoft-com:vml" Requires="v">
                <p:oleObj spid="_x0000_s50269" name="Equation" r:id="rId14" imgW="164880" imgH="228600" progId="Equation.DSMT4">
                  <p:embed/>
                </p:oleObj>
              </mc:Choice>
              <mc:Fallback>
                <p:oleObj name="Equation" r:id="rId14" imgW="164880" imgH="228600" progId="Equation.DSMT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62875" y="6019800"/>
                        <a:ext cx="2476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6" name="Object 10"/>
          <p:cNvGraphicFramePr>
            <a:graphicFrameLocks noChangeAspect="1"/>
          </p:cNvGraphicFramePr>
          <p:nvPr/>
        </p:nvGraphicFramePr>
        <p:xfrm>
          <a:off x="4724400" y="6324600"/>
          <a:ext cx="228600" cy="282575"/>
        </p:xfrm>
        <a:graphic>
          <a:graphicData uri="http://schemas.openxmlformats.org/presentationml/2006/ole">
            <mc:AlternateContent xmlns:mc="http://schemas.openxmlformats.org/markup-compatibility/2006">
              <mc:Choice xmlns:v="urn:schemas-microsoft-com:vml" Requires="v">
                <p:oleObj spid="_x0000_s50270" name="Equation" r:id="rId16" imgW="152280" imgH="177480" progId="Equation.DSMT4">
                  <p:embed/>
                </p:oleObj>
              </mc:Choice>
              <mc:Fallback>
                <p:oleObj name="Equation" r:id="rId16" imgW="152280" imgH="177480" progId="Equation.DSMT4">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4400" y="6324600"/>
                        <a:ext cx="2286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382000" cy="2971800"/>
          </a:xfrm>
        </p:spPr>
        <p:txBody>
          <a:bodyPr>
            <a:noAutofit/>
          </a:bodyPr>
          <a:lstStyle/>
          <a:p>
            <a:pPr>
              <a:spcBef>
                <a:spcPts val="1800"/>
              </a:spcBef>
            </a:pPr>
            <a:r>
              <a:rPr lang="en-MY" dirty="0" smtClean="0">
                <a:latin typeface="Times New Roman" pitchFamily="18" charset="0"/>
                <a:cs typeface="Times New Roman" pitchFamily="18" charset="0"/>
              </a:rPr>
              <a:t>Masses </a:t>
            </a:r>
            <a:r>
              <a:rPr lang="en-MY" i="1" dirty="0" smtClean="0">
                <a:latin typeface="Times New Roman" pitchFamily="18" charset="0"/>
                <a:cs typeface="Times New Roman" pitchFamily="18" charset="0"/>
              </a:rPr>
              <a:t>M</a:t>
            </a:r>
            <a:r>
              <a:rPr lang="en-MY" baseline="-25000" dirty="0" smtClean="0">
                <a:latin typeface="Times New Roman" pitchFamily="18" charset="0"/>
                <a:cs typeface="Times New Roman" pitchFamily="18" charset="0"/>
              </a:rPr>
              <a:t>1 </a:t>
            </a:r>
            <a:r>
              <a:rPr lang="en-MY" dirty="0" smtClean="0">
                <a:latin typeface="Times New Roman" pitchFamily="18" charset="0"/>
                <a:cs typeface="Times New Roman" pitchFamily="18" charset="0"/>
              </a:rPr>
              <a:t>and </a:t>
            </a:r>
            <a:r>
              <a:rPr lang="en-MY" i="1" dirty="0" smtClean="0">
                <a:latin typeface="Times New Roman" pitchFamily="18" charset="0"/>
                <a:cs typeface="Times New Roman" pitchFamily="18" charset="0"/>
              </a:rPr>
              <a:t>M</a:t>
            </a:r>
            <a:r>
              <a:rPr lang="en-MY" baseline="-25000" dirty="0" smtClean="0">
                <a:latin typeface="Times New Roman" pitchFamily="18" charset="0"/>
                <a:cs typeface="Times New Roman" pitchFamily="18" charset="0"/>
              </a:rPr>
              <a:t>2 </a:t>
            </a:r>
            <a:r>
              <a:rPr lang="en-MY" dirty="0" smtClean="0">
                <a:latin typeface="Times New Roman" pitchFamily="18" charset="0"/>
                <a:cs typeface="Times New Roman" pitchFamily="18" charset="0"/>
              </a:rPr>
              <a:t>for both liquids are          </a:t>
            </a:r>
            <a:r>
              <a:rPr lang="en-MY" i="1" dirty="0" smtClean="0">
                <a:latin typeface="Times New Roman" pitchFamily="18" charset="0"/>
                <a:cs typeface="Times New Roman" pitchFamily="18" charset="0"/>
              </a:rPr>
              <a:t>M</a:t>
            </a:r>
            <a:r>
              <a:rPr lang="en-MY" baseline="-25000" dirty="0" smtClean="0">
                <a:latin typeface="Times New Roman" pitchFamily="18" charset="0"/>
                <a:cs typeface="Times New Roman" pitchFamily="18" charset="0"/>
              </a:rPr>
              <a:t>1</a:t>
            </a:r>
            <a:r>
              <a:rPr lang="en-MY" dirty="0" smtClean="0">
                <a:latin typeface="Times New Roman" pitchFamily="18" charset="0"/>
                <a:cs typeface="Times New Roman" pitchFamily="18" charset="0"/>
              </a:rPr>
              <a:t>= C</a:t>
            </a:r>
            <a:r>
              <a:rPr lang="en-MY" baseline="-25000" dirty="0" smtClean="0">
                <a:latin typeface="Times New Roman" pitchFamily="18" charset="0"/>
                <a:cs typeface="Times New Roman" pitchFamily="18" charset="0"/>
              </a:rPr>
              <a:t>1</a:t>
            </a:r>
            <a:r>
              <a:rPr lang="en-MY" i="1" dirty="0" smtClean="0">
                <a:latin typeface="Times New Roman" pitchFamily="18" charset="0"/>
                <a:cs typeface="Times New Roman" pitchFamily="18" charset="0"/>
              </a:rPr>
              <a:t>V</a:t>
            </a:r>
            <a:r>
              <a:rPr lang="en-MY" baseline="-25000" dirty="0" smtClean="0">
                <a:latin typeface="Times New Roman" pitchFamily="18" charset="0"/>
                <a:cs typeface="Times New Roman" pitchFamily="18" charset="0"/>
              </a:rPr>
              <a:t>1</a:t>
            </a:r>
            <a:r>
              <a:rPr lang="en-MY" dirty="0" smtClean="0">
                <a:latin typeface="Times New Roman" pitchFamily="18" charset="0"/>
                <a:cs typeface="Times New Roman" pitchFamily="18" charset="0"/>
              </a:rPr>
              <a:t> and </a:t>
            </a:r>
            <a:r>
              <a:rPr lang="en-MY" i="1" dirty="0" smtClean="0">
                <a:latin typeface="Times New Roman" pitchFamily="18" charset="0"/>
                <a:cs typeface="Times New Roman" pitchFamily="18" charset="0"/>
              </a:rPr>
              <a:t>M</a:t>
            </a:r>
            <a:r>
              <a:rPr lang="en-MY" baseline="-25000" dirty="0" smtClean="0">
                <a:latin typeface="Times New Roman" pitchFamily="18" charset="0"/>
                <a:cs typeface="Times New Roman" pitchFamily="18" charset="0"/>
              </a:rPr>
              <a:t>2</a:t>
            </a:r>
            <a:r>
              <a:rPr lang="en-MY" dirty="0" smtClean="0">
                <a:latin typeface="Times New Roman" pitchFamily="18" charset="0"/>
                <a:cs typeface="Times New Roman" pitchFamily="18" charset="0"/>
              </a:rPr>
              <a:t>= C</a:t>
            </a:r>
            <a:r>
              <a:rPr lang="en-MY" baseline="-25000" dirty="0" smtClean="0">
                <a:latin typeface="Times New Roman" pitchFamily="18" charset="0"/>
                <a:cs typeface="Times New Roman" pitchFamily="18" charset="0"/>
              </a:rPr>
              <a:t>2</a:t>
            </a:r>
            <a:r>
              <a:rPr lang="en-MY" i="1" dirty="0" smtClean="0">
                <a:latin typeface="Times New Roman" pitchFamily="18" charset="0"/>
                <a:cs typeface="Times New Roman" pitchFamily="18" charset="0"/>
              </a:rPr>
              <a:t>V</a:t>
            </a:r>
            <a:r>
              <a:rPr lang="en-MY" baseline="-25000" dirty="0" smtClean="0">
                <a:latin typeface="Times New Roman" pitchFamily="18" charset="0"/>
                <a:cs typeface="Times New Roman" pitchFamily="18" charset="0"/>
              </a:rPr>
              <a:t>2  </a:t>
            </a:r>
            <a:r>
              <a:rPr lang="en-MY" dirty="0" smtClean="0">
                <a:latin typeface="Times New Roman" pitchFamily="18" charset="0"/>
                <a:cs typeface="Times New Roman" pitchFamily="18" charset="0"/>
              </a:rPr>
              <a:t>kg </a:t>
            </a:r>
          </a:p>
          <a:p>
            <a:pPr>
              <a:spcBef>
                <a:spcPts val="1800"/>
              </a:spcBef>
            </a:pPr>
            <a:r>
              <a:rPr lang="en-MY" dirty="0" smtClean="0">
                <a:latin typeface="Times New Roman" pitchFamily="18" charset="0"/>
                <a:cs typeface="Times New Roman" pitchFamily="18" charset="0"/>
              </a:rPr>
              <a:t>Concentrations </a:t>
            </a:r>
            <a:r>
              <a:rPr lang="en-MY" i="1" dirty="0" smtClean="0">
                <a:latin typeface="Times New Roman" pitchFamily="18" charset="0"/>
                <a:cs typeface="Times New Roman" pitchFamily="18" charset="0"/>
              </a:rPr>
              <a:t>C</a:t>
            </a:r>
            <a:r>
              <a:rPr lang="en-MY" baseline="-25000" dirty="0" smtClean="0">
                <a:latin typeface="Times New Roman" pitchFamily="18" charset="0"/>
                <a:cs typeface="Times New Roman" pitchFamily="18" charset="0"/>
              </a:rPr>
              <a:t>1 </a:t>
            </a:r>
            <a:r>
              <a:rPr lang="en-MY" dirty="0" smtClean="0">
                <a:latin typeface="Times New Roman" pitchFamily="18" charset="0"/>
                <a:cs typeface="Times New Roman" pitchFamily="18" charset="0"/>
              </a:rPr>
              <a:t>and </a:t>
            </a:r>
            <a:r>
              <a:rPr lang="en-MY" i="1" dirty="0" smtClean="0">
                <a:latin typeface="Times New Roman" pitchFamily="18" charset="0"/>
                <a:cs typeface="Times New Roman" pitchFamily="18" charset="0"/>
              </a:rPr>
              <a:t>C</a:t>
            </a:r>
            <a:r>
              <a:rPr lang="en-MY" baseline="-25000" dirty="0" smtClean="0">
                <a:latin typeface="Times New Roman" pitchFamily="18" charset="0"/>
                <a:cs typeface="Times New Roman" pitchFamily="18" charset="0"/>
              </a:rPr>
              <a:t>2 </a:t>
            </a:r>
            <a:r>
              <a:rPr lang="en-MY" dirty="0" smtClean="0">
                <a:latin typeface="Times New Roman" pitchFamily="18" charset="0"/>
                <a:cs typeface="Times New Roman" pitchFamily="18" charset="0"/>
              </a:rPr>
              <a:t>in kg/m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 (or kgm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a:t>
            </a:r>
          </a:p>
          <a:p>
            <a:pPr>
              <a:spcBef>
                <a:spcPts val="1800"/>
              </a:spcBef>
            </a:pPr>
            <a:r>
              <a:rPr lang="en-MY" dirty="0" smtClean="0">
                <a:latin typeface="Times New Roman" pitchFamily="18" charset="0"/>
                <a:cs typeface="Times New Roman" pitchFamily="18" charset="0"/>
              </a:rPr>
              <a:t>Law of conservation of mass states that the total mass </a:t>
            </a:r>
            <a:r>
              <a:rPr lang="en-MY" i="1" dirty="0" smtClean="0">
                <a:latin typeface="Times New Roman" pitchFamily="18" charset="0"/>
                <a:cs typeface="Times New Roman" pitchFamily="18" charset="0"/>
              </a:rPr>
              <a:t>M</a:t>
            </a:r>
            <a:r>
              <a:rPr lang="en-MY" dirty="0" smtClean="0">
                <a:latin typeface="Times New Roman" pitchFamily="18" charset="0"/>
                <a:cs typeface="Times New Roman" pitchFamily="18" charset="0"/>
              </a:rPr>
              <a:t> of the mixture is conserved as</a:t>
            </a:r>
          </a:p>
          <a:p>
            <a:pPr>
              <a:spcBef>
                <a:spcPts val="1800"/>
              </a:spcBef>
              <a:buNone/>
            </a:pPr>
            <a:endParaRPr lang="en-US" dirty="0" smtClean="0">
              <a:latin typeface="Times New Roman" pitchFamily="18" charset="0"/>
              <a:cs typeface="Times New Roman" pitchFamily="18" charset="0"/>
            </a:endParaRPr>
          </a:p>
          <a:p>
            <a:pPr>
              <a:spcBef>
                <a:spcPts val="1800"/>
              </a:spcBef>
            </a:pP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3" name="Object 3"/>
          <p:cNvGraphicFramePr>
            <a:graphicFrameLocks noChangeAspect="1"/>
          </p:cNvGraphicFramePr>
          <p:nvPr/>
        </p:nvGraphicFramePr>
        <p:xfrm>
          <a:off x="914400" y="4419600"/>
          <a:ext cx="4246563" cy="838200"/>
        </p:xfrm>
        <a:graphic>
          <a:graphicData uri="http://schemas.openxmlformats.org/presentationml/2006/ole">
            <mc:AlternateContent xmlns:mc="http://schemas.openxmlformats.org/markup-compatibility/2006">
              <mc:Choice xmlns:v="urn:schemas-microsoft-com:vml" Requires="v">
                <p:oleObj spid="_x0000_s51232" name="Equation" r:id="rId5" imgW="1206360" imgH="228600" progId="Equation.DSMT4">
                  <p:embed/>
                </p:oleObj>
              </mc:Choice>
              <mc:Fallback>
                <p:oleObj name="Equation" r:id="rId5" imgW="120636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419600"/>
                        <a:ext cx="42465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5" name="Object 5"/>
          <p:cNvGraphicFramePr>
            <a:graphicFrameLocks noChangeAspect="1"/>
          </p:cNvGraphicFramePr>
          <p:nvPr/>
        </p:nvGraphicFramePr>
        <p:xfrm>
          <a:off x="914400" y="5486400"/>
          <a:ext cx="6061075" cy="838200"/>
        </p:xfrm>
        <a:graphic>
          <a:graphicData uri="http://schemas.openxmlformats.org/presentationml/2006/ole">
            <mc:AlternateContent xmlns:mc="http://schemas.openxmlformats.org/markup-compatibility/2006">
              <mc:Choice xmlns:v="urn:schemas-microsoft-com:vml" Requires="v">
                <p:oleObj spid="_x0000_s51233" name="Equation" r:id="rId7" imgW="1726920" imgH="228600" progId="Equation.DSMT4">
                  <p:embed/>
                </p:oleObj>
              </mc:Choice>
              <mc:Fallback>
                <p:oleObj name="Equation" r:id="rId7" imgW="1726920" imgH="2286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486400"/>
                        <a:ext cx="60610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7391400" y="44958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(1.2)</a:t>
            </a:r>
            <a:endParaRPr lang="en-US" sz="3200" dirty="0">
              <a:latin typeface="Times New Roman" pitchFamily="18" charset="0"/>
              <a:cs typeface="Times New Roman" pitchFamily="18" charset="0"/>
            </a:endParaRPr>
          </a:p>
        </p:txBody>
      </p:sp>
      <p:sp>
        <p:nvSpPr>
          <p:cNvPr id="13" name="TextBox 12"/>
          <p:cNvSpPr txBox="1"/>
          <p:nvPr/>
        </p:nvSpPr>
        <p:spPr>
          <a:xfrm>
            <a:off x="7391400" y="55626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(1.3)</a:t>
            </a:r>
            <a:endParaRPr lang="en-US" sz="3200" dirty="0">
              <a:latin typeface="Times New Roman" pitchFamily="18" charset="0"/>
              <a:cs typeface="Times New Roman" pitchFamily="18"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16" name="Straight Connector 15"/>
          <p:cNvCxnSpPr/>
          <p:nvPr/>
        </p:nvCxnSpPr>
        <p:spPr>
          <a:xfrm>
            <a:off x="914400" y="2456544"/>
            <a:ext cx="1600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76600" y="2452914"/>
            <a:ext cx="1600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1205"/>
                                        </p:tgtEl>
                                        <p:attrNameLst>
                                          <p:attrName>style.visibility</p:attrName>
                                        </p:attrNameLst>
                                      </p:cBhvr>
                                      <p:to>
                                        <p:strVal val="visible"/>
                                      </p:to>
                                    </p:set>
                                    <p:animEffect transition="in" filter="blinds(horizontal)">
                                      <p:cBhvr>
                                        <p:cTn id="15" dur="500"/>
                                        <p:tgtEl>
                                          <p:spTgt spid="5120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382000" cy="1981200"/>
          </a:xfrm>
        </p:spPr>
        <p:txBody>
          <a:bodyPr>
            <a:noAutofit/>
          </a:bodyPr>
          <a:lstStyle/>
          <a:p>
            <a:pPr>
              <a:spcBef>
                <a:spcPts val="1800"/>
              </a:spcBef>
            </a:pPr>
            <a:r>
              <a:rPr lang="en-MY" dirty="0" smtClean="0">
                <a:latin typeface="Times New Roman" pitchFamily="18" charset="0"/>
                <a:cs typeface="Times New Roman" pitchFamily="18" charset="0"/>
              </a:rPr>
              <a:t>Here, </a:t>
            </a:r>
            <a:r>
              <a:rPr lang="en-MY" i="1" dirty="0" smtClean="0">
                <a:latin typeface="Times New Roman" pitchFamily="18" charset="0"/>
                <a:cs typeface="Times New Roman" pitchFamily="18" charset="0"/>
              </a:rPr>
              <a:t>C </a:t>
            </a:r>
            <a:r>
              <a:rPr lang="en-MY" dirty="0" smtClean="0">
                <a:latin typeface="Times New Roman" pitchFamily="18" charset="0"/>
                <a:cs typeface="Times New Roman" pitchFamily="18" charset="0"/>
              </a:rPr>
              <a:t>is the concentration of the liquid in the tank after complete mixing. </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7543800" y="55626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(1.4)</a:t>
            </a:r>
            <a:endParaRPr lang="en-US" sz="3200" dirty="0">
              <a:latin typeface="Times New Roman" pitchFamily="18" charset="0"/>
              <a:cs typeface="Times New Roman" pitchFamily="18" charset="0"/>
            </a:endParaRPr>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8" name="Object 4"/>
          <p:cNvGraphicFramePr>
            <a:graphicFrameLocks noChangeAspect="1"/>
          </p:cNvGraphicFramePr>
          <p:nvPr/>
        </p:nvGraphicFramePr>
        <p:xfrm>
          <a:off x="1392238" y="5257800"/>
          <a:ext cx="5749925" cy="1433513"/>
        </p:xfrm>
        <a:graphic>
          <a:graphicData uri="http://schemas.openxmlformats.org/presentationml/2006/ole">
            <mc:AlternateContent xmlns:mc="http://schemas.openxmlformats.org/markup-compatibility/2006">
              <mc:Choice xmlns:v="urn:schemas-microsoft-com:vml" Requires="v">
                <p:oleObj spid="_x0000_s52284" name="Equation" r:id="rId5" imgW="1752480" imgH="431640" progId="Equation.DSMT4">
                  <p:embed/>
                </p:oleObj>
              </mc:Choice>
              <mc:Fallback>
                <p:oleObj name="Equation" r:id="rId5" imgW="1752480" imgH="431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238" y="5257800"/>
                        <a:ext cx="5749925" cy="143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nvGraphicFramePr>
        <p:xfrm>
          <a:off x="1966914" y="3429001"/>
          <a:ext cx="3964838" cy="753034"/>
        </p:xfrm>
        <a:graphic>
          <a:graphicData uri="http://schemas.openxmlformats.org/presentationml/2006/ole">
            <mc:AlternateContent xmlns:mc="http://schemas.openxmlformats.org/markup-compatibility/2006">
              <mc:Choice xmlns:v="urn:schemas-microsoft-com:vml" Requires="v">
                <p:oleObj spid="_x0000_s52285" name="Equation" r:id="rId7" imgW="1257120" imgH="228600" progId="Equation.DSMT4">
                  <p:embed/>
                </p:oleObj>
              </mc:Choice>
              <mc:Fallback>
                <p:oleObj name="Equation" r:id="rId7" imgW="1257120" imgH="2286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6914" y="3429001"/>
                        <a:ext cx="3964838" cy="753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7315200" y="35052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(1.3)</a:t>
            </a:r>
            <a:endParaRPr lang="en-US" sz="3200" dirty="0">
              <a:latin typeface="Times New Roman" pitchFamily="18" charset="0"/>
              <a:cs typeface="Times New Roman" pitchFamily="18" charset="0"/>
            </a:endParaRPr>
          </a:p>
        </p:txBody>
      </p:sp>
      <p:graphicFrame>
        <p:nvGraphicFramePr>
          <p:cNvPr id="52230" name="Object 6"/>
          <p:cNvGraphicFramePr>
            <a:graphicFrameLocks noChangeAspect="1"/>
          </p:cNvGraphicFramePr>
          <p:nvPr/>
        </p:nvGraphicFramePr>
        <p:xfrm>
          <a:off x="1447800" y="2514600"/>
          <a:ext cx="2190645" cy="753119"/>
        </p:xfrm>
        <a:graphic>
          <a:graphicData uri="http://schemas.openxmlformats.org/presentationml/2006/ole">
            <mc:AlternateContent xmlns:mc="http://schemas.openxmlformats.org/markup-compatibility/2006">
              <mc:Choice xmlns:v="urn:schemas-microsoft-com:vml" Requires="v">
                <p:oleObj spid="_x0000_s52286" name="Equation" r:id="rId9" imgW="672840" imgH="228600" progId="Equation.DSMT4">
                  <p:embed/>
                </p:oleObj>
              </mc:Choice>
              <mc:Fallback>
                <p:oleObj name="Equation" r:id="rId9" imgW="672840" imgH="2286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2514600"/>
                        <a:ext cx="2190645" cy="753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flipH="1" flipV="1">
            <a:off x="2590800" y="3276600"/>
            <a:ext cx="76200" cy="76200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52231" name="Object 7"/>
          <p:cNvGraphicFramePr>
            <a:graphicFrameLocks noChangeAspect="1"/>
          </p:cNvGraphicFramePr>
          <p:nvPr/>
        </p:nvGraphicFramePr>
        <p:xfrm>
          <a:off x="1295400" y="4191000"/>
          <a:ext cx="5562600" cy="821491"/>
        </p:xfrm>
        <a:graphic>
          <a:graphicData uri="http://schemas.openxmlformats.org/presentationml/2006/ole">
            <mc:AlternateContent xmlns:mc="http://schemas.openxmlformats.org/markup-compatibility/2006">
              <mc:Choice xmlns:v="urn:schemas-microsoft-com:vml" Requires="v">
                <p:oleObj spid="_x0000_s52287" name="Equation" r:id="rId11" imgW="1739880" imgH="253800" progId="Equation.DSMT4">
                  <p:embed/>
                </p:oleObj>
              </mc:Choice>
              <mc:Fallback>
                <p:oleObj name="Equation" r:id="rId11" imgW="1739880" imgH="2538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191000"/>
                        <a:ext cx="5562600" cy="821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4191000" y="2539425"/>
            <a:ext cx="1066800" cy="584775"/>
          </a:xfrm>
          <a:prstGeom prst="rect">
            <a:avLst/>
          </a:prstGeom>
          <a:noFill/>
        </p:spPr>
        <p:txBody>
          <a:bodyPr wrap="square" rtlCol="0">
            <a:spAutoFit/>
          </a:bodyPr>
          <a:lstStyle/>
          <a:p>
            <a:r>
              <a:rPr lang="en-US" sz="3200" dirty="0" smtClean="0">
                <a:solidFill>
                  <a:srgbClr val="FF0000"/>
                </a:solidFill>
                <a:latin typeface="Times New Roman" pitchFamily="18" charset="0"/>
                <a:cs typeface="Times New Roman" pitchFamily="18" charset="0"/>
              </a:rPr>
              <a:t>(1.1)</a:t>
            </a:r>
            <a:endParaRPr lang="en-US" sz="3200" dirty="0">
              <a:solidFill>
                <a:srgbClr val="FF000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2230"/>
                                        </p:tgtEl>
                                        <p:attrNameLst>
                                          <p:attrName>style.visibility</p:attrName>
                                        </p:attrNameLst>
                                      </p:cBhvr>
                                      <p:to>
                                        <p:strVal val="visible"/>
                                      </p:to>
                                    </p:set>
                                    <p:animEffect transition="in" filter="blinds(horizontal)">
                                      <p:cBhvr>
                                        <p:cTn id="15" dur="500"/>
                                        <p:tgtEl>
                                          <p:spTgt spid="52230"/>
                                        </p:tgtEl>
                                      </p:cBhvr>
                                    </p:animEffect>
                                  </p:childTnLst>
                                </p:cTn>
                              </p:par>
                              <p:par>
                                <p:cTn id="16" presetID="3"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2231"/>
                                        </p:tgtEl>
                                        <p:attrNameLst>
                                          <p:attrName>style.visibility</p:attrName>
                                        </p:attrNameLst>
                                      </p:cBhvr>
                                      <p:to>
                                        <p:strVal val="visible"/>
                                      </p:to>
                                    </p:set>
                                    <p:animEffect transition="in" filter="blinds(horizontal)">
                                      <p:cBhvr>
                                        <p:cTn id="26" dur="500"/>
                                        <p:tgtEl>
                                          <p:spTgt spid="5223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2228"/>
                                        </p:tgtEl>
                                        <p:attrNameLst>
                                          <p:attrName>style.visibility</p:attrName>
                                        </p:attrNameLst>
                                      </p:cBhvr>
                                      <p:to>
                                        <p:strVal val="visible"/>
                                      </p:to>
                                    </p:set>
                                    <p:animEffect transition="in" filter="blinds(horizontal)">
                                      <p:cBhvr>
                                        <p:cTn id="31" dur="500"/>
                                        <p:tgtEl>
                                          <p:spTgt spid="522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Types of Models</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normAutofit/>
          </a:bodyPr>
          <a:lstStyle/>
          <a:p>
            <a:pPr marL="514350" indent="-514350">
              <a:lnSpc>
                <a:spcPct val="200000"/>
              </a:lnSpc>
              <a:buFont typeface="+mj-lt"/>
              <a:buAutoNum type="arabicPeriod"/>
            </a:pPr>
            <a:r>
              <a:rPr lang="en-US" dirty="0" smtClean="0"/>
              <a:t>Computational models</a:t>
            </a:r>
          </a:p>
          <a:p>
            <a:pPr marL="514350" indent="-514350">
              <a:lnSpc>
                <a:spcPct val="200000"/>
              </a:lnSpc>
              <a:buFont typeface="+mj-lt"/>
              <a:buAutoNum type="arabicPeriod"/>
            </a:pPr>
            <a:r>
              <a:rPr lang="en-US" dirty="0" smtClean="0"/>
              <a:t>Conceptual model</a:t>
            </a:r>
            <a:r>
              <a:rPr lang="ms-MY" dirty="0" smtClean="0"/>
              <a:t>s</a:t>
            </a:r>
          </a:p>
          <a:p>
            <a:pPr marL="514350" indent="-514350">
              <a:lnSpc>
                <a:spcPct val="200000"/>
              </a:lnSpc>
              <a:buFont typeface="+mj-lt"/>
              <a:buAutoNum type="arabicPeriod"/>
            </a:pPr>
            <a:r>
              <a:rPr lang="en-US" dirty="0" smtClean="0"/>
              <a:t>Physical models</a:t>
            </a:r>
            <a:endParaRPr lang="ms-MY" dirty="0" smtClean="0"/>
          </a:p>
          <a:p>
            <a:pPr marL="514350" indent="-514350">
              <a:lnSpc>
                <a:spcPct val="200000"/>
              </a:lnSpc>
              <a:buFont typeface="+mj-lt"/>
              <a:buAutoNum type="arabicPeriod"/>
            </a:pPr>
            <a:r>
              <a:rPr lang="en-US" dirty="0" smtClean="0"/>
              <a:t>Analogous Models</a:t>
            </a: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524000"/>
            <a:ext cx="8382000" cy="1371600"/>
          </a:xfrm>
        </p:spPr>
        <p:txBody>
          <a:bodyPr>
            <a:noAutofit/>
          </a:bodyPr>
          <a:lstStyle/>
          <a:p>
            <a:pPr>
              <a:spcBef>
                <a:spcPts val="1800"/>
              </a:spcBef>
            </a:pPr>
            <a:r>
              <a:rPr lang="en-MY" dirty="0" smtClean="0">
                <a:latin typeface="Times New Roman" pitchFamily="18" charset="0"/>
                <a:cs typeface="Times New Roman" pitchFamily="18" charset="0"/>
              </a:rPr>
              <a:t>In short, the liquid concentration </a:t>
            </a:r>
            <a:r>
              <a:rPr lang="en-MY" i="1" dirty="0" smtClean="0">
                <a:latin typeface="Times New Roman" pitchFamily="18" charset="0"/>
                <a:cs typeface="Times New Roman" pitchFamily="18" charset="0"/>
              </a:rPr>
              <a:t>C </a:t>
            </a:r>
            <a:r>
              <a:rPr lang="en-MY" dirty="0" smtClean="0">
                <a:latin typeface="Times New Roman" pitchFamily="18" charset="0"/>
                <a:cs typeface="Times New Roman" pitchFamily="18" charset="0"/>
              </a:rPr>
              <a:t>after complete mixing is given by</a:t>
            </a: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6858000" y="35814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(1.5)</a:t>
            </a:r>
            <a:endParaRPr lang="en-US" sz="3200" dirty="0">
              <a:latin typeface="Times New Roman" pitchFamily="18" charset="0"/>
              <a:cs typeface="Times New Roman" pitchFamily="18" charset="0"/>
            </a:endParaRPr>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51" name="Object 3"/>
          <p:cNvGraphicFramePr>
            <a:graphicFrameLocks noChangeAspect="1"/>
          </p:cNvGraphicFramePr>
          <p:nvPr/>
        </p:nvGraphicFramePr>
        <p:xfrm>
          <a:off x="914400" y="3200400"/>
          <a:ext cx="5130248" cy="1447800"/>
        </p:xfrm>
        <a:graphic>
          <a:graphicData uri="http://schemas.openxmlformats.org/presentationml/2006/ole">
            <mc:AlternateContent xmlns:mc="http://schemas.openxmlformats.org/markup-compatibility/2006">
              <mc:Choice xmlns:v="urn:schemas-microsoft-com:vml" Requires="v">
                <p:oleObj spid="_x0000_s53265" name="Equation" r:id="rId5" imgW="1562100" imgH="431800" progId="Equation.DSMT4">
                  <p:embed/>
                </p:oleObj>
              </mc:Choice>
              <mc:Fallback>
                <p:oleObj name="Equation" r:id="rId5" imgW="1562100" imgH="431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200400"/>
                        <a:ext cx="5130248"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4953000"/>
          </a:xfrm>
        </p:spPr>
        <p:txBody>
          <a:bodyPr>
            <a:noAutofit/>
          </a:bodyPr>
          <a:lstStyle/>
          <a:p>
            <a:pPr>
              <a:spcBef>
                <a:spcPts val="1800"/>
              </a:spcBef>
            </a:pPr>
            <a:r>
              <a:rPr lang="en-MY" dirty="0" smtClean="0">
                <a:latin typeface="Times New Roman" pitchFamily="18" charset="0"/>
                <a:cs typeface="Times New Roman" pitchFamily="18" charset="0"/>
              </a:rPr>
              <a:t>Equation (1.1) states that volume is conserved;</a:t>
            </a:r>
          </a:p>
          <a:p>
            <a:pPr>
              <a:spcBef>
                <a:spcPts val="1800"/>
              </a:spcBef>
            </a:pPr>
            <a:r>
              <a:rPr lang="en-MY" dirty="0" smtClean="0">
                <a:latin typeface="Times New Roman" pitchFamily="18" charset="0"/>
                <a:cs typeface="Times New Roman" pitchFamily="18" charset="0"/>
              </a:rPr>
              <a:t>Equation (1.2) states that mass is conserved;</a:t>
            </a:r>
          </a:p>
          <a:p>
            <a:pPr>
              <a:spcBef>
                <a:spcPts val="1800"/>
              </a:spcBef>
            </a:pPr>
            <a:r>
              <a:rPr lang="en-MY" dirty="0" smtClean="0">
                <a:latin typeface="Times New Roman" pitchFamily="18" charset="0"/>
                <a:cs typeface="Times New Roman" pitchFamily="18" charset="0"/>
              </a:rPr>
              <a:t>Complete mixing process is in </a:t>
            </a:r>
            <a:r>
              <a:rPr lang="en-MY" b="1" i="1" dirty="0" smtClean="0">
                <a:latin typeface="Times New Roman" pitchFamily="18" charset="0"/>
                <a:cs typeface="Times New Roman" pitchFamily="18" charset="0"/>
              </a:rPr>
              <a:t>static state</a:t>
            </a:r>
            <a:r>
              <a:rPr lang="en-MY" dirty="0" smtClean="0">
                <a:latin typeface="Times New Roman" pitchFamily="18" charset="0"/>
                <a:cs typeface="Times New Roman" pitchFamily="18" charset="0"/>
              </a:rPr>
              <a:t>;</a:t>
            </a:r>
          </a:p>
          <a:p>
            <a:pPr>
              <a:spcBef>
                <a:spcPts val="1800"/>
              </a:spcBef>
            </a:pPr>
            <a:r>
              <a:rPr lang="en-MY" dirty="0" smtClean="0">
                <a:latin typeface="Times New Roman" pitchFamily="18" charset="0"/>
                <a:cs typeface="Times New Roman" pitchFamily="18" charset="0"/>
              </a:rPr>
              <a:t>Indicating that steady state has been achieved;</a:t>
            </a:r>
          </a:p>
          <a:p>
            <a:pPr>
              <a:spcBef>
                <a:spcPts val="1800"/>
              </a:spcBef>
            </a:pPr>
            <a:r>
              <a:rPr lang="en-MY" dirty="0" smtClean="0">
                <a:latin typeface="Times New Roman" pitchFamily="18" charset="0"/>
                <a:cs typeface="Times New Roman" pitchFamily="18" charset="0"/>
              </a:rPr>
              <a:t>After complete mixing, the state of the liquid </a:t>
            </a:r>
            <a:r>
              <a:rPr lang="en-MY" b="1" i="1" dirty="0" smtClean="0">
                <a:latin typeface="Times New Roman" pitchFamily="18" charset="0"/>
                <a:cs typeface="Times New Roman" pitchFamily="18" charset="0"/>
              </a:rPr>
              <a:t>no longer depends on time</a:t>
            </a:r>
            <a:r>
              <a:rPr lang="en-MY" dirty="0" smtClean="0">
                <a:latin typeface="Times New Roman" pitchFamily="18" charset="0"/>
                <a:cs typeface="Times New Roman" pitchFamily="18" charset="0"/>
              </a:rPr>
              <a:t>;</a:t>
            </a:r>
          </a:p>
          <a:p>
            <a:pPr>
              <a:spcBef>
                <a:spcPts val="1800"/>
              </a:spcBef>
            </a:pPr>
            <a:r>
              <a:rPr lang="en-MY" dirty="0" smtClean="0">
                <a:latin typeface="Times New Roman" pitchFamily="18" charset="0"/>
                <a:cs typeface="Times New Roman" pitchFamily="18" charset="0"/>
              </a:rPr>
              <a:t>i.e. volume </a:t>
            </a:r>
            <a:r>
              <a:rPr lang="en-MY" i="1" dirty="0" smtClean="0">
                <a:latin typeface="Times New Roman" pitchFamily="18" charset="0"/>
                <a:cs typeface="Times New Roman" pitchFamily="18" charset="0"/>
              </a:rPr>
              <a:t>V</a:t>
            </a:r>
            <a:r>
              <a:rPr lang="en-MY" dirty="0" smtClean="0">
                <a:latin typeface="Times New Roman" pitchFamily="18" charset="0"/>
                <a:cs typeface="Times New Roman" pitchFamily="18" charset="0"/>
              </a:rPr>
              <a:t>, mass </a:t>
            </a:r>
            <a:r>
              <a:rPr lang="en-MY" i="1" dirty="0" smtClean="0">
                <a:latin typeface="Times New Roman" pitchFamily="18" charset="0"/>
                <a:cs typeface="Times New Roman" pitchFamily="18" charset="0"/>
              </a:rPr>
              <a:t>M</a:t>
            </a:r>
            <a:r>
              <a:rPr lang="en-MY" dirty="0" smtClean="0">
                <a:latin typeface="Times New Roman" pitchFamily="18" charset="0"/>
                <a:cs typeface="Times New Roman" pitchFamily="18" charset="0"/>
              </a:rPr>
              <a:t> and concentration </a:t>
            </a:r>
            <a:r>
              <a:rPr lang="en-MY" i="1" dirty="0" smtClean="0">
                <a:latin typeface="Times New Roman" pitchFamily="18" charset="0"/>
                <a:cs typeface="Times New Roman" pitchFamily="18" charset="0"/>
              </a:rPr>
              <a:t>C</a:t>
            </a:r>
            <a:r>
              <a:rPr lang="en-MY" dirty="0" smtClean="0">
                <a:latin typeface="Times New Roman" pitchFamily="18" charset="0"/>
                <a:cs typeface="Times New Roman" pitchFamily="18" charset="0"/>
              </a:rPr>
              <a:t> do not change from time to time.</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49" name="Object 1"/>
          <p:cNvGraphicFramePr>
            <a:graphicFrameLocks noChangeAspect="1"/>
          </p:cNvGraphicFramePr>
          <p:nvPr/>
        </p:nvGraphicFramePr>
        <p:xfrm>
          <a:off x="838200" y="1295400"/>
          <a:ext cx="2438400" cy="608541"/>
        </p:xfrm>
        <a:graphic>
          <a:graphicData uri="http://schemas.openxmlformats.org/presentationml/2006/ole">
            <mc:AlternateContent xmlns:mc="http://schemas.openxmlformats.org/markup-compatibility/2006">
              <mc:Choice xmlns:v="urn:schemas-microsoft-com:vml" Requires="v">
                <p:oleObj spid="_x0000_s104477" name="Equation" r:id="rId6" imgW="1015920" imgH="241200" progId="Equation.DSMT4">
                  <p:embed/>
                </p:oleObj>
              </mc:Choice>
              <mc:Fallback>
                <p:oleObj name="Equation" r:id="rId6" imgW="1015920" imgH="241200" progId="Equation.DSMT4">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295400"/>
                        <a:ext cx="2438400" cy="608541"/>
                      </a:xfrm>
                      <a:prstGeom prst="rect">
                        <a:avLst/>
                      </a:prstGeom>
                      <a:solidFill>
                        <a:schemeClr val="bg1"/>
                      </a:solidFill>
                    </p:spPr>
                  </p:pic>
                </p:oleObj>
              </mc:Fallback>
            </mc:AlternateContent>
          </a:graphicData>
        </a:graphic>
      </p:graphicFrame>
      <p:graphicFrame>
        <p:nvGraphicFramePr>
          <p:cNvPr id="104450" name="Object 2"/>
          <p:cNvGraphicFramePr>
            <a:graphicFrameLocks noChangeAspect="1"/>
          </p:cNvGraphicFramePr>
          <p:nvPr/>
        </p:nvGraphicFramePr>
        <p:xfrm>
          <a:off x="762000" y="2057400"/>
          <a:ext cx="2503281" cy="533400"/>
        </p:xfrm>
        <a:graphic>
          <a:graphicData uri="http://schemas.openxmlformats.org/presentationml/2006/ole">
            <mc:AlternateContent xmlns:mc="http://schemas.openxmlformats.org/markup-compatibility/2006">
              <mc:Choice xmlns:v="urn:schemas-microsoft-com:vml" Requires="v">
                <p:oleObj spid="_x0000_s104478" name="Equation" r:id="rId8" imgW="1117440" imgH="228600" progId="Equation.DSMT4">
                  <p:embed/>
                </p:oleObj>
              </mc:Choice>
              <mc:Fallback>
                <p:oleObj name="Equation" r:id="rId8" imgW="1117440" imgH="22860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057400"/>
                        <a:ext cx="2503281" cy="533400"/>
                      </a:xfrm>
                      <a:prstGeom prst="rect">
                        <a:avLst/>
                      </a:prstGeom>
                      <a:solidFill>
                        <a:schemeClr val="bg1"/>
                      </a:solidFill>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49"/>
                                        </p:tgtEl>
                                        <p:attrNameLst>
                                          <p:attrName>style.visibility</p:attrName>
                                        </p:attrNameLst>
                                      </p:cBhvr>
                                      <p:to>
                                        <p:strVal val="visible"/>
                                      </p:to>
                                    </p:set>
                                    <p:animEffect transition="in" filter="blinds(horizontal)">
                                      <p:cBhvr>
                                        <p:cTn id="7" dur="500"/>
                                        <p:tgtEl>
                                          <p:spTgt spid="1044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0"/>
                                        </p:tgtEl>
                                        <p:attrNameLst>
                                          <p:attrName>style.visibility</p:attrName>
                                        </p:attrNameLst>
                                      </p:cBhvr>
                                      <p:to>
                                        <p:strVal val="visible"/>
                                      </p:to>
                                    </p:set>
                                    <p:animEffect transition="in" filter="blinds(horizontal)">
                                      <p:cBhvr>
                                        <p:cTn id="12"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4953000"/>
          </a:xfrm>
        </p:spPr>
        <p:txBody>
          <a:bodyPr>
            <a:noAutofit/>
          </a:bodyPr>
          <a:lstStyle/>
          <a:p>
            <a:pPr>
              <a:spcBef>
                <a:spcPts val="1800"/>
              </a:spcBef>
            </a:pPr>
            <a:r>
              <a:rPr lang="en-MY" dirty="0" smtClean="0">
                <a:latin typeface="Times New Roman" pitchFamily="18" charset="0"/>
                <a:cs typeface="Times New Roman" pitchFamily="18" charset="0"/>
              </a:rPr>
              <a:t>On contrary, if the state of the liquid </a:t>
            </a:r>
            <a:r>
              <a:rPr lang="en-MY" b="1" i="1" dirty="0" smtClean="0">
                <a:latin typeface="Times New Roman" pitchFamily="18" charset="0"/>
                <a:cs typeface="Times New Roman" pitchFamily="18" charset="0"/>
              </a:rPr>
              <a:t>changes with time</a:t>
            </a:r>
            <a:r>
              <a:rPr lang="en-MY" dirty="0" smtClean="0">
                <a:latin typeface="Times New Roman" pitchFamily="18" charset="0"/>
                <a:cs typeface="Times New Roman" pitchFamily="18" charset="0"/>
              </a:rPr>
              <a:t>, then we called this a </a:t>
            </a:r>
            <a:r>
              <a:rPr lang="en-MY" b="1" i="1" dirty="0" smtClean="0">
                <a:latin typeface="Times New Roman" pitchFamily="18" charset="0"/>
                <a:cs typeface="Times New Roman" pitchFamily="18" charset="0"/>
              </a:rPr>
              <a:t>dynamic state</a:t>
            </a:r>
            <a:r>
              <a:rPr lang="en-MY" dirty="0" smtClean="0">
                <a:latin typeface="Times New Roman" pitchFamily="18" charset="0"/>
                <a:cs typeface="Times New Roman" pitchFamily="18" charset="0"/>
              </a:rPr>
              <a:t>;</a:t>
            </a:r>
          </a:p>
          <a:p>
            <a:pPr>
              <a:spcBef>
                <a:spcPts val="1800"/>
              </a:spcBef>
            </a:pPr>
            <a:r>
              <a:rPr lang="en-MY" dirty="0" smtClean="0">
                <a:latin typeface="Times New Roman" pitchFamily="18" charset="0"/>
                <a:cs typeface="Times New Roman" pitchFamily="18" charset="0"/>
              </a:rPr>
              <a:t>Dynamic mixing process will be discussed next with time dependency emphasized by the notation (</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 e.g. </a:t>
            </a:r>
            <a:r>
              <a:rPr lang="en-MY" i="1" dirty="0" smtClean="0">
                <a:latin typeface="Times New Roman" pitchFamily="18" charset="0"/>
                <a:cs typeface="Times New Roman" pitchFamily="18" charset="0"/>
              </a:rPr>
              <a:t>V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 and </a:t>
            </a:r>
            <a:r>
              <a:rPr lang="en-MY" i="1" dirty="0" smtClean="0">
                <a:latin typeface="Times New Roman" pitchFamily="18" charset="0"/>
                <a:cs typeface="Times New Roman" pitchFamily="18" charset="0"/>
              </a:rPr>
              <a:t>C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1219200"/>
          </a:xfrm>
        </p:spPr>
        <p:txBody>
          <a:bodyPr>
            <a:noAutofit/>
          </a:bodyPr>
          <a:lstStyle/>
          <a:p>
            <a:r>
              <a:rPr lang="en-MY" dirty="0" smtClean="0">
                <a:latin typeface="Times New Roman" pitchFamily="18" charset="0"/>
                <a:cs typeface="Times New Roman" pitchFamily="18" charset="0"/>
              </a:rPr>
              <a:t>Suppose at time </a:t>
            </a:r>
            <a:r>
              <a:rPr lang="en-MY" i="1" dirty="0" smtClean="0">
                <a:latin typeface="Times New Roman" pitchFamily="18" charset="0"/>
                <a:cs typeface="Times New Roman" pitchFamily="18" charset="0"/>
              </a:rPr>
              <a:t>t </a:t>
            </a:r>
            <a:r>
              <a:rPr lang="en-MY" dirty="0" smtClean="0">
                <a:latin typeface="Times New Roman" pitchFamily="18" charset="0"/>
                <a:cs typeface="Times New Roman" pitchFamily="18" charset="0"/>
              </a:rPr>
              <a:t>sec, liquid in a tank has a volume of </a:t>
            </a:r>
            <a:r>
              <a:rPr lang="en-MY" i="1" dirty="0" smtClean="0">
                <a:latin typeface="Times New Roman" pitchFamily="18" charset="0"/>
                <a:cs typeface="Times New Roman" pitchFamily="18" charset="0"/>
              </a:rPr>
              <a:t>V </a:t>
            </a:r>
            <a:r>
              <a:rPr lang="en-MY" dirty="0" smtClean="0">
                <a:latin typeface="Times New Roman" pitchFamily="18" charset="0"/>
                <a:cs typeface="Times New Roman" pitchFamily="18" charset="0"/>
              </a:rPr>
              <a:t>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 and concentration </a:t>
            </a:r>
            <a:r>
              <a:rPr lang="en-MY" i="1" dirty="0" smtClean="0">
                <a:latin typeface="Times New Roman" pitchFamily="18" charset="0"/>
                <a:cs typeface="Times New Roman" pitchFamily="18" charset="0"/>
              </a:rPr>
              <a:t>C</a:t>
            </a:r>
            <a:r>
              <a:rPr lang="en-MY" dirty="0" smtClean="0">
                <a:latin typeface="Times New Roman" pitchFamily="18" charset="0"/>
                <a:cs typeface="Times New Roman" pitchFamily="18" charset="0"/>
              </a:rPr>
              <a:t> kg/m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299" name="Rectangle 3"/>
          <p:cNvSpPr>
            <a:spLocks noChangeArrowheads="1"/>
          </p:cNvSpPr>
          <p:nvPr/>
        </p:nvSpPr>
        <p:spPr bwMode="auto">
          <a:xfrm>
            <a:off x="2362200" y="6305490"/>
            <a:ext cx="3505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1.3 Dynamic mixing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04" name="AutoShape 4"/>
          <p:cNvSpPr>
            <a:spLocks noChangeArrowheads="1"/>
          </p:cNvSpPr>
          <p:nvPr/>
        </p:nvSpPr>
        <p:spPr bwMode="auto">
          <a:xfrm>
            <a:off x="5758541" y="5163578"/>
            <a:ext cx="1936679" cy="1665394"/>
          </a:xfrm>
          <a:prstGeom prst="can">
            <a:avLst>
              <a:gd name="adj" fmla="val 36579"/>
            </a:avLst>
          </a:prstGeom>
          <a:solidFill>
            <a:srgbClr val="8DB3E2"/>
          </a:solid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405" name="AutoShape 5"/>
          <p:cNvSpPr>
            <a:spLocks noChangeArrowheads="1"/>
          </p:cNvSpPr>
          <p:nvPr/>
        </p:nvSpPr>
        <p:spPr bwMode="auto">
          <a:xfrm>
            <a:off x="5745842" y="4401911"/>
            <a:ext cx="1964872" cy="2412547"/>
          </a:xfrm>
          <a:prstGeom prst="can">
            <a:avLst>
              <a:gd name="adj" fmla="val 30740"/>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4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406" name="Object 6"/>
          <p:cNvGraphicFramePr>
            <a:graphicFrameLocks noChangeAspect="1"/>
          </p:cNvGraphicFramePr>
          <p:nvPr/>
        </p:nvGraphicFramePr>
        <p:xfrm>
          <a:off x="6096000" y="5943600"/>
          <a:ext cx="609600" cy="470263"/>
        </p:xfrm>
        <a:graphic>
          <a:graphicData uri="http://schemas.openxmlformats.org/presentationml/2006/ole">
            <mc:AlternateContent xmlns:mc="http://schemas.openxmlformats.org/markup-compatibility/2006">
              <mc:Choice xmlns:v="urn:schemas-microsoft-com:vml" Requires="v">
                <p:oleObj spid="_x0000_s129120" name="Equation" r:id="rId5" imgW="330057" imgH="253890" progId="Equation.DSMT4">
                  <p:embed/>
                </p:oleObj>
              </mc:Choice>
              <mc:Fallback>
                <p:oleObj name="Equation" r:id="rId5" imgW="330057" imgH="25389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5943600"/>
                        <a:ext cx="609600" cy="47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408" name="Object 8"/>
          <p:cNvGraphicFramePr>
            <a:graphicFrameLocks noChangeAspect="1"/>
          </p:cNvGraphicFramePr>
          <p:nvPr/>
        </p:nvGraphicFramePr>
        <p:xfrm>
          <a:off x="6858000" y="5943600"/>
          <a:ext cx="609600" cy="457200"/>
        </p:xfrm>
        <a:graphic>
          <a:graphicData uri="http://schemas.openxmlformats.org/presentationml/2006/ole">
            <mc:AlternateContent xmlns:mc="http://schemas.openxmlformats.org/markup-compatibility/2006">
              <mc:Choice xmlns:v="urn:schemas-microsoft-com:vml" Requires="v">
                <p:oleObj spid="_x0000_s129121" name="Equation" r:id="rId7" imgW="342751" imgH="253890" progId="Equation.DSMT4">
                  <p:embed/>
                </p:oleObj>
              </mc:Choice>
              <mc:Fallback>
                <p:oleObj name="Equation" r:id="rId7" imgW="342751" imgH="25389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5943600"/>
                        <a:ext cx="609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Content Placeholder 7"/>
          <p:cNvSpPr txBox="1">
            <a:spLocks/>
          </p:cNvSpPr>
          <p:nvPr/>
        </p:nvSpPr>
        <p:spPr>
          <a:xfrm>
            <a:off x="457200" y="2362200"/>
            <a:ext cx="8382000" cy="1143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MY"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Liquid </a:t>
            </a:r>
            <a:r>
              <a:rPr kumimoji="0" lang="en-MY"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flows into </a:t>
            </a:r>
            <a:r>
              <a:rPr kumimoji="0" lang="en-MY"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this tank at the flow rate of  </a:t>
            </a:r>
            <a:r>
              <a:rPr kumimoji="0" lang="en-MY"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Q</a:t>
            </a:r>
            <a:r>
              <a:rPr kumimoji="0" lang="en-MY" sz="3200" b="0" i="0" u="none" strike="noStrike" kern="1200" cap="none" spc="0" normalizeH="0" baseline="-25000" noProof="0" dirty="0" smtClean="0">
                <a:ln>
                  <a:noFill/>
                </a:ln>
                <a:solidFill>
                  <a:srgbClr val="FF0000"/>
                </a:solidFill>
                <a:effectLst/>
                <a:uLnTx/>
                <a:uFillTx/>
                <a:latin typeface="Times New Roman" pitchFamily="18" charset="0"/>
                <a:ea typeface="+mn-ea"/>
                <a:cs typeface="Times New Roman" pitchFamily="18" charset="0"/>
              </a:rPr>
              <a:t>1</a:t>
            </a:r>
            <a:r>
              <a:rPr kumimoji="0" lang="en-MY"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m</a:t>
            </a:r>
            <a:r>
              <a:rPr kumimoji="0" lang="en-MY" sz="3200" b="0" i="0" u="none" strike="noStrike" kern="1200" cap="none" spc="0" normalizeH="0" baseline="30000" noProof="0" dirty="0" smtClean="0">
                <a:ln>
                  <a:noFill/>
                </a:ln>
                <a:solidFill>
                  <a:srgbClr val="FF0000"/>
                </a:solidFill>
                <a:effectLst/>
                <a:uLnTx/>
                <a:uFillTx/>
                <a:latin typeface="Times New Roman" pitchFamily="18" charset="0"/>
                <a:ea typeface="+mn-ea"/>
                <a:cs typeface="Times New Roman" pitchFamily="18" charset="0"/>
              </a:rPr>
              <a:t>3</a:t>
            </a:r>
            <a:r>
              <a:rPr kumimoji="0" lang="en-MY"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a:t>
            </a:r>
            <a:r>
              <a:rPr kumimoji="0" lang="en-MY"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and with a concentration of </a:t>
            </a:r>
            <a:r>
              <a:rPr kumimoji="0" lang="en-MY" sz="3200" b="0" i="1"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a:t>
            </a:r>
            <a:r>
              <a:rPr kumimoji="0" lang="en-MY" sz="3200" b="0" i="0" u="none" strike="noStrike" kern="1200" cap="none" spc="0" normalizeH="0" baseline="-25000" noProof="0" dirty="0" smtClean="0">
                <a:ln>
                  <a:noFill/>
                </a:ln>
                <a:solidFill>
                  <a:srgbClr val="FF0000"/>
                </a:solidFill>
                <a:effectLst/>
                <a:uLnTx/>
                <a:uFillTx/>
                <a:latin typeface="Times New Roman" pitchFamily="18" charset="0"/>
                <a:ea typeface="+mn-ea"/>
                <a:cs typeface="Times New Roman" pitchFamily="18" charset="0"/>
              </a:rPr>
              <a:t>1</a:t>
            </a:r>
            <a:r>
              <a:rPr kumimoji="0" lang="en-MY"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kg/m</a:t>
            </a:r>
            <a:r>
              <a:rPr kumimoji="0" lang="en-MY" sz="3200" b="0" i="0" u="none" strike="noStrike" kern="1200" cap="none" spc="0" normalizeH="0" baseline="30000" noProof="0" dirty="0" smtClean="0">
                <a:ln>
                  <a:noFill/>
                </a:ln>
                <a:solidFill>
                  <a:srgbClr val="FF0000"/>
                </a:solidFill>
                <a:effectLst/>
                <a:uLnTx/>
                <a:uFillTx/>
                <a:latin typeface="Times New Roman" pitchFamily="18" charset="0"/>
                <a:ea typeface="+mn-ea"/>
                <a:cs typeface="Times New Roman" pitchFamily="18" charset="0"/>
              </a:rPr>
              <a:t>3</a:t>
            </a:r>
            <a:r>
              <a:rPr kumimoji="0" lang="en-MY"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29028" name="Rectangle 4"/>
          <p:cNvSpPr>
            <a:spLocks noChangeArrowheads="1"/>
          </p:cNvSpPr>
          <p:nvPr/>
        </p:nvSpPr>
        <p:spPr bwMode="auto">
          <a:xfrm rot="2351126">
            <a:off x="5125659" y="4265454"/>
            <a:ext cx="1026282" cy="188220"/>
          </a:xfrm>
          <a:prstGeom prst="rect">
            <a:avLst/>
          </a:prstGeom>
          <a:solidFill>
            <a:srgbClr val="8DB3E2"/>
          </a:solidFill>
          <a:ln w="317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029" name="Arc 5"/>
          <p:cNvSpPr>
            <a:spLocks/>
          </p:cNvSpPr>
          <p:nvPr/>
        </p:nvSpPr>
        <p:spPr bwMode="auto">
          <a:xfrm rot="158963">
            <a:off x="5967415" y="4662489"/>
            <a:ext cx="228600" cy="595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8DB3E2"/>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29030" name="AutoShape 6"/>
          <p:cNvCxnSpPr>
            <a:cxnSpLocks noChangeShapeType="1"/>
          </p:cNvCxnSpPr>
          <p:nvPr/>
        </p:nvCxnSpPr>
        <p:spPr bwMode="auto">
          <a:xfrm>
            <a:off x="4800600" y="3733800"/>
            <a:ext cx="304800" cy="228600"/>
          </a:xfrm>
          <a:prstGeom prst="straightConnector1">
            <a:avLst/>
          </a:prstGeom>
          <a:noFill/>
          <a:ln w="9525">
            <a:solidFill>
              <a:srgbClr val="000000"/>
            </a:solidFill>
            <a:round/>
            <a:headEnd/>
            <a:tailEnd type="triangle" w="lg" len="med"/>
          </a:ln>
        </p:spPr>
      </p:cxnSp>
      <p:sp>
        <p:nvSpPr>
          <p:cNvPr id="39" name="Rectangle 4"/>
          <p:cNvSpPr>
            <a:spLocks noChangeArrowheads="1"/>
          </p:cNvSpPr>
          <p:nvPr/>
        </p:nvSpPr>
        <p:spPr bwMode="auto">
          <a:xfrm rot="2351126">
            <a:off x="5216794" y="3998471"/>
            <a:ext cx="160253" cy="129440"/>
          </a:xfrm>
          <a:prstGeom prst="rect">
            <a:avLst/>
          </a:prstGeom>
          <a:solidFill>
            <a:srgbClr val="8DB3E2"/>
          </a:solidFill>
          <a:ln w="3175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9032" name="Object 8"/>
          <p:cNvGraphicFramePr>
            <a:graphicFrameLocks noChangeAspect="1"/>
          </p:cNvGraphicFramePr>
          <p:nvPr/>
        </p:nvGraphicFramePr>
        <p:xfrm>
          <a:off x="4089400" y="3429000"/>
          <a:ext cx="677333" cy="457200"/>
        </p:xfrm>
        <a:graphic>
          <a:graphicData uri="http://schemas.openxmlformats.org/presentationml/2006/ole">
            <mc:AlternateContent xmlns:mc="http://schemas.openxmlformats.org/markup-compatibility/2006">
              <mc:Choice xmlns:v="urn:schemas-microsoft-com:vml" Requires="v">
                <p:oleObj spid="_x0000_s129122" name="Equation" r:id="rId9" imgW="380880" imgH="253800" progId="Equation.DSMT4">
                  <p:embed/>
                </p:oleObj>
              </mc:Choice>
              <mc:Fallback>
                <p:oleObj name="Equation" r:id="rId9" imgW="380880" imgH="25380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9400" y="3429000"/>
                        <a:ext cx="67733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9034" name="Object 10"/>
          <p:cNvGraphicFramePr>
            <a:graphicFrameLocks noChangeAspect="1"/>
          </p:cNvGraphicFramePr>
          <p:nvPr/>
        </p:nvGraphicFramePr>
        <p:xfrm>
          <a:off x="4038600" y="3886200"/>
          <a:ext cx="660400" cy="457200"/>
        </p:xfrm>
        <a:graphic>
          <a:graphicData uri="http://schemas.openxmlformats.org/presentationml/2006/ole">
            <mc:AlternateContent xmlns:mc="http://schemas.openxmlformats.org/markup-compatibility/2006">
              <mc:Choice xmlns:v="urn:schemas-microsoft-com:vml" Requires="v">
                <p:oleObj spid="_x0000_s129123" name="Equation" r:id="rId11" imgW="368280" imgH="253800" progId="Equation.DSMT4">
                  <p:embed/>
                </p:oleObj>
              </mc:Choice>
              <mc:Fallback>
                <p:oleObj name="Equation" r:id="rId11" imgW="368280" imgH="25380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3886200"/>
                        <a:ext cx="660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Rectangle 4"/>
          <p:cNvSpPr>
            <a:spLocks noChangeArrowheads="1"/>
          </p:cNvSpPr>
          <p:nvPr/>
        </p:nvSpPr>
        <p:spPr bwMode="auto">
          <a:xfrm rot="2351126">
            <a:off x="5190528" y="4061453"/>
            <a:ext cx="160253" cy="85302"/>
          </a:xfrm>
          <a:prstGeom prst="rect">
            <a:avLst/>
          </a:prstGeom>
          <a:solidFill>
            <a:srgbClr val="8DB3E2"/>
          </a:solidFill>
          <a:ln w="3175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p:nvSpPr>
        <p:spPr>
          <a:xfrm>
            <a:off x="381000" y="3733800"/>
            <a:ext cx="5029200" cy="2554545"/>
          </a:xfrm>
          <a:prstGeom prst="rect">
            <a:avLst/>
          </a:prstGeom>
        </p:spPr>
        <p:txBody>
          <a:bodyPr wrap="square">
            <a:spAutoFit/>
          </a:bodyPr>
          <a:lstStyle/>
          <a:p>
            <a:pPr marL="336550" indent="-336550">
              <a:buFont typeface="Arial" pitchFamily="34" charset="0"/>
              <a:buChar char="•"/>
            </a:pPr>
            <a:r>
              <a:rPr lang="en-MY" sz="3200" dirty="0" smtClean="0">
                <a:latin typeface="Times New Roman" pitchFamily="18" charset="0"/>
                <a:cs typeface="Times New Roman" pitchFamily="18" charset="0"/>
              </a:rPr>
              <a:t>Liquid also </a:t>
            </a:r>
          </a:p>
          <a:p>
            <a:pPr marL="336550" indent="11113"/>
            <a:r>
              <a:rPr lang="en-MY" sz="3200" dirty="0" smtClean="0">
                <a:solidFill>
                  <a:srgbClr val="0000CC"/>
                </a:solidFill>
                <a:latin typeface="Times New Roman" pitchFamily="18" charset="0"/>
                <a:cs typeface="Times New Roman" pitchFamily="18" charset="0"/>
              </a:rPr>
              <a:t>flows out </a:t>
            </a:r>
            <a:r>
              <a:rPr lang="en-MY" sz="3200" dirty="0" smtClean="0">
                <a:latin typeface="Times New Roman" pitchFamily="18" charset="0"/>
                <a:cs typeface="Times New Roman" pitchFamily="18" charset="0"/>
              </a:rPr>
              <a:t>of this tank </a:t>
            </a:r>
          </a:p>
          <a:p>
            <a:pPr marL="336550" indent="11113"/>
            <a:r>
              <a:rPr lang="en-MY" sz="3200" dirty="0" smtClean="0">
                <a:latin typeface="Times New Roman" pitchFamily="18" charset="0"/>
                <a:cs typeface="Times New Roman" pitchFamily="18" charset="0"/>
              </a:rPr>
              <a:t>at the flow rate of </a:t>
            </a:r>
            <a:r>
              <a:rPr lang="en-MY" sz="3200" dirty="0" smtClean="0">
                <a:solidFill>
                  <a:srgbClr val="0000CC"/>
                </a:solidFill>
                <a:latin typeface="Times New Roman" pitchFamily="18" charset="0"/>
                <a:cs typeface="Times New Roman" pitchFamily="18" charset="0"/>
              </a:rPr>
              <a:t>Q</a:t>
            </a:r>
            <a:r>
              <a:rPr lang="en-MY" sz="3200" baseline="-25000" dirty="0" smtClean="0">
                <a:solidFill>
                  <a:srgbClr val="0000CC"/>
                </a:solidFill>
                <a:latin typeface="Times New Roman" pitchFamily="18" charset="0"/>
                <a:cs typeface="Times New Roman" pitchFamily="18" charset="0"/>
              </a:rPr>
              <a:t>2</a:t>
            </a:r>
            <a:r>
              <a:rPr lang="en-MY" sz="3200" dirty="0" smtClean="0">
                <a:solidFill>
                  <a:srgbClr val="0000CC"/>
                </a:solidFill>
                <a:latin typeface="Times New Roman" pitchFamily="18" charset="0"/>
                <a:cs typeface="Times New Roman" pitchFamily="18" charset="0"/>
              </a:rPr>
              <a:t> m</a:t>
            </a:r>
            <a:r>
              <a:rPr lang="en-MY" sz="3200" baseline="30000" dirty="0" smtClean="0">
                <a:solidFill>
                  <a:srgbClr val="0000CC"/>
                </a:solidFill>
                <a:latin typeface="Times New Roman" pitchFamily="18" charset="0"/>
                <a:cs typeface="Times New Roman" pitchFamily="18" charset="0"/>
              </a:rPr>
              <a:t>3</a:t>
            </a:r>
            <a:r>
              <a:rPr lang="en-MY" sz="3200" dirty="0" smtClean="0">
                <a:solidFill>
                  <a:srgbClr val="0000CC"/>
                </a:solidFill>
                <a:latin typeface="Times New Roman" pitchFamily="18" charset="0"/>
                <a:cs typeface="Times New Roman" pitchFamily="18" charset="0"/>
              </a:rPr>
              <a:t>/s </a:t>
            </a:r>
            <a:r>
              <a:rPr lang="en-MY" sz="3200" dirty="0" smtClean="0">
                <a:latin typeface="Times New Roman" pitchFamily="18" charset="0"/>
                <a:cs typeface="Times New Roman" pitchFamily="18" charset="0"/>
              </a:rPr>
              <a:t>and concentration </a:t>
            </a:r>
          </a:p>
          <a:p>
            <a:pPr marL="336550" indent="11113"/>
            <a:r>
              <a:rPr lang="en-MY" sz="3200" dirty="0" smtClean="0">
                <a:latin typeface="Times New Roman" pitchFamily="18" charset="0"/>
                <a:cs typeface="Times New Roman" pitchFamily="18" charset="0"/>
              </a:rPr>
              <a:t>of </a:t>
            </a:r>
            <a:r>
              <a:rPr lang="en-MY" sz="3200" i="1" dirty="0" smtClean="0">
                <a:solidFill>
                  <a:srgbClr val="0000CC"/>
                </a:solidFill>
                <a:latin typeface="Times New Roman" pitchFamily="18" charset="0"/>
                <a:cs typeface="Times New Roman" pitchFamily="18" charset="0"/>
              </a:rPr>
              <a:t>C</a:t>
            </a:r>
            <a:r>
              <a:rPr lang="en-MY" sz="3200" baseline="-25000" dirty="0" smtClean="0">
                <a:solidFill>
                  <a:srgbClr val="0000CC"/>
                </a:solidFill>
                <a:latin typeface="Times New Roman" pitchFamily="18" charset="0"/>
                <a:cs typeface="Times New Roman" pitchFamily="18" charset="0"/>
              </a:rPr>
              <a:t>2</a:t>
            </a:r>
            <a:r>
              <a:rPr lang="en-MY" sz="3200" dirty="0" smtClean="0">
                <a:solidFill>
                  <a:srgbClr val="0000CC"/>
                </a:solidFill>
                <a:latin typeface="Times New Roman" pitchFamily="18" charset="0"/>
                <a:cs typeface="Times New Roman" pitchFamily="18" charset="0"/>
              </a:rPr>
              <a:t> kg/m</a:t>
            </a:r>
            <a:r>
              <a:rPr lang="en-MY" sz="3200" baseline="30000" dirty="0" smtClean="0">
                <a:solidFill>
                  <a:srgbClr val="0000CC"/>
                </a:solidFill>
                <a:latin typeface="Times New Roman" pitchFamily="18" charset="0"/>
                <a:cs typeface="Times New Roman" pitchFamily="18" charset="0"/>
              </a:rPr>
              <a:t>3</a:t>
            </a:r>
            <a:r>
              <a:rPr lang="en-MY"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129036" name="Rectangle 12"/>
          <p:cNvSpPr>
            <a:spLocks noChangeArrowheads="1"/>
          </p:cNvSpPr>
          <p:nvPr/>
        </p:nvSpPr>
        <p:spPr bwMode="auto">
          <a:xfrm>
            <a:off x="7596184" y="6343652"/>
            <a:ext cx="862015" cy="182880"/>
          </a:xfrm>
          <a:prstGeom prst="rect">
            <a:avLst/>
          </a:prstGeom>
          <a:solidFill>
            <a:srgbClr val="8DB3E2"/>
          </a:solidFill>
          <a:ln w="317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037" name="Arc 13"/>
          <p:cNvSpPr>
            <a:spLocks/>
          </p:cNvSpPr>
          <p:nvPr/>
        </p:nvSpPr>
        <p:spPr bwMode="auto">
          <a:xfrm rot="20687443">
            <a:off x="8375000" y="6400818"/>
            <a:ext cx="409468" cy="364482"/>
          </a:xfrm>
          <a:custGeom>
            <a:avLst/>
            <a:gdLst>
              <a:gd name="G0" fmla="+- 0 0 0"/>
              <a:gd name="G1" fmla="+- 20896 0 0"/>
              <a:gd name="G2" fmla="+- 21600 0 0"/>
              <a:gd name="T0" fmla="*/ 5471 w 21600"/>
              <a:gd name="T1" fmla="*/ 0 h 20896"/>
              <a:gd name="T2" fmla="*/ 21600 w 21600"/>
              <a:gd name="T3" fmla="*/ 20896 h 20896"/>
              <a:gd name="T4" fmla="*/ 0 w 21600"/>
              <a:gd name="T5" fmla="*/ 20896 h 20896"/>
            </a:gdLst>
            <a:ahLst/>
            <a:cxnLst>
              <a:cxn ang="0">
                <a:pos x="T0" y="T1"/>
              </a:cxn>
              <a:cxn ang="0">
                <a:pos x="T2" y="T3"/>
              </a:cxn>
              <a:cxn ang="0">
                <a:pos x="T4" y="T5"/>
              </a:cxn>
            </a:cxnLst>
            <a:rect l="0" t="0" r="r" b="b"/>
            <a:pathLst>
              <a:path w="21600" h="20896" fill="none" extrusionOk="0">
                <a:moveTo>
                  <a:pt x="5470" y="0"/>
                </a:moveTo>
                <a:cubicBezTo>
                  <a:pt x="14972" y="2488"/>
                  <a:pt x="21600" y="11073"/>
                  <a:pt x="21600" y="20896"/>
                </a:cubicBezTo>
              </a:path>
              <a:path w="21600" h="20896" stroke="0" extrusionOk="0">
                <a:moveTo>
                  <a:pt x="5470" y="0"/>
                </a:moveTo>
                <a:cubicBezTo>
                  <a:pt x="14972" y="2488"/>
                  <a:pt x="21600" y="11073"/>
                  <a:pt x="21600" y="20896"/>
                </a:cubicBezTo>
                <a:lnTo>
                  <a:pt x="0" y="20896"/>
                </a:lnTo>
                <a:close/>
              </a:path>
            </a:pathLst>
          </a:custGeom>
          <a:noFill/>
          <a:ln w="149225">
            <a:solidFill>
              <a:srgbClr val="8DB3E2"/>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29038" name="AutoShape 14"/>
          <p:cNvCxnSpPr>
            <a:cxnSpLocks noChangeShapeType="1"/>
          </p:cNvCxnSpPr>
          <p:nvPr/>
        </p:nvCxnSpPr>
        <p:spPr bwMode="auto">
          <a:xfrm>
            <a:off x="8029575" y="6200775"/>
            <a:ext cx="457200" cy="0"/>
          </a:xfrm>
          <a:prstGeom prst="straightConnector1">
            <a:avLst/>
          </a:prstGeom>
          <a:noFill/>
          <a:ln w="9525">
            <a:solidFill>
              <a:srgbClr val="000000"/>
            </a:solidFill>
            <a:round/>
            <a:headEnd/>
            <a:tailEnd type="triangle" w="lg" len="med"/>
          </a:ln>
        </p:spPr>
      </p:cxnSp>
      <p:sp>
        <p:nvSpPr>
          <p:cNvPr id="12904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9039" name="Object 15"/>
          <p:cNvGraphicFramePr>
            <a:graphicFrameLocks noChangeAspect="1"/>
          </p:cNvGraphicFramePr>
          <p:nvPr/>
        </p:nvGraphicFramePr>
        <p:xfrm>
          <a:off x="7916333" y="5227320"/>
          <a:ext cx="694267" cy="457200"/>
        </p:xfrm>
        <a:graphic>
          <a:graphicData uri="http://schemas.openxmlformats.org/presentationml/2006/ole">
            <mc:AlternateContent xmlns:mc="http://schemas.openxmlformats.org/markup-compatibility/2006">
              <mc:Choice xmlns:v="urn:schemas-microsoft-com:vml" Requires="v">
                <p:oleObj spid="_x0000_s129124" name="Equation" r:id="rId13" imgW="393480" imgH="253800" progId="Equation.DSMT4">
                  <p:embed/>
                </p:oleObj>
              </mc:Choice>
              <mc:Fallback>
                <p:oleObj name="Equation" r:id="rId13" imgW="393480" imgH="253800" progId="Equation.DSMT4">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6333" y="5227320"/>
                        <a:ext cx="69426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9041" name="Object 17"/>
          <p:cNvGraphicFramePr>
            <a:graphicFrameLocks noChangeAspect="1"/>
          </p:cNvGraphicFramePr>
          <p:nvPr/>
        </p:nvGraphicFramePr>
        <p:xfrm>
          <a:off x="7924800" y="5638800"/>
          <a:ext cx="694267" cy="457200"/>
        </p:xfrm>
        <a:graphic>
          <a:graphicData uri="http://schemas.openxmlformats.org/presentationml/2006/ole">
            <mc:AlternateContent xmlns:mc="http://schemas.openxmlformats.org/markup-compatibility/2006">
              <mc:Choice xmlns:v="urn:schemas-microsoft-com:vml" Requires="v">
                <p:oleObj spid="_x0000_s129125" name="Equation" r:id="rId15" imgW="393480" imgH="253800" progId="Equation.DSMT4">
                  <p:embed/>
                </p:oleObj>
              </mc:Choice>
              <mc:Fallback>
                <p:oleObj name="Equation" r:id="rId15" imgW="393480" imgH="253800" progId="Equation.DSMT4">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24800" y="5638800"/>
                        <a:ext cx="69426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Rectangle 12"/>
          <p:cNvSpPr>
            <a:spLocks noChangeArrowheads="1"/>
          </p:cNvSpPr>
          <p:nvPr/>
        </p:nvSpPr>
        <p:spPr bwMode="auto">
          <a:xfrm>
            <a:off x="7543800" y="6360796"/>
            <a:ext cx="76200" cy="116204"/>
          </a:xfrm>
          <a:prstGeom prst="rect">
            <a:avLst/>
          </a:prstGeom>
          <a:solidFill>
            <a:srgbClr val="8DB3E2"/>
          </a:solidFill>
          <a:ln w="317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Rectangle 12"/>
          <p:cNvSpPr>
            <a:spLocks noChangeArrowheads="1"/>
          </p:cNvSpPr>
          <p:nvPr/>
        </p:nvSpPr>
        <p:spPr bwMode="auto">
          <a:xfrm>
            <a:off x="7562844" y="6396037"/>
            <a:ext cx="76200" cy="116204"/>
          </a:xfrm>
          <a:prstGeom prst="rect">
            <a:avLst/>
          </a:prstGeom>
          <a:solidFill>
            <a:srgbClr val="8DB3E2"/>
          </a:solidFill>
          <a:ln w="317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linds(horizontal)">
                                      <p:cBhvr>
                                        <p:cTn id="15" dur="500"/>
                                        <p:tgtEl>
                                          <p:spTgt spid="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9028"/>
                                        </p:tgtEl>
                                        <p:attrNameLst>
                                          <p:attrName>style.visibility</p:attrName>
                                        </p:attrNameLst>
                                      </p:cBhvr>
                                      <p:to>
                                        <p:strVal val="visible"/>
                                      </p:to>
                                    </p:set>
                                    <p:animEffect transition="in" filter="blinds(horizontal)">
                                      <p:cBhvr>
                                        <p:cTn id="18" dur="500"/>
                                        <p:tgtEl>
                                          <p:spTgt spid="12902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9029"/>
                                        </p:tgtEl>
                                        <p:attrNameLst>
                                          <p:attrName>style.visibility</p:attrName>
                                        </p:attrNameLst>
                                      </p:cBhvr>
                                      <p:to>
                                        <p:strVal val="visible"/>
                                      </p:to>
                                    </p:set>
                                    <p:animEffect transition="in" filter="blinds(horizontal)">
                                      <p:cBhvr>
                                        <p:cTn id="21" dur="500"/>
                                        <p:tgtEl>
                                          <p:spTgt spid="129029"/>
                                        </p:tgtEl>
                                      </p:cBhvr>
                                    </p:animEffect>
                                  </p:childTnLst>
                                </p:cTn>
                              </p:par>
                              <p:par>
                                <p:cTn id="22" presetID="3" presetClass="entr" presetSubtype="10" fill="hold" nodeType="withEffect">
                                  <p:stCondLst>
                                    <p:cond delay="0"/>
                                  </p:stCondLst>
                                  <p:childTnLst>
                                    <p:set>
                                      <p:cBhvr>
                                        <p:cTn id="23" dur="1" fill="hold">
                                          <p:stCondLst>
                                            <p:cond delay="0"/>
                                          </p:stCondLst>
                                        </p:cTn>
                                        <p:tgtEl>
                                          <p:spTgt spid="129030"/>
                                        </p:tgtEl>
                                        <p:attrNameLst>
                                          <p:attrName>style.visibility</p:attrName>
                                        </p:attrNameLst>
                                      </p:cBhvr>
                                      <p:to>
                                        <p:strVal val="visible"/>
                                      </p:to>
                                    </p:set>
                                    <p:animEffect transition="in" filter="blinds(horizontal)">
                                      <p:cBhvr>
                                        <p:cTn id="24" dur="500"/>
                                        <p:tgtEl>
                                          <p:spTgt spid="129030"/>
                                        </p:tgtEl>
                                      </p:cBhvr>
                                    </p:animEffect>
                                  </p:childTnLst>
                                </p:cTn>
                              </p:par>
                              <p:par>
                                <p:cTn id="25" presetID="3" presetClass="entr" presetSubtype="10" fill="hold" nodeType="with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blinds(horizontal)">
                                      <p:cBhvr>
                                        <p:cTn id="27" dur="500"/>
                                        <p:tgtEl>
                                          <p:spTgt spid="129032"/>
                                        </p:tgtEl>
                                      </p:cBhvr>
                                    </p:animEffect>
                                  </p:childTnLst>
                                </p:cTn>
                              </p:par>
                              <p:par>
                                <p:cTn id="28" presetID="3" presetClass="entr" presetSubtype="10" fill="hold" nodeType="withEffect">
                                  <p:stCondLst>
                                    <p:cond delay="0"/>
                                  </p:stCondLst>
                                  <p:childTnLst>
                                    <p:set>
                                      <p:cBhvr>
                                        <p:cTn id="29" dur="1" fill="hold">
                                          <p:stCondLst>
                                            <p:cond delay="0"/>
                                          </p:stCondLst>
                                        </p:cTn>
                                        <p:tgtEl>
                                          <p:spTgt spid="129034"/>
                                        </p:tgtEl>
                                        <p:attrNameLst>
                                          <p:attrName>style.visibility</p:attrName>
                                        </p:attrNameLst>
                                      </p:cBhvr>
                                      <p:to>
                                        <p:strVal val="visible"/>
                                      </p:to>
                                    </p:set>
                                    <p:animEffect transition="in" filter="blinds(horizontal)">
                                      <p:cBhvr>
                                        <p:cTn id="30" dur="500"/>
                                        <p:tgtEl>
                                          <p:spTgt spid="12903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29036"/>
                                        </p:tgtEl>
                                        <p:attrNameLst>
                                          <p:attrName>style.visibility</p:attrName>
                                        </p:attrNameLst>
                                      </p:cBhvr>
                                      <p:to>
                                        <p:strVal val="visible"/>
                                      </p:to>
                                    </p:set>
                                    <p:animEffect transition="in" filter="blinds(horizontal)">
                                      <p:cBhvr>
                                        <p:cTn id="43" dur="500"/>
                                        <p:tgtEl>
                                          <p:spTgt spid="12903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29037"/>
                                        </p:tgtEl>
                                        <p:attrNameLst>
                                          <p:attrName>style.visibility</p:attrName>
                                        </p:attrNameLst>
                                      </p:cBhvr>
                                      <p:to>
                                        <p:strVal val="visible"/>
                                      </p:to>
                                    </p:set>
                                    <p:animEffect transition="in" filter="blinds(horizontal)">
                                      <p:cBhvr>
                                        <p:cTn id="46" dur="500"/>
                                        <p:tgtEl>
                                          <p:spTgt spid="129037"/>
                                        </p:tgtEl>
                                      </p:cBhvr>
                                    </p:animEffect>
                                  </p:childTnLst>
                                </p:cTn>
                              </p:par>
                              <p:par>
                                <p:cTn id="47" presetID="3" presetClass="entr" presetSubtype="10" fill="hold" nodeType="withEffect">
                                  <p:stCondLst>
                                    <p:cond delay="0"/>
                                  </p:stCondLst>
                                  <p:childTnLst>
                                    <p:set>
                                      <p:cBhvr>
                                        <p:cTn id="48" dur="1" fill="hold">
                                          <p:stCondLst>
                                            <p:cond delay="0"/>
                                          </p:stCondLst>
                                        </p:cTn>
                                        <p:tgtEl>
                                          <p:spTgt spid="129038"/>
                                        </p:tgtEl>
                                        <p:attrNameLst>
                                          <p:attrName>style.visibility</p:attrName>
                                        </p:attrNameLst>
                                      </p:cBhvr>
                                      <p:to>
                                        <p:strVal val="visible"/>
                                      </p:to>
                                    </p:set>
                                    <p:animEffect transition="in" filter="blinds(horizontal)">
                                      <p:cBhvr>
                                        <p:cTn id="49" dur="500"/>
                                        <p:tgtEl>
                                          <p:spTgt spid="129038"/>
                                        </p:tgtEl>
                                      </p:cBhvr>
                                    </p:animEffect>
                                  </p:childTnLst>
                                </p:cTn>
                              </p:par>
                              <p:par>
                                <p:cTn id="50" presetID="3" presetClass="entr" presetSubtype="10" fill="hold" nodeType="withEffect">
                                  <p:stCondLst>
                                    <p:cond delay="0"/>
                                  </p:stCondLst>
                                  <p:childTnLst>
                                    <p:set>
                                      <p:cBhvr>
                                        <p:cTn id="51" dur="1" fill="hold">
                                          <p:stCondLst>
                                            <p:cond delay="0"/>
                                          </p:stCondLst>
                                        </p:cTn>
                                        <p:tgtEl>
                                          <p:spTgt spid="129041"/>
                                        </p:tgtEl>
                                        <p:attrNameLst>
                                          <p:attrName>style.visibility</p:attrName>
                                        </p:attrNameLst>
                                      </p:cBhvr>
                                      <p:to>
                                        <p:strVal val="visible"/>
                                      </p:to>
                                    </p:set>
                                    <p:animEffect transition="in" filter="blinds(horizontal)">
                                      <p:cBhvr>
                                        <p:cTn id="52" dur="500"/>
                                        <p:tgtEl>
                                          <p:spTgt spid="129041"/>
                                        </p:tgtEl>
                                      </p:cBhvr>
                                    </p:animEffect>
                                  </p:childTnLst>
                                </p:cTn>
                              </p:par>
                              <p:par>
                                <p:cTn id="53" presetID="3" presetClass="entr" presetSubtype="10" fill="hold" nodeType="withEffect">
                                  <p:stCondLst>
                                    <p:cond delay="0"/>
                                  </p:stCondLst>
                                  <p:childTnLst>
                                    <p:set>
                                      <p:cBhvr>
                                        <p:cTn id="54" dur="1" fill="hold">
                                          <p:stCondLst>
                                            <p:cond delay="0"/>
                                          </p:stCondLst>
                                        </p:cTn>
                                        <p:tgtEl>
                                          <p:spTgt spid="129039"/>
                                        </p:tgtEl>
                                        <p:attrNameLst>
                                          <p:attrName>style.visibility</p:attrName>
                                        </p:attrNameLst>
                                      </p:cBhvr>
                                      <p:to>
                                        <p:strVal val="visible"/>
                                      </p:to>
                                    </p:set>
                                    <p:animEffect transition="in" filter="blinds(horizontal)">
                                      <p:cBhvr>
                                        <p:cTn id="55" dur="500"/>
                                        <p:tgtEl>
                                          <p:spTgt spid="12903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blinds(horizontal)">
                                      <p:cBhvr>
                                        <p:cTn id="5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129028" grpId="0" animBg="1" autoUpdateAnimBg="0"/>
      <p:bldP spid="129029" grpId="0" animBg="1" autoUpdateAnimBg="0"/>
      <p:bldP spid="39" grpId="0" animBg="1" autoUpdateAnimBg="0"/>
      <p:bldP spid="44" grpId="0" animBg="1" autoUpdateAnimBg="0"/>
      <p:bldP spid="45" grpId="0" autoUpdateAnimBg="0"/>
      <p:bldP spid="129036" grpId="0" animBg="1"/>
      <p:bldP spid="129037" grpId="0" animBg="1"/>
      <p:bldP spid="55" grpId="0" animBg="1"/>
      <p:bldP spid="5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2590800"/>
          </a:xfrm>
        </p:spPr>
        <p:txBody>
          <a:bodyPr>
            <a:noAutofit/>
          </a:bodyPr>
          <a:lstStyle/>
          <a:p>
            <a:pPr>
              <a:spcBef>
                <a:spcPts val="1800"/>
              </a:spcBef>
            </a:pPr>
            <a:r>
              <a:rPr lang="en-US" dirty="0" smtClean="0">
                <a:latin typeface="Times New Roman" pitchFamily="18" charset="0"/>
                <a:cs typeface="Times New Roman" pitchFamily="18" charset="0"/>
              </a:rPr>
              <a:t>Laws of conservation of mass and volume are used to obtain the formulations of volume </a:t>
            </a:r>
            <a:r>
              <a:rPr lang="en-US"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and concentration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of the liquid in the tank;</a:t>
            </a:r>
          </a:p>
          <a:p>
            <a:pPr>
              <a:spcBef>
                <a:spcPts val="1800"/>
              </a:spcBef>
            </a:pPr>
            <a:r>
              <a:rPr lang="en-MY" dirty="0" smtClean="0">
                <a:latin typeface="Times New Roman" pitchFamily="18" charset="0"/>
                <a:cs typeface="Times New Roman" pitchFamily="18" charset="0"/>
              </a:rPr>
              <a:t>Both variables </a:t>
            </a:r>
            <a:r>
              <a:rPr lang="en-MY" i="1" dirty="0" smtClean="0">
                <a:latin typeface="Times New Roman" pitchFamily="18" charset="0"/>
                <a:cs typeface="Times New Roman" pitchFamily="18" charset="0"/>
              </a:rPr>
              <a:t>V </a:t>
            </a:r>
            <a:r>
              <a:rPr lang="en-MY" dirty="0" smtClean="0">
                <a:latin typeface="Times New Roman" pitchFamily="18" charset="0"/>
                <a:cs typeface="Times New Roman" pitchFamily="18" charset="0"/>
              </a:rPr>
              <a:t>and </a:t>
            </a:r>
            <a:r>
              <a:rPr lang="en-MY" i="1" dirty="0" smtClean="0">
                <a:latin typeface="Times New Roman" pitchFamily="18" charset="0"/>
                <a:cs typeface="Times New Roman" pitchFamily="18" charset="0"/>
              </a:rPr>
              <a:t>C </a:t>
            </a:r>
            <a:r>
              <a:rPr lang="en-MY" dirty="0" smtClean="0">
                <a:latin typeface="Times New Roman" pitchFamily="18" charset="0"/>
                <a:cs typeface="Times New Roman" pitchFamily="18" charset="0"/>
              </a:rPr>
              <a:t>are time dependent, i.e.</a:t>
            </a:r>
          </a:p>
          <a:p>
            <a:pPr>
              <a:spcBef>
                <a:spcPts val="1800"/>
              </a:spcBef>
            </a:pPr>
            <a:endParaRPr lang="en-MY" dirty="0" smtClean="0">
              <a:latin typeface="Times New Roman" pitchFamily="18" charset="0"/>
              <a:cs typeface="Times New Roman" pitchFamily="18" charset="0"/>
            </a:endParaRPr>
          </a:p>
          <a:p>
            <a:pPr>
              <a:spcBef>
                <a:spcPts val="1800"/>
              </a:spcBef>
            </a:pPr>
            <a:endParaRPr lang="en-MY" dirty="0" smtClean="0">
              <a:latin typeface="Times New Roman" pitchFamily="18" charset="0"/>
              <a:cs typeface="Times New Roman" pitchFamily="18" charset="0"/>
            </a:endParaRPr>
          </a:p>
          <a:p>
            <a:pPr>
              <a:spcBef>
                <a:spcPts val="1800"/>
              </a:spcBef>
            </a:pPr>
            <a:r>
              <a:rPr lang="en-US" dirty="0" smtClean="0">
                <a:latin typeface="Times New Roman" pitchFamily="18" charset="0"/>
                <a:cs typeface="Times New Roman" pitchFamily="18" charset="0"/>
              </a:rPr>
              <a:t>To find </a:t>
            </a:r>
            <a:r>
              <a:rPr lang="en-MY" i="1" dirty="0" smtClean="0">
                <a:latin typeface="Times New Roman" pitchFamily="18" charset="0"/>
                <a:cs typeface="Times New Roman" pitchFamily="18" charset="0"/>
              </a:rPr>
              <a:t>V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 and </a:t>
            </a:r>
            <a:r>
              <a:rPr lang="en-MY" i="1" dirty="0" smtClean="0">
                <a:latin typeface="Times New Roman" pitchFamily="18" charset="0"/>
                <a:cs typeface="Times New Roman" pitchFamily="18" charset="0"/>
              </a:rPr>
              <a:t>C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we observe what happen in a short time step </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5" name="Object 1"/>
          <p:cNvGraphicFramePr>
            <a:graphicFrameLocks noChangeAspect="1"/>
          </p:cNvGraphicFramePr>
          <p:nvPr/>
        </p:nvGraphicFramePr>
        <p:xfrm>
          <a:off x="1828800" y="3886199"/>
          <a:ext cx="1893710" cy="838199"/>
        </p:xfrm>
        <a:graphic>
          <a:graphicData uri="http://schemas.openxmlformats.org/presentationml/2006/ole">
            <mc:AlternateContent xmlns:mc="http://schemas.openxmlformats.org/markup-compatibility/2006">
              <mc:Choice xmlns:v="urn:schemas-microsoft-com:vml" Requires="v">
                <p:oleObj spid="_x0000_s57374" name="Equation" r:id="rId5" imgW="583947" imgH="253890" progId="Equation.DSMT4">
                  <p:embed/>
                </p:oleObj>
              </mc:Choice>
              <mc:Fallback>
                <p:oleObj name="Equation" r:id="rId5" imgW="583947" imgH="25389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886199"/>
                        <a:ext cx="1893710" cy="838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7" name="Object 3"/>
          <p:cNvGraphicFramePr>
            <a:graphicFrameLocks noChangeAspect="1"/>
          </p:cNvGraphicFramePr>
          <p:nvPr/>
        </p:nvGraphicFramePr>
        <p:xfrm>
          <a:off x="4902202" y="3886200"/>
          <a:ext cx="1955798" cy="838200"/>
        </p:xfrm>
        <a:graphic>
          <a:graphicData uri="http://schemas.openxmlformats.org/presentationml/2006/ole">
            <mc:AlternateContent xmlns:mc="http://schemas.openxmlformats.org/markup-compatibility/2006">
              <mc:Choice xmlns:v="urn:schemas-microsoft-com:vml" Requires="v">
                <p:oleObj spid="_x0000_s57375" name="Equation" r:id="rId7" imgW="596641" imgH="253890" progId="Equation.DSMT4">
                  <p:embed/>
                </p:oleObj>
              </mc:Choice>
              <mc:Fallback>
                <p:oleObj name="Equation" r:id="rId7" imgW="596641" imgH="25389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2202" y="3886200"/>
                        <a:ext cx="195579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p:cNvPicPr>
            <a:picLocks noChangeAspect="1" noChangeArrowheads="1"/>
          </p:cNvPicPr>
          <p:nvPr/>
        </p:nvPicPr>
        <p:blipFill>
          <a:blip r:embed="rId3" cstate="print"/>
          <a:srcRect/>
          <a:stretch>
            <a:fillRect/>
          </a:stretch>
        </p:blipFill>
        <p:spPr bwMode="auto">
          <a:xfrm>
            <a:off x="4857750" y="1219200"/>
            <a:ext cx="4286250" cy="3276600"/>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152400" y="1905000"/>
            <a:ext cx="8382000" cy="4572000"/>
          </a:xfrm>
        </p:spPr>
        <p:txBody>
          <a:bodyPr>
            <a:noAutofit/>
          </a:bodyPr>
          <a:lstStyle/>
          <a:p>
            <a:pPr>
              <a:spcBef>
                <a:spcPts val="1200"/>
              </a:spcBef>
            </a:pPr>
            <a:r>
              <a:rPr lang="en-US" dirty="0" smtClean="0">
                <a:latin typeface="Times New Roman" pitchFamily="18" charset="0"/>
                <a:cs typeface="Times New Roman" pitchFamily="18" charset="0"/>
              </a:rPr>
              <a:t>Volume flowing into tank:</a:t>
            </a:r>
          </a:p>
          <a:p>
            <a:pPr marL="909638" indent="4763">
              <a:spcBef>
                <a:spcPts val="0"/>
              </a:spcBef>
              <a:buNone/>
            </a:pPr>
            <a:r>
              <a:rPr lang="en-US" i="1"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m</a:t>
            </a:r>
            <a:r>
              <a:rPr lang="en-US" baseline="30000" dirty="0" smtClean="0">
                <a:latin typeface="Times New Roman" pitchFamily="18" charset="0"/>
                <a:cs typeface="Times New Roman" pitchFamily="18" charset="0"/>
              </a:rPr>
              <a:t>3</a:t>
            </a:r>
            <a:endParaRPr lang="en-US" dirty="0" smtClean="0">
              <a:latin typeface="Times New Roman" pitchFamily="18" charset="0"/>
              <a:cs typeface="Times New Roman" pitchFamily="18" charset="0"/>
            </a:endParaRPr>
          </a:p>
          <a:p>
            <a:pPr>
              <a:spcBef>
                <a:spcPts val="1800"/>
              </a:spcBef>
            </a:pPr>
            <a:r>
              <a:rPr lang="en-US" dirty="0" smtClean="0">
                <a:latin typeface="Times New Roman" pitchFamily="18" charset="0"/>
                <a:cs typeface="Times New Roman" pitchFamily="18" charset="0"/>
              </a:rPr>
              <a:t>Volume flowing out of tank:</a:t>
            </a:r>
          </a:p>
          <a:p>
            <a:pPr marL="850900" indent="4763">
              <a:spcBef>
                <a:spcPts val="0"/>
              </a:spcBef>
              <a:buNone/>
            </a:pPr>
            <a:r>
              <a:rPr lang="en-US" i="1"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m</a:t>
            </a:r>
            <a:r>
              <a:rPr lang="en-US" baseline="30000" dirty="0" smtClean="0">
                <a:latin typeface="Times New Roman" pitchFamily="18" charset="0"/>
                <a:cs typeface="Times New Roman" pitchFamily="18" charset="0"/>
              </a:rPr>
              <a:t>3</a:t>
            </a:r>
            <a:endParaRPr lang="en-US" dirty="0" smtClean="0">
              <a:latin typeface="Times New Roman" pitchFamily="18" charset="0"/>
              <a:cs typeface="Times New Roman" pitchFamily="18" charset="0"/>
            </a:endParaRPr>
          </a:p>
          <a:p>
            <a:pPr>
              <a:spcBef>
                <a:spcPts val="1200"/>
              </a:spcBef>
            </a:pPr>
            <a:r>
              <a:rPr lang="en-US"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law of conservation of volume:</a:t>
            </a:r>
            <a:endParaRPr lang="en-MY" dirty="0" smtClean="0">
              <a:latin typeface="Times New Roman" pitchFamily="18" charset="0"/>
              <a:cs typeface="Times New Roman" pitchFamily="18" charset="0"/>
            </a:endParaRPr>
          </a:p>
          <a:p>
            <a:pPr>
              <a:spcBef>
                <a:spcPts val="1200"/>
              </a:spcBef>
            </a:pPr>
            <a:endParaRPr lang="en-MY" dirty="0" smtClean="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8374" name="Object 6"/>
          <p:cNvGraphicFramePr>
            <a:graphicFrameLocks noChangeAspect="1"/>
          </p:cNvGraphicFramePr>
          <p:nvPr/>
        </p:nvGraphicFramePr>
        <p:xfrm>
          <a:off x="914400" y="4891314"/>
          <a:ext cx="3619500" cy="693738"/>
        </p:xfrm>
        <a:graphic>
          <a:graphicData uri="http://schemas.openxmlformats.org/presentationml/2006/ole">
            <mc:AlternateContent xmlns:mc="http://schemas.openxmlformats.org/markup-compatibility/2006">
              <mc:Choice xmlns:v="urn:schemas-microsoft-com:vml" Requires="v">
                <p:oleObj spid="_x0000_s58417" name="Equation" r:id="rId6" imgW="1206360" imgH="228600" progId="Equation.DSMT4">
                  <p:embed/>
                </p:oleObj>
              </mc:Choice>
              <mc:Fallback>
                <p:oleObj name="Equation" r:id="rId6" imgW="1206360" imgH="2286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891314"/>
                        <a:ext cx="36195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8376" name="Object 8"/>
          <p:cNvGraphicFramePr>
            <a:graphicFrameLocks noChangeAspect="1"/>
          </p:cNvGraphicFramePr>
          <p:nvPr/>
        </p:nvGraphicFramePr>
        <p:xfrm>
          <a:off x="1981200" y="5571995"/>
          <a:ext cx="4648200" cy="1209805"/>
        </p:xfrm>
        <a:graphic>
          <a:graphicData uri="http://schemas.openxmlformats.org/presentationml/2006/ole">
            <mc:AlternateContent xmlns:mc="http://schemas.openxmlformats.org/markup-compatibility/2006">
              <mc:Choice xmlns:v="urn:schemas-microsoft-com:vml" Requires="v">
                <p:oleObj spid="_x0000_s58418" name="Equation" r:id="rId8" imgW="1511280" imgH="393480" progId="Equation.DSMT4">
                  <p:embed/>
                </p:oleObj>
              </mc:Choice>
              <mc:Fallback>
                <p:oleObj name="Equation" r:id="rId8" imgW="1511280" imgH="39348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571995"/>
                        <a:ext cx="4648200" cy="1209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7620000" y="4967514"/>
            <a:ext cx="1066800" cy="584775"/>
          </a:xfrm>
          <a:prstGeom prst="rect">
            <a:avLst/>
          </a:prstGeom>
          <a:noFill/>
        </p:spPr>
        <p:txBody>
          <a:bodyPr wrap="square" rtlCol="0">
            <a:spAutoFit/>
          </a:bodyPr>
          <a:lstStyle/>
          <a:p>
            <a:r>
              <a:rPr lang="en-US" sz="3200" dirty="0" smtClean="0">
                <a:solidFill>
                  <a:srgbClr val="000099"/>
                </a:solidFill>
                <a:latin typeface="Times New Roman" pitchFamily="18" charset="0"/>
                <a:cs typeface="Times New Roman" pitchFamily="18" charset="0"/>
              </a:rPr>
              <a:t>(1.6)</a:t>
            </a:r>
            <a:endParaRPr lang="en-US" sz="3200" dirty="0">
              <a:solidFill>
                <a:srgbClr val="000099"/>
              </a:solidFill>
              <a:latin typeface="Times New Roman" pitchFamily="18" charset="0"/>
              <a:cs typeface="Times New Roman" pitchFamily="18" charset="0"/>
            </a:endParaRPr>
          </a:p>
        </p:txBody>
      </p:sp>
      <p:sp>
        <p:nvSpPr>
          <p:cNvPr id="20" name="Content Placeholder 7"/>
          <p:cNvSpPr txBox="1">
            <a:spLocks/>
          </p:cNvSpPr>
          <p:nvPr/>
        </p:nvSpPr>
        <p:spPr>
          <a:xfrm>
            <a:off x="304800" y="1219200"/>
            <a:ext cx="5562600" cy="762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sym typeface="Symbol"/>
              </a:rPr>
              <a:t></a:t>
            </a:r>
            <a:r>
              <a:rPr kumimoji="0" lang="en-US" sz="2400" b="0" i="1"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V</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 change in volume within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sym typeface="Symbol"/>
              </a:rPr>
              <a:t></a:t>
            </a:r>
            <a:r>
              <a:rPr kumimoji="0" lang="en-US" sz="2400" b="0" i="1"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t</a:t>
            </a:r>
            <a:endParaRPr lang="en-US" sz="2400" dirty="0" smtClean="0">
              <a:solidFill>
                <a:srgbClr val="FF0000"/>
              </a:solidFill>
              <a:latin typeface="Times New Roman" pitchFamily="18" charset="0"/>
              <a:cs typeface="Times New Roman" pitchFamily="18" charset="0"/>
            </a:endParaRPr>
          </a:p>
          <a:p>
            <a:pPr marL="342900" marR="0" lvl="0" indent="-342900" algn="l" defTabSz="914400" rtl="0" eaLnBrk="1" fontAlgn="auto" latinLnBrk="0" hangingPunct="1">
              <a:lnSpc>
                <a:spcPct val="100000"/>
              </a:lnSpc>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sym typeface="Symbol"/>
              </a:rPr>
              <a:t></a:t>
            </a:r>
            <a:r>
              <a:rPr kumimoji="0" lang="en-US" sz="2400" b="0" i="1"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M</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 change in mass within </a:t>
            </a: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sym typeface="Symbol"/>
              </a:rPr>
              <a:t></a:t>
            </a:r>
            <a:r>
              <a:rPr kumimoji="0" lang="en-US" sz="2400" b="0" i="1"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t</a:t>
            </a:r>
            <a:endParaRPr kumimoji="0" lang="en-US" sz="24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p:txBody>
      </p:sp>
      <p:graphicFrame>
        <p:nvGraphicFramePr>
          <p:cNvPr id="2" name="Object 9"/>
          <p:cNvGraphicFramePr>
            <a:graphicFrameLocks noChangeAspect="1"/>
          </p:cNvGraphicFramePr>
          <p:nvPr/>
        </p:nvGraphicFramePr>
        <p:xfrm>
          <a:off x="4630056" y="4876800"/>
          <a:ext cx="2667000" cy="769937"/>
        </p:xfrm>
        <a:graphic>
          <a:graphicData uri="http://schemas.openxmlformats.org/presentationml/2006/ole">
            <mc:AlternateContent xmlns:mc="http://schemas.openxmlformats.org/markup-compatibility/2006">
              <mc:Choice xmlns:v="urn:schemas-microsoft-com:vml" Requires="v">
                <p:oleObj spid="_x0000_s58419" name="Equation" r:id="rId10" imgW="888840" imgH="253800" progId="Equation.DSMT4">
                  <p:embed/>
                </p:oleObj>
              </mc:Choice>
              <mc:Fallback>
                <p:oleObj name="Equation" r:id="rId10" imgW="888840" imgH="2538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30056" y="4876800"/>
                        <a:ext cx="2667000"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4"/>
                                        </p:tgtEl>
                                        <p:attrNameLst>
                                          <p:attrName>style.visibility</p:attrName>
                                        </p:attrNameLst>
                                      </p:cBhvr>
                                      <p:to>
                                        <p:strVal val="visible"/>
                                      </p:to>
                                    </p:set>
                                    <p:animEffect transition="in" filter="blinds(horizontal)">
                                      <p:cBhvr>
                                        <p:cTn id="12" dur="500"/>
                                        <p:tgtEl>
                                          <p:spTgt spid="5837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376"/>
                                        </p:tgtEl>
                                        <p:attrNameLst>
                                          <p:attrName>style.visibility</p:attrName>
                                        </p:attrNameLst>
                                      </p:cBhvr>
                                      <p:to>
                                        <p:strVal val="visible"/>
                                      </p:to>
                                    </p:set>
                                    <p:animEffect transition="in" filter="blinds(horizontal)">
                                      <p:cBhvr>
                                        <p:cTn id="25"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3200400"/>
            <a:ext cx="8382000" cy="2667000"/>
          </a:xfrm>
        </p:spPr>
        <p:txBody>
          <a:bodyPr>
            <a:noAutofit/>
          </a:bodyPr>
          <a:lstStyle/>
          <a:p>
            <a:pPr>
              <a:spcBef>
                <a:spcPts val="1200"/>
              </a:spcBef>
            </a:pPr>
            <a:r>
              <a:rPr lang="en-US" dirty="0" smtClean="0">
                <a:latin typeface="Times New Roman" pitchFamily="18" charset="0"/>
                <a:cs typeface="Times New Roman" pitchFamily="18" charset="0"/>
                <a:sym typeface="Symbol"/>
              </a:rPr>
              <a:t>Taking that </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sym typeface="Symbol"/>
              </a:rPr>
              <a:t> 0:</a:t>
            </a:r>
            <a:endParaRPr lang="en-US" dirty="0" smtClean="0">
              <a:latin typeface="Times New Roman" pitchFamily="18" charset="0"/>
              <a:cs typeface="Times New Roman" pitchFamily="18" charset="0"/>
            </a:endParaRPr>
          </a:p>
          <a:p>
            <a:pPr>
              <a:spcBef>
                <a:spcPts val="1200"/>
              </a:spcBef>
            </a:pPr>
            <a:endParaRPr lang="en-MY" dirty="0" smtClean="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8376" name="Object 8"/>
          <p:cNvGraphicFramePr>
            <a:graphicFrameLocks noChangeAspect="1"/>
          </p:cNvGraphicFramePr>
          <p:nvPr/>
        </p:nvGraphicFramePr>
        <p:xfrm>
          <a:off x="1828800" y="1371600"/>
          <a:ext cx="5118435" cy="1524000"/>
        </p:xfrm>
        <a:graphic>
          <a:graphicData uri="http://schemas.openxmlformats.org/presentationml/2006/ole">
            <mc:AlternateContent xmlns:mc="http://schemas.openxmlformats.org/markup-compatibility/2006">
              <mc:Choice xmlns:v="urn:schemas-microsoft-com:vml" Requires="v">
                <p:oleObj spid="_x0000_s59423" name="Equation" r:id="rId5" imgW="1320480" imgH="393480" progId="Equation.DSMT4">
                  <p:embed/>
                </p:oleObj>
              </mc:Choice>
              <mc:Fallback>
                <p:oleObj name="Equation" r:id="rId5" imgW="13204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371600"/>
                        <a:ext cx="511843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9396" name="Object 4"/>
          <p:cNvGraphicFramePr>
            <a:graphicFrameLocks noChangeAspect="1"/>
          </p:cNvGraphicFramePr>
          <p:nvPr/>
        </p:nvGraphicFramePr>
        <p:xfrm>
          <a:off x="1791012" y="4038600"/>
          <a:ext cx="5447988" cy="1608890"/>
        </p:xfrm>
        <a:graphic>
          <a:graphicData uri="http://schemas.openxmlformats.org/presentationml/2006/ole">
            <mc:AlternateContent xmlns:mc="http://schemas.openxmlformats.org/markup-compatibility/2006">
              <mc:Choice xmlns:v="urn:schemas-microsoft-com:vml" Requires="v">
                <p:oleObj spid="_x0000_s59424" name="Equation" r:id="rId7" imgW="1307880" imgH="393480" progId="Equation.DSMT4">
                  <p:embed/>
                </p:oleObj>
              </mc:Choice>
              <mc:Fallback>
                <p:oleObj name="Equation" r:id="rId7" imgW="1307880" imgH="393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012" y="4038600"/>
                        <a:ext cx="5447988" cy="1608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7620000" y="45720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(1.7)</a:t>
            </a:r>
            <a:endParaRPr lang="en-US" sz="3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0"/>
          <p:cNvPicPr>
            <a:picLocks noChangeAspect="1" noChangeArrowheads="1"/>
          </p:cNvPicPr>
          <p:nvPr/>
        </p:nvPicPr>
        <p:blipFill>
          <a:blip r:embed="rId3" cstate="print"/>
          <a:srcRect/>
          <a:stretch>
            <a:fillRect/>
          </a:stretch>
        </p:blipFill>
        <p:spPr bwMode="auto">
          <a:xfrm>
            <a:off x="5452534" y="1219201"/>
            <a:ext cx="3691465" cy="2819399"/>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4572000"/>
          </a:xfrm>
        </p:spPr>
        <p:txBody>
          <a:bodyPr>
            <a:noAutofit/>
          </a:bodyPr>
          <a:lstStyle/>
          <a:p>
            <a:pPr>
              <a:spcBef>
                <a:spcPts val="1200"/>
              </a:spcBef>
            </a:pPr>
            <a:r>
              <a:rPr lang="en-MY" dirty="0" smtClean="0">
                <a:latin typeface="Times New Roman" pitchFamily="18" charset="0"/>
                <a:cs typeface="Times New Roman" pitchFamily="18" charset="0"/>
              </a:rPr>
              <a:t>Liquid flows into the tank:</a:t>
            </a:r>
          </a:p>
          <a:p>
            <a:pPr lvl="1">
              <a:spcBef>
                <a:spcPts val="1200"/>
              </a:spcBef>
            </a:pPr>
            <a:r>
              <a:rPr lang="en-MY" dirty="0" smtClean="0">
                <a:latin typeface="Times New Roman" pitchFamily="18" charset="0"/>
                <a:cs typeface="Times New Roman" pitchFamily="18" charset="0"/>
              </a:rPr>
              <a:t>flow rate of </a:t>
            </a:r>
            <a:r>
              <a:rPr lang="en-MY" i="1" dirty="0" smtClean="0">
                <a:latin typeface="Times New Roman" pitchFamily="18" charset="0"/>
                <a:cs typeface="Times New Roman" pitchFamily="18" charset="0"/>
              </a:rPr>
              <a:t>Q</a:t>
            </a:r>
            <a:r>
              <a:rPr lang="en-MY" baseline="-25000" dirty="0" smtClean="0">
                <a:latin typeface="Times New Roman" pitchFamily="18" charset="0"/>
                <a:cs typeface="Times New Roman" pitchFamily="18" charset="0"/>
              </a:rPr>
              <a:t>1</a:t>
            </a:r>
            <a:r>
              <a:rPr lang="en-MY" dirty="0" smtClean="0">
                <a:latin typeface="Times New Roman" pitchFamily="18" charset="0"/>
                <a:cs typeface="Times New Roman" pitchFamily="18" charset="0"/>
              </a:rPr>
              <a:t> 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/s.</a:t>
            </a:r>
          </a:p>
          <a:p>
            <a:pPr lvl="1">
              <a:spcBef>
                <a:spcPts val="1200"/>
              </a:spcBef>
            </a:pPr>
            <a:r>
              <a:rPr lang="en-MY" dirty="0" smtClean="0">
                <a:latin typeface="Times New Roman" pitchFamily="18" charset="0"/>
                <a:cs typeface="Times New Roman" pitchFamily="18" charset="0"/>
              </a:rPr>
              <a:t>concentration of </a:t>
            </a:r>
            <a:r>
              <a:rPr lang="en-MY" i="1" dirty="0" smtClean="0">
                <a:latin typeface="Times New Roman" pitchFamily="18" charset="0"/>
                <a:cs typeface="Times New Roman" pitchFamily="18" charset="0"/>
              </a:rPr>
              <a:t>C</a:t>
            </a:r>
            <a:r>
              <a:rPr lang="en-MY" baseline="-25000" dirty="0" smtClean="0">
                <a:latin typeface="Times New Roman" pitchFamily="18" charset="0"/>
                <a:cs typeface="Times New Roman" pitchFamily="18" charset="0"/>
              </a:rPr>
              <a:t>1</a:t>
            </a:r>
            <a:r>
              <a:rPr lang="en-MY" dirty="0" smtClean="0">
                <a:latin typeface="Times New Roman" pitchFamily="18" charset="0"/>
                <a:cs typeface="Times New Roman" pitchFamily="18" charset="0"/>
              </a:rPr>
              <a:t> kg/m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a:t>
            </a:r>
          </a:p>
          <a:p>
            <a:pPr>
              <a:spcBef>
                <a:spcPts val="1200"/>
              </a:spcBef>
            </a:pPr>
            <a:r>
              <a:rPr lang="en-MY" dirty="0" smtClean="0">
                <a:latin typeface="Times New Roman" pitchFamily="18" charset="0"/>
                <a:cs typeface="Times New Roman" pitchFamily="18" charset="0"/>
                <a:sym typeface="Symbol"/>
              </a:rPr>
              <a:t></a:t>
            </a:r>
            <a:r>
              <a:rPr lang="en-MY" dirty="0" smtClean="0">
                <a:latin typeface="Times New Roman" pitchFamily="18" charset="0"/>
                <a:cs typeface="Times New Roman" pitchFamily="18" charset="0"/>
              </a:rPr>
              <a:t> mass input rate is </a:t>
            </a:r>
            <a:r>
              <a:rPr lang="en-MY" i="1" dirty="0" smtClean="0">
                <a:latin typeface="Times New Roman" pitchFamily="18" charset="0"/>
                <a:cs typeface="Times New Roman" pitchFamily="18" charset="0"/>
              </a:rPr>
              <a:t>C</a:t>
            </a:r>
            <a:r>
              <a:rPr lang="en-MY" baseline="-25000" dirty="0" smtClean="0">
                <a:latin typeface="Times New Roman" pitchFamily="18" charset="0"/>
                <a:cs typeface="Times New Roman" pitchFamily="18" charset="0"/>
              </a:rPr>
              <a:t>1</a:t>
            </a:r>
            <a:r>
              <a:rPr lang="en-MY" i="1" dirty="0" smtClean="0">
                <a:latin typeface="Times New Roman" pitchFamily="18" charset="0"/>
                <a:cs typeface="Times New Roman" pitchFamily="18" charset="0"/>
              </a:rPr>
              <a:t> Q</a:t>
            </a:r>
            <a:r>
              <a:rPr lang="en-MY" baseline="-25000" dirty="0" smtClean="0">
                <a:latin typeface="Times New Roman" pitchFamily="18" charset="0"/>
                <a:cs typeface="Times New Roman" pitchFamily="18" charset="0"/>
              </a:rPr>
              <a:t>1</a:t>
            </a:r>
            <a:r>
              <a:rPr lang="en-MY" dirty="0" smtClean="0">
                <a:latin typeface="Times New Roman" pitchFamily="18" charset="0"/>
                <a:cs typeface="Times New Roman" pitchFamily="18" charset="0"/>
              </a:rPr>
              <a:t> kg/s;</a:t>
            </a:r>
          </a:p>
          <a:p>
            <a:pPr>
              <a:spcBef>
                <a:spcPts val="1200"/>
              </a:spcBef>
            </a:pPr>
            <a:r>
              <a:rPr lang="en-MY" dirty="0" smtClean="0">
                <a:latin typeface="Times New Roman" pitchFamily="18" charset="0"/>
                <a:cs typeface="Times New Roman" pitchFamily="18" charset="0"/>
              </a:rPr>
              <a:t>Unit for </a:t>
            </a:r>
            <a:r>
              <a:rPr lang="en-MY" i="1" dirty="0" smtClean="0">
                <a:latin typeface="Times New Roman" pitchFamily="18" charset="0"/>
                <a:cs typeface="Times New Roman" pitchFamily="18" charset="0"/>
              </a:rPr>
              <a:t>C</a:t>
            </a:r>
            <a:r>
              <a:rPr lang="en-MY" baseline="-25000" dirty="0" smtClean="0">
                <a:latin typeface="Times New Roman" pitchFamily="18" charset="0"/>
                <a:cs typeface="Times New Roman" pitchFamily="18" charset="0"/>
              </a:rPr>
              <a:t>1</a:t>
            </a:r>
            <a:r>
              <a:rPr lang="en-MY" i="1" dirty="0" smtClean="0">
                <a:latin typeface="Times New Roman" pitchFamily="18" charset="0"/>
                <a:cs typeface="Times New Roman" pitchFamily="18" charset="0"/>
              </a:rPr>
              <a:t> Q</a:t>
            </a:r>
            <a:r>
              <a:rPr lang="en-MY" baseline="-25000" dirty="0" smtClean="0">
                <a:latin typeface="Times New Roman" pitchFamily="18" charset="0"/>
                <a:cs typeface="Times New Roman" pitchFamily="18" charset="0"/>
              </a:rPr>
              <a:t>1</a:t>
            </a:r>
            <a:r>
              <a:rPr lang="en-MY" dirty="0" smtClean="0">
                <a:latin typeface="Times New Roman" pitchFamily="18" charset="0"/>
                <a:cs typeface="Times New Roman" pitchFamily="18" charset="0"/>
              </a:rPr>
              <a:t> is the product of </a:t>
            </a:r>
          </a:p>
          <a:p>
            <a:pPr>
              <a:spcBef>
                <a:spcPts val="1200"/>
              </a:spcBef>
              <a:buNone/>
            </a:pPr>
            <a:r>
              <a:rPr lang="en-MY" dirty="0" smtClean="0">
                <a:latin typeface="Times New Roman" pitchFamily="18" charset="0"/>
                <a:cs typeface="Times New Roman" pitchFamily="18" charset="0"/>
              </a:rPr>
              <a:t>		</a:t>
            </a:r>
            <a:r>
              <a:rPr lang="en-MY" dirty="0" smtClean="0">
                <a:solidFill>
                  <a:srgbClr val="0000CC"/>
                </a:solidFill>
                <a:latin typeface="Times New Roman" pitchFamily="18" charset="0"/>
                <a:cs typeface="Times New Roman" pitchFamily="18" charset="0"/>
              </a:rPr>
              <a:t>kg/m</a:t>
            </a:r>
            <a:r>
              <a:rPr lang="en-MY" baseline="30000" dirty="0" smtClean="0">
                <a:solidFill>
                  <a:srgbClr val="0000CC"/>
                </a:solidFill>
                <a:latin typeface="Times New Roman" pitchFamily="18" charset="0"/>
                <a:cs typeface="Times New Roman" pitchFamily="18" charset="0"/>
              </a:rPr>
              <a:t>3</a:t>
            </a:r>
            <a:r>
              <a:rPr lang="en-MY" dirty="0" smtClean="0">
                <a:solidFill>
                  <a:srgbClr val="0000CC"/>
                </a:solidFill>
                <a:latin typeface="Times New Roman" pitchFamily="18" charset="0"/>
                <a:cs typeface="Times New Roman" pitchFamily="18" charset="0"/>
              </a:rPr>
              <a:t> </a:t>
            </a:r>
            <a:r>
              <a:rPr lang="en-MY" dirty="0" smtClean="0">
                <a:solidFill>
                  <a:srgbClr val="0000CC"/>
                </a:solidFill>
                <a:latin typeface="Times New Roman" pitchFamily="18" charset="0"/>
                <a:cs typeface="Times New Roman" pitchFamily="18" charset="0"/>
                <a:sym typeface="Symbol"/>
              </a:rPr>
              <a:t> </a:t>
            </a:r>
            <a:r>
              <a:rPr lang="en-MY" dirty="0" smtClean="0">
                <a:solidFill>
                  <a:srgbClr val="0000CC"/>
                </a:solidFill>
                <a:latin typeface="Times New Roman" pitchFamily="18" charset="0"/>
                <a:cs typeface="Times New Roman" pitchFamily="18" charset="0"/>
              </a:rPr>
              <a:t>m</a:t>
            </a:r>
            <a:r>
              <a:rPr lang="en-MY" baseline="30000" dirty="0" smtClean="0">
                <a:solidFill>
                  <a:srgbClr val="0000CC"/>
                </a:solidFill>
                <a:latin typeface="Times New Roman" pitchFamily="18" charset="0"/>
                <a:cs typeface="Times New Roman" pitchFamily="18" charset="0"/>
              </a:rPr>
              <a:t>3</a:t>
            </a:r>
            <a:r>
              <a:rPr lang="en-MY" dirty="0" smtClean="0">
                <a:solidFill>
                  <a:srgbClr val="0000CC"/>
                </a:solidFill>
                <a:latin typeface="Times New Roman" pitchFamily="18" charset="0"/>
                <a:cs typeface="Times New Roman" pitchFamily="18" charset="0"/>
              </a:rPr>
              <a:t>/s = kg/s</a:t>
            </a:r>
          </a:p>
          <a:p>
            <a:pPr>
              <a:spcBef>
                <a:spcPts val="1200"/>
              </a:spcBef>
            </a:pPr>
            <a:r>
              <a:rPr lang="en-MY" dirty="0" smtClean="0">
                <a:latin typeface="Times New Roman" pitchFamily="18" charset="0"/>
                <a:cs typeface="Times New Roman" pitchFamily="18" charset="0"/>
                <a:sym typeface="Symbol"/>
              </a:rPr>
              <a:t> </a:t>
            </a:r>
            <a:r>
              <a:rPr lang="en-MY" dirty="0" smtClean="0">
                <a:latin typeface="Times New Roman" pitchFamily="18" charset="0"/>
                <a:cs typeface="Times New Roman" pitchFamily="18" charset="0"/>
              </a:rPr>
              <a:t>change of mass in time step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 is </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0" name="Object 4"/>
          <p:cNvGraphicFramePr>
            <a:graphicFrameLocks noChangeAspect="1"/>
          </p:cNvGraphicFramePr>
          <p:nvPr/>
        </p:nvGraphicFramePr>
        <p:xfrm>
          <a:off x="2209800" y="5770563"/>
          <a:ext cx="4546600" cy="755650"/>
        </p:xfrm>
        <a:graphic>
          <a:graphicData uri="http://schemas.openxmlformats.org/presentationml/2006/ole">
            <mc:AlternateContent xmlns:mc="http://schemas.openxmlformats.org/markup-compatibility/2006">
              <mc:Choice xmlns:v="urn:schemas-microsoft-com:vml" Requires="v">
                <p:oleObj spid="_x0000_s61456" name="Equation" r:id="rId6" imgW="1549080" imgH="253800" progId="Equation.DSMT4">
                  <p:embed/>
                </p:oleObj>
              </mc:Choice>
              <mc:Fallback>
                <p:oleObj name="Equation" r:id="rId6" imgW="1549080" imgH="25380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5770563"/>
                        <a:ext cx="454660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1447800"/>
          </a:xfrm>
        </p:spPr>
        <p:txBody>
          <a:bodyPr>
            <a:noAutofit/>
          </a:bodyPr>
          <a:lstStyle/>
          <a:p>
            <a:pPr>
              <a:spcBef>
                <a:spcPts val="1200"/>
              </a:spcBef>
            </a:pPr>
            <a:r>
              <a:rPr lang="en-MY" dirty="0" smtClean="0">
                <a:latin typeface="Times New Roman" pitchFamily="18" charset="0"/>
                <a:cs typeface="Times New Roman" pitchFamily="18" charset="0"/>
              </a:rPr>
              <a:t>Initial mass in the tank is  </a:t>
            </a:r>
            <a:r>
              <a:rPr lang="en-MY" i="1" dirty="0" smtClean="0">
                <a:latin typeface="Times New Roman" pitchFamily="18" charset="0"/>
                <a:cs typeface="Times New Roman" pitchFamily="18" charset="0"/>
              </a:rPr>
              <a:t>M</a:t>
            </a:r>
            <a:r>
              <a:rPr lang="en-MY" dirty="0" smtClean="0">
                <a:latin typeface="Times New Roman" pitchFamily="18" charset="0"/>
                <a:cs typeface="Times New Roman" pitchFamily="18" charset="0"/>
              </a:rPr>
              <a:t> = </a:t>
            </a:r>
            <a:r>
              <a:rPr lang="en-MY" i="1" dirty="0" smtClean="0">
                <a:latin typeface="Times New Roman" pitchFamily="18" charset="0"/>
                <a:cs typeface="Times New Roman" pitchFamily="18" charset="0"/>
              </a:rPr>
              <a:t>C</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V</a:t>
            </a:r>
            <a:r>
              <a:rPr lang="en-MY" dirty="0" smtClean="0">
                <a:latin typeface="Times New Roman" pitchFamily="18" charset="0"/>
                <a:cs typeface="Times New Roman" pitchFamily="18" charset="0"/>
              </a:rPr>
              <a:t>;</a:t>
            </a:r>
          </a:p>
          <a:p>
            <a:pPr>
              <a:spcBef>
                <a:spcPts val="1200"/>
              </a:spcBef>
            </a:pPr>
            <a:r>
              <a:rPr lang="en-MY" dirty="0" smtClean="0">
                <a:latin typeface="Times New Roman" pitchFamily="18" charset="0"/>
                <a:cs typeface="Times New Roman" pitchFamily="18" charset="0"/>
                <a:sym typeface="Symbol"/>
              </a:rPr>
              <a:t></a:t>
            </a:r>
            <a:r>
              <a:rPr lang="en-MY" dirty="0" smtClean="0">
                <a:latin typeface="Times New Roman" pitchFamily="18" charset="0"/>
                <a:cs typeface="Times New Roman" pitchFamily="18" charset="0"/>
              </a:rPr>
              <a:t> change in mass is </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TextBox 19"/>
          <p:cNvSpPr txBox="1"/>
          <p:nvPr/>
        </p:nvSpPr>
        <p:spPr>
          <a:xfrm>
            <a:off x="8001000" y="27432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(1.8)</a:t>
            </a:r>
            <a:endParaRPr lang="en-US" sz="3200" dirty="0">
              <a:latin typeface="Times New Roman" pitchFamily="18" charset="0"/>
              <a:cs typeface="Times New Roman" pitchFamily="18" charset="0"/>
            </a:endParaRPr>
          </a:p>
        </p:txBody>
      </p:sp>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2" name="Object 6"/>
          <p:cNvGraphicFramePr>
            <a:graphicFrameLocks noChangeAspect="1"/>
          </p:cNvGraphicFramePr>
          <p:nvPr/>
        </p:nvGraphicFramePr>
        <p:xfrm>
          <a:off x="533400" y="2667000"/>
          <a:ext cx="7202310" cy="838200"/>
        </p:xfrm>
        <a:graphic>
          <a:graphicData uri="http://schemas.openxmlformats.org/presentationml/2006/ole">
            <mc:AlternateContent xmlns:mc="http://schemas.openxmlformats.org/markup-compatibility/2006">
              <mc:Choice xmlns:v="urn:schemas-microsoft-com:vml" Requires="v">
                <p:oleObj spid="_x0000_s60466" name="Equation" r:id="rId5" imgW="2209800" imgH="254000" progId="Equation.DSMT4">
                  <p:embed/>
                </p:oleObj>
              </mc:Choice>
              <mc:Fallback>
                <p:oleObj name="Equation" r:id="rId5" imgW="2209800" imgH="2540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667000"/>
                        <a:ext cx="720231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4" name="Object 8"/>
          <p:cNvGraphicFramePr>
            <a:graphicFrameLocks noChangeAspect="1"/>
          </p:cNvGraphicFramePr>
          <p:nvPr/>
        </p:nvGraphicFramePr>
        <p:xfrm>
          <a:off x="609600" y="3733800"/>
          <a:ext cx="5945014" cy="1365956"/>
        </p:xfrm>
        <a:graphic>
          <a:graphicData uri="http://schemas.openxmlformats.org/presentationml/2006/ole">
            <mc:AlternateContent xmlns:mc="http://schemas.openxmlformats.org/markup-compatibility/2006">
              <mc:Choice xmlns:v="urn:schemas-microsoft-com:vml" Requires="v">
                <p:oleObj spid="_x0000_s60467" name="Equation" r:id="rId7" imgW="1815840" imgH="419040" progId="Equation.DSMT4">
                  <p:embed/>
                </p:oleObj>
              </mc:Choice>
              <mc:Fallback>
                <p:oleObj name="Equation" r:id="rId7" imgW="1815840" imgH="41904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733800"/>
                        <a:ext cx="5945014" cy="1365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6" name="Object 10"/>
          <p:cNvGraphicFramePr>
            <a:graphicFrameLocks noChangeAspect="1"/>
          </p:cNvGraphicFramePr>
          <p:nvPr/>
        </p:nvGraphicFramePr>
        <p:xfrm>
          <a:off x="609599" y="5257799"/>
          <a:ext cx="7269577" cy="1272823"/>
        </p:xfrm>
        <a:graphic>
          <a:graphicData uri="http://schemas.openxmlformats.org/presentationml/2006/ole">
            <mc:AlternateContent xmlns:mc="http://schemas.openxmlformats.org/markup-compatibility/2006">
              <mc:Choice xmlns:v="urn:schemas-microsoft-com:vml" Requires="v">
                <p:oleObj spid="_x0000_s60468" name="Equation" r:id="rId9" imgW="2234880" imgH="393480" progId="Equation.DSMT4">
                  <p:embed/>
                </p:oleObj>
              </mc:Choice>
              <mc:Fallback>
                <p:oleObj name="Equation" r:id="rId9" imgW="2234880" imgH="39348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599" y="5257799"/>
                        <a:ext cx="7269577" cy="1272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8001000" y="55626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(1.9)</a:t>
            </a:r>
            <a:endParaRPr lang="en-US" sz="3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228600" y="1371600"/>
            <a:ext cx="8686800" cy="3048000"/>
          </a:xfrm>
        </p:spPr>
        <p:txBody>
          <a:bodyPr>
            <a:noAutofit/>
          </a:bodyPr>
          <a:lstStyle/>
          <a:p>
            <a:pPr>
              <a:spcBef>
                <a:spcPts val="1200"/>
              </a:spcBef>
            </a:pPr>
            <a:r>
              <a:rPr lang="en-MY" dirty="0" smtClean="0">
                <a:latin typeface="Times New Roman" pitchFamily="18" charset="0"/>
                <a:cs typeface="Times New Roman" pitchFamily="18" charset="0"/>
              </a:rPr>
              <a:t>Every term in </a:t>
            </a:r>
            <a:r>
              <a:rPr lang="en-MY" dirty="0" err="1" smtClean="0">
                <a:latin typeface="Times New Roman" pitchFamily="18" charset="0"/>
                <a:cs typeface="Times New Roman" pitchFamily="18" charset="0"/>
              </a:rPr>
              <a:t>Eqn</a:t>
            </a:r>
            <a:r>
              <a:rPr lang="en-MY" dirty="0" smtClean="0">
                <a:latin typeface="Times New Roman" pitchFamily="18" charset="0"/>
                <a:cs typeface="Times New Roman" pitchFamily="18" charset="0"/>
              </a:rPr>
              <a:t> (1.9) has the unit kgs</a:t>
            </a:r>
            <a:r>
              <a:rPr lang="en-MY" baseline="30000" dirty="0" smtClean="0">
                <a:latin typeface="Times New Roman" pitchFamily="18" charset="0"/>
                <a:cs typeface="Times New Roman" pitchFamily="18" charset="0"/>
              </a:rPr>
              <a:t>-1</a:t>
            </a:r>
            <a:r>
              <a:rPr lang="en-MY" dirty="0" smtClean="0">
                <a:latin typeface="Times New Roman" pitchFamily="18" charset="0"/>
                <a:cs typeface="Times New Roman" pitchFamily="18" charset="0"/>
              </a:rPr>
              <a:t>;</a:t>
            </a:r>
          </a:p>
          <a:p>
            <a:pPr>
              <a:spcBef>
                <a:spcPts val="1200"/>
              </a:spcBef>
            </a:pPr>
            <a:r>
              <a:rPr lang="en-MY" dirty="0" err="1" smtClean="0">
                <a:latin typeface="Times New Roman" pitchFamily="18" charset="0"/>
                <a:cs typeface="Times New Roman" pitchFamily="18" charset="0"/>
              </a:rPr>
              <a:t>Eqn</a:t>
            </a:r>
            <a:r>
              <a:rPr lang="en-MY" dirty="0" smtClean="0">
                <a:latin typeface="Times New Roman" pitchFamily="18" charset="0"/>
                <a:cs typeface="Times New Roman" pitchFamily="18" charset="0"/>
              </a:rPr>
              <a:t> (1.7) describes change in volume with time;</a:t>
            </a:r>
          </a:p>
          <a:p>
            <a:pPr>
              <a:spcBef>
                <a:spcPts val="1200"/>
              </a:spcBef>
            </a:pPr>
            <a:r>
              <a:rPr lang="en-MY" dirty="0" err="1" smtClean="0">
                <a:latin typeface="Times New Roman" pitchFamily="18" charset="0"/>
                <a:cs typeface="Times New Roman" pitchFamily="18" charset="0"/>
              </a:rPr>
              <a:t>Eqn</a:t>
            </a:r>
            <a:r>
              <a:rPr lang="en-MY" dirty="0" smtClean="0">
                <a:latin typeface="Times New Roman" pitchFamily="18" charset="0"/>
                <a:cs typeface="Times New Roman" pitchFamily="18" charset="0"/>
              </a:rPr>
              <a:t> (1.9) gives the change in mass (and subsequently change in concentration) with time. </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26" name="Object 10"/>
          <p:cNvGraphicFramePr>
            <a:graphicFrameLocks noChangeAspect="1"/>
          </p:cNvGraphicFramePr>
          <p:nvPr/>
        </p:nvGraphicFramePr>
        <p:xfrm>
          <a:off x="536575" y="5197330"/>
          <a:ext cx="7083425" cy="1355870"/>
        </p:xfrm>
        <a:graphic>
          <a:graphicData uri="http://schemas.openxmlformats.org/presentationml/2006/ole">
            <mc:AlternateContent xmlns:mc="http://schemas.openxmlformats.org/markup-compatibility/2006">
              <mc:Choice xmlns:v="urn:schemas-microsoft-com:vml" Requires="v">
                <p:oleObj spid="_x0000_s62496" name="Equation" r:id="rId5" imgW="2044440" imgH="393480" progId="Equation.DSMT4">
                  <p:embed/>
                </p:oleObj>
              </mc:Choice>
              <mc:Fallback>
                <p:oleObj name="Equation" r:id="rId5" imgW="2044440" imgH="39348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 y="5197330"/>
                        <a:ext cx="7083425" cy="13558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7696200" y="55626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(1.9)</a:t>
            </a:r>
            <a:endParaRPr lang="en-US" sz="3200" dirty="0">
              <a:latin typeface="Times New Roman" pitchFamily="18" charset="0"/>
              <a:cs typeface="Times New Roman" pitchFamily="18" charset="0"/>
            </a:endParaRPr>
          </a:p>
        </p:txBody>
      </p:sp>
      <p:graphicFrame>
        <p:nvGraphicFramePr>
          <p:cNvPr id="25" name="Object 4"/>
          <p:cNvGraphicFramePr>
            <a:graphicFrameLocks noChangeAspect="1"/>
          </p:cNvGraphicFramePr>
          <p:nvPr/>
        </p:nvGraphicFramePr>
        <p:xfrm>
          <a:off x="1219200" y="3810000"/>
          <a:ext cx="4572000" cy="1350195"/>
        </p:xfrm>
        <a:graphic>
          <a:graphicData uri="http://schemas.openxmlformats.org/presentationml/2006/ole">
            <mc:AlternateContent xmlns:mc="http://schemas.openxmlformats.org/markup-compatibility/2006">
              <mc:Choice xmlns:v="urn:schemas-microsoft-com:vml" Requires="v">
                <p:oleObj spid="_x0000_s62497" name="Equation" r:id="rId7" imgW="1307880" imgH="393480" progId="Equation.DSMT4">
                  <p:embed/>
                </p:oleObj>
              </mc:Choice>
              <mc:Fallback>
                <p:oleObj name="Equation" r:id="rId7" imgW="1307880" imgH="39348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810000"/>
                        <a:ext cx="4572000" cy="1350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7620000" y="4191000"/>
            <a:ext cx="1066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(1.7)</a:t>
            </a:r>
            <a:endParaRPr lang="en-US" sz="3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Types of Models</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normAutofit/>
          </a:bodyPr>
          <a:lstStyle/>
          <a:p>
            <a:pPr marL="514350" indent="-514350">
              <a:buFont typeface="+mj-lt"/>
              <a:buAutoNum type="arabicPeriod" startAt="2"/>
            </a:pPr>
            <a:r>
              <a:rPr lang="en-US" dirty="0" smtClean="0"/>
              <a:t>Conceptual models</a:t>
            </a:r>
          </a:p>
          <a:p>
            <a:pPr lvl="1"/>
            <a:r>
              <a:rPr lang="en-US" dirty="0" smtClean="0"/>
              <a:t>A hypothesis regarding the important factors that govern the behavior of an object or process of interest. </a:t>
            </a:r>
          </a:p>
          <a:p>
            <a:pPr lvl="1"/>
            <a:r>
              <a:rPr lang="en-US" dirty="0" smtClean="0"/>
              <a:t>Can be an interpretation or working description of the characteristics and dynamics of a physical system.</a:t>
            </a:r>
          </a:p>
        </p:txBody>
      </p:sp>
      <p:pic>
        <p:nvPicPr>
          <p:cNvPr id="173057" name="Picture 1"/>
          <p:cNvPicPr>
            <a:picLocks noChangeAspect="1" noChangeArrowheads="1"/>
          </p:cNvPicPr>
          <p:nvPr/>
        </p:nvPicPr>
        <p:blipFill>
          <a:blip r:embed="rId5" cstate="print"/>
          <a:srcRect/>
          <a:stretch>
            <a:fillRect/>
          </a:stretch>
        </p:blipFill>
        <p:spPr bwMode="auto">
          <a:xfrm>
            <a:off x="2209800" y="1828800"/>
            <a:ext cx="6267450" cy="473392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228600" y="1371600"/>
            <a:ext cx="8686800" cy="3048000"/>
          </a:xfrm>
        </p:spPr>
        <p:txBody>
          <a:bodyPr>
            <a:noAutofit/>
          </a:bodyPr>
          <a:lstStyle/>
          <a:p>
            <a:pPr>
              <a:spcBef>
                <a:spcPts val="0"/>
              </a:spcBef>
            </a:pPr>
            <a:r>
              <a:rPr lang="en-MY" dirty="0" smtClean="0">
                <a:latin typeface="Times New Roman" pitchFamily="18" charset="0"/>
                <a:cs typeface="Times New Roman" pitchFamily="18" charset="0"/>
              </a:rPr>
              <a:t>Concept of                        on the resulted </a:t>
            </a:r>
            <a:br>
              <a:rPr lang="en-MY" dirty="0" smtClean="0">
                <a:latin typeface="Times New Roman" pitchFamily="18" charset="0"/>
                <a:cs typeface="Times New Roman" pitchFamily="18" charset="0"/>
              </a:rPr>
            </a:br>
            <a:r>
              <a:rPr lang="en-MY" dirty="0" smtClean="0">
                <a:latin typeface="Times New Roman" pitchFamily="18" charset="0"/>
                <a:cs typeface="Times New Roman" pitchFamily="18" charset="0"/>
              </a:rPr>
              <a:t>concentration from static mixture of liquids can be extended for the dynamic mixing at river confluence.</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27"/>
          <p:cNvSpPr/>
          <p:nvPr/>
        </p:nvSpPr>
        <p:spPr>
          <a:xfrm>
            <a:off x="381000" y="6229290"/>
            <a:ext cx="4102405" cy="400110"/>
          </a:xfrm>
          <a:prstGeom prst="rect">
            <a:avLst/>
          </a:prstGeom>
        </p:spPr>
        <p:txBody>
          <a:bodyPr wrap="none">
            <a:spAutoFit/>
          </a:bodyPr>
          <a:lstStyle/>
          <a:p>
            <a:r>
              <a:rPr lang="en-MY" sz="2000" dirty="0" smtClean="0">
                <a:latin typeface="Times New Roman" pitchFamily="18" charset="0"/>
                <a:cs typeface="Times New Roman" pitchFamily="18" charset="0"/>
              </a:rPr>
              <a:t>Figure 1.4  Mixing at river confluence</a:t>
            </a:r>
            <a:endParaRPr lang="en-US" sz="2000" dirty="0">
              <a:latin typeface="Times New Roman" pitchFamily="18" charset="0"/>
              <a:cs typeface="Times New Roman" pitchFamily="18" charset="0"/>
            </a:endParaRPr>
          </a:p>
        </p:txBody>
      </p:sp>
      <p:sp>
        <p:nvSpPr>
          <p:cNvPr id="22" name="Freeform 21"/>
          <p:cNvSpPr/>
          <p:nvPr/>
        </p:nvSpPr>
        <p:spPr>
          <a:xfrm>
            <a:off x="2628900" y="3543300"/>
            <a:ext cx="6019800" cy="1733550"/>
          </a:xfrm>
          <a:custGeom>
            <a:avLst/>
            <a:gdLst>
              <a:gd name="connsiteX0" fmla="*/ 0 w 6019800"/>
              <a:gd name="connsiteY0" fmla="*/ 0 h 1733550"/>
              <a:gd name="connsiteX1" fmla="*/ 1790700 w 6019800"/>
              <a:gd name="connsiteY1" fmla="*/ 323850 h 1733550"/>
              <a:gd name="connsiteX2" fmla="*/ 2647950 w 6019800"/>
              <a:gd name="connsiteY2" fmla="*/ 1409700 h 1733550"/>
              <a:gd name="connsiteX3" fmla="*/ 6019800 w 6019800"/>
              <a:gd name="connsiteY3" fmla="*/ 1733550 h 1733550"/>
            </a:gdLst>
            <a:ahLst/>
            <a:cxnLst>
              <a:cxn ang="0">
                <a:pos x="connsiteX0" y="connsiteY0"/>
              </a:cxn>
              <a:cxn ang="0">
                <a:pos x="connsiteX1" y="connsiteY1"/>
              </a:cxn>
              <a:cxn ang="0">
                <a:pos x="connsiteX2" y="connsiteY2"/>
              </a:cxn>
              <a:cxn ang="0">
                <a:pos x="connsiteX3" y="connsiteY3"/>
              </a:cxn>
            </a:cxnLst>
            <a:rect l="l" t="t" r="r" b="b"/>
            <a:pathLst>
              <a:path w="6019800" h="1733550">
                <a:moveTo>
                  <a:pt x="0" y="0"/>
                </a:moveTo>
                <a:cubicBezTo>
                  <a:pt x="674687" y="44450"/>
                  <a:pt x="1349375" y="88900"/>
                  <a:pt x="1790700" y="323850"/>
                </a:cubicBezTo>
                <a:cubicBezTo>
                  <a:pt x="2232025" y="558800"/>
                  <a:pt x="1943100" y="1174750"/>
                  <a:pt x="2647950" y="1409700"/>
                </a:cubicBezTo>
                <a:cubicBezTo>
                  <a:pt x="3352800" y="1644650"/>
                  <a:pt x="6019800" y="1733550"/>
                  <a:pt x="6019800" y="173355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1143000" y="5124450"/>
            <a:ext cx="7448550" cy="1581150"/>
          </a:xfrm>
          <a:custGeom>
            <a:avLst/>
            <a:gdLst>
              <a:gd name="connsiteX0" fmla="*/ 0 w 7448550"/>
              <a:gd name="connsiteY0" fmla="*/ 0 h 1581150"/>
              <a:gd name="connsiteX1" fmla="*/ 1562100 w 7448550"/>
              <a:gd name="connsiteY1" fmla="*/ 457200 h 1581150"/>
              <a:gd name="connsiteX2" fmla="*/ 2895600 w 7448550"/>
              <a:gd name="connsiteY2" fmla="*/ 304800 h 1581150"/>
              <a:gd name="connsiteX3" fmla="*/ 3619500 w 7448550"/>
              <a:gd name="connsiteY3" fmla="*/ 628650 h 1581150"/>
              <a:gd name="connsiteX4" fmla="*/ 5314950 w 7448550"/>
              <a:gd name="connsiteY4" fmla="*/ 1104900 h 1581150"/>
              <a:gd name="connsiteX5" fmla="*/ 7448550 w 7448550"/>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48550" h="1581150">
                <a:moveTo>
                  <a:pt x="0" y="0"/>
                </a:moveTo>
                <a:cubicBezTo>
                  <a:pt x="539750" y="203200"/>
                  <a:pt x="1079500" y="406400"/>
                  <a:pt x="1562100" y="457200"/>
                </a:cubicBezTo>
                <a:cubicBezTo>
                  <a:pt x="2044700" y="508000"/>
                  <a:pt x="2552700" y="276225"/>
                  <a:pt x="2895600" y="304800"/>
                </a:cubicBezTo>
                <a:cubicBezTo>
                  <a:pt x="3238500" y="333375"/>
                  <a:pt x="3216275" y="495300"/>
                  <a:pt x="3619500" y="628650"/>
                </a:cubicBezTo>
                <a:cubicBezTo>
                  <a:pt x="4022725" y="762000"/>
                  <a:pt x="4676775" y="946150"/>
                  <a:pt x="5314950" y="1104900"/>
                </a:cubicBezTo>
                <a:cubicBezTo>
                  <a:pt x="5953125" y="1263650"/>
                  <a:pt x="7448550" y="1581150"/>
                  <a:pt x="7448550" y="158115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1276350" y="3905250"/>
            <a:ext cx="2816225" cy="1216025"/>
          </a:xfrm>
          <a:custGeom>
            <a:avLst/>
            <a:gdLst>
              <a:gd name="connsiteX0" fmla="*/ 0 w 2816225"/>
              <a:gd name="connsiteY0" fmla="*/ 971550 h 1216025"/>
              <a:gd name="connsiteX1" fmla="*/ 1409700 w 2816225"/>
              <a:gd name="connsiteY1" fmla="*/ 1181100 h 1216025"/>
              <a:gd name="connsiteX2" fmla="*/ 2667000 w 2816225"/>
              <a:gd name="connsiteY2" fmla="*/ 762000 h 1216025"/>
              <a:gd name="connsiteX3" fmla="*/ 2305050 w 2816225"/>
              <a:gd name="connsiteY3" fmla="*/ 190500 h 1216025"/>
              <a:gd name="connsiteX4" fmla="*/ 1143000 w 2816225"/>
              <a:gd name="connsiteY4" fmla="*/ 0 h 121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25" h="1216025">
                <a:moveTo>
                  <a:pt x="0" y="971550"/>
                </a:moveTo>
                <a:cubicBezTo>
                  <a:pt x="482600" y="1093787"/>
                  <a:pt x="965200" y="1216025"/>
                  <a:pt x="1409700" y="1181100"/>
                </a:cubicBezTo>
                <a:cubicBezTo>
                  <a:pt x="1854200" y="1146175"/>
                  <a:pt x="2517775" y="927100"/>
                  <a:pt x="2667000" y="762000"/>
                </a:cubicBezTo>
                <a:cubicBezTo>
                  <a:pt x="2816225" y="596900"/>
                  <a:pt x="2559050" y="317500"/>
                  <a:pt x="2305050" y="190500"/>
                </a:cubicBezTo>
                <a:cubicBezTo>
                  <a:pt x="2051050" y="63500"/>
                  <a:pt x="1597025" y="31750"/>
                  <a:pt x="1143000"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p:nvPr/>
        </p:nvCxnSpPr>
        <p:spPr>
          <a:xfrm>
            <a:off x="1905000" y="3695700"/>
            <a:ext cx="7239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66750" y="4838700"/>
            <a:ext cx="704850" cy="1905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724400" y="4495800"/>
            <a:ext cx="609600" cy="6096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38241" name="Object 1"/>
          <p:cNvGraphicFramePr>
            <a:graphicFrameLocks noChangeAspect="1"/>
          </p:cNvGraphicFramePr>
          <p:nvPr/>
        </p:nvGraphicFramePr>
        <p:xfrm>
          <a:off x="5010150" y="3771900"/>
          <a:ext cx="1101725" cy="441325"/>
        </p:xfrm>
        <a:graphic>
          <a:graphicData uri="http://schemas.openxmlformats.org/presentationml/2006/ole">
            <mc:AlternateContent xmlns:mc="http://schemas.openxmlformats.org/markup-compatibility/2006">
              <mc:Choice xmlns:v="urn:schemas-microsoft-com:vml" Requires="v">
                <p:oleObj spid="_x0000_s138325" name="Equation" r:id="rId5" imgW="507960" imgH="203040" progId="Equation.DSMT4">
                  <p:embed/>
                </p:oleObj>
              </mc:Choice>
              <mc:Fallback>
                <p:oleObj name="Equation" r:id="rId5" imgW="507960" imgH="20304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0150" y="3771900"/>
                        <a:ext cx="110172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2" name="Object 2"/>
          <p:cNvGraphicFramePr>
            <a:graphicFrameLocks noChangeAspect="1"/>
          </p:cNvGraphicFramePr>
          <p:nvPr/>
        </p:nvGraphicFramePr>
        <p:xfrm>
          <a:off x="5105400" y="4057650"/>
          <a:ext cx="771525" cy="387350"/>
        </p:xfrm>
        <a:graphic>
          <a:graphicData uri="http://schemas.openxmlformats.org/presentationml/2006/ole">
            <mc:AlternateContent xmlns:mc="http://schemas.openxmlformats.org/markup-compatibility/2006">
              <mc:Choice xmlns:v="urn:schemas-microsoft-com:vml" Requires="v">
                <p:oleObj spid="_x0000_s138326" name="Equation" r:id="rId7" imgW="355320" imgH="177480" progId="Equation.DSMT4">
                  <p:embed/>
                </p:oleObj>
              </mc:Choice>
              <mc:Fallback>
                <p:oleObj name="Equation" r:id="rId7" imgW="355320" imgH="17748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057650"/>
                        <a:ext cx="7715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3" name="Object 3"/>
          <p:cNvGraphicFramePr>
            <a:graphicFrameLocks noChangeAspect="1"/>
          </p:cNvGraphicFramePr>
          <p:nvPr/>
        </p:nvGraphicFramePr>
        <p:xfrm>
          <a:off x="5664200" y="5295900"/>
          <a:ext cx="742950" cy="441325"/>
        </p:xfrm>
        <a:graphic>
          <a:graphicData uri="http://schemas.openxmlformats.org/presentationml/2006/ole">
            <mc:AlternateContent xmlns:mc="http://schemas.openxmlformats.org/markup-compatibility/2006">
              <mc:Choice xmlns:v="urn:schemas-microsoft-com:vml" Requires="v">
                <p:oleObj spid="_x0000_s138327" name="Equation" r:id="rId9" imgW="342720" imgH="203040" progId="Equation.DSMT4">
                  <p:embed/>
                </p:oleObj>
              </mc:Choice>
              <mc:Fallback>
                <p:oleObj name="Equation" r:id="rId9" imgW="342720" imgH="203040" progId="Equation.DSMT4">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4200" y="5295900"/>
                        <a:ext cx="7429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4" name="Object 4"/>
          <p:cNvGraphicFramePr>
            <a:graphicFrameLocks noChangeAspect="1"/>
          </p:cNvGraphicFramePr>
          <p:nvPr/>
        </p:nvGraphicFramePr>
        <p:xfrm>
          <a:off x="1047750" y="3467100"/>
          <a:ext cx="852488" cy="496887"/>
        </p:xfrm>
        <a:graphic>
          <a:graphicData uri="http://schemas.openxmlformats.org/presentationml/2006/ole">
            <mc:AlternateContent xmlns:mc="http://schemas.openxmlformats.org/markup-compatibility/2006">
              <mc:Choice xmlns:v="urn:schemas-microsoft-com:vml" Requires="v">
                <p:oleObj spid="_x0000_s138328" name="Equation" r:id="rId11" imgW="393480" imgH="228600" progId="Equation.DSMT4">
                  <p:embed/>
                </p:oleObj>
              </mc:Choice>
              <mc:Fallback>
                <p:oleObj name="Equation" r:id="rId11" imgW="393480" imgH="228600" progId="Equation.DSMT4">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7750" y="3467100"/>
                        <a:ext cx="852488"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5" name="Object 5"/>
          <p:cNvGraphicFramePr>
            <a:graphicFrameLocks noChangeAspect="1"/>
          </p:cNvGraphicFramePr>
          <p:nvPr/>
        </p:nvGraphicFramePr>
        <p:xfrm>
          <a:off x="419100" y="4324350"/>
          <a:ext cx="935038" cy="496887"/>
        </p:xfrm>
        <a:graphic>
          <a:graphicData uri="http://schemas.openxmlformats.org/presentationml/2006/ole">
            <mc:AlternateContent xmlns:mc="http://schemas.openxmlformats.org/markup-compatibility/2006">
              <mc:Choice xmlns:v="urn:schemas-microsoft-com:vml" Requires="v">
                <p:oleObj spid="_x0000_s138329" name="Equation" r:id="rId13" imgW="431640" imgH="228600" progId="Equation.DSMT4">
                  <p:embed/>
                </p:oleObj>
              </mc:Choice>
              <mc:Fallback>
                <p:oleObj name="Equation" r:id="rId13" imgW="431640" imgH="228600" progId="Equation.DSMT4">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 y="4324350"/>
                        <a:ext cx="935038"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6" name="Object 6"/>
          <p:cNvGraphicFramePr>
            <a:graphicFrameLocks noChangeAspect="1"/>
          </p:cNvGraphicFramePr>
          <p:nvPr/>
        </p:nvGraphicFramePr>
        <p:xfrm>
          <a:off x="2598738" y="1233714"/>
          <a:ext cx="2201862" cy="832266"/>
        </p:xfrm>
        <a:graphic>
          <a:graphicData uri="http://schemas.openxmlformats.org/presentationml/2006/ole">
            <mc:AlternateContent xmlns:mc="http://schemas.openxmlformats.org/markup-compatibility/2006">
              <mc:Choice xmlns:v="urn:schemas-microsoft-com:vml" Requires="v">
                <p:oleObj spid="_x0000_s138330" name="Equation" r:id="rId15" imgW="1155600" imgH="431640" progId="Equation.DSMT4">
                  <p:embed/>
                </p:oleObj>
              </mc:Choice>
              <mc:Fallback>
                <p:oleObj name="Equation" r:id="rId15" imgW="1155600" imgH="431640" progId="Equation.DSMT4">
                  <p:embed/>
                  <p:pic>
                    <p:nvPicPr>
                      <p:cNvPr id="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8738" y="1233714"/>
                        <a:ext cx="2201862" cy="832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2"/>
          <p:cNvSpPr/>
          <p:nvPr/>
        </p:nvSpPr>
        <p:spPr>
          <a:xfrm>
            <a:off x="2838833" y="1396425"/>
            <a:ext cx="1733167" cy="584775"/>
          </a:xfrm>
          <a:prstGeom prst="rect">
            <a:avLst/>
          </a:prstGeom>
        </p:spPr>
        <p:txBody>
          <a:bodyPr wrap="none">
            <a:spAutoFit/>
          </a:bodyPr>
          <a:lstStyle/>
          <a:p>
            <a:r>
              <a:rPr lang="en-MY" sz="3200" dirty="0" err="1" smtClean="0">
                <a:latin typeface="Times New Roman" pitchFamily="18" charset="0"/>
                <a:cs typeface="Times New Roman" pitchFamily="18" charset="0"/>
              </a:rPr>
              <a:t>Eqn</a:t>
            </a:r>
            <a:r>
              <a:rPr lang="en-MY" sz="3200" dirty="0" smtClean="0">
                <a:latin typeface="Times New Roman" pitchFamily="18" charset="0"/>
                <a:cs typeface="Times New Roman" pitchFamily="18" charset="0"/>
              </a:rPr>
              <a:t> (1.4)</a:t>
            </a:r>
            <a:endParaRPr lang="en-US" sz="3200" dirty="0"/>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138246"/>
                                        </p:tgtEl>
                                        <p:attrNameLst>
                                          <p:attrName>style.visibility</p:attrName>
                                        </p:attrNameLst>
                                      </p:cBhvr>
                                      <p:to>
                                        <p:strVal val="visible"/>
                                      </p:to>
                                    </p:set>
                                    <p:animEffect transition="in" filter="blinds(horizontal)">
                                      <p:cBhvr>
                                        <p:cTn id="10"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2" cstate="print"/>
          <a:srcRect/>
          <a:stretch>
            <a:fillRect/>
          </a:stretch>
        </p:blipFill>
        <p:spPr bwMode="auto">
          <a:xfrm>
            <a:off x="4800601" y="1280337"/>
            <a:ext cx="4343400" cy="1767663"/>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752600"/>
            <a:ext cx="8382000" cy="4953000"/>
          </a:xfrm>
        </p:spPr>
        <p:txBody>
          <a:bodyPr>
            <a:noAutofit/>
          </a:bodyPr>
          <a:lstStyle/>
          <a:p>
            <a:pPr>
              <a:spcBef>
                <a:spcPts val="1800"/>
              </a:spcBef>
            </a:pPr>
            <a:r>
              <a:rPr lang="en-MY" dirty="0" smtClean="0">
                <a:latin typeface="Times New Roman" pitchFamily="18" charset="0"/>
                <a:cs typeface="Times New Roman" pitchFamily="18" charset="0"/>
              </a:rPr>
              <a:t>Let:</a:t>
            </a:r>
          </a:p>
          <a:p>
            <a:pPr lvl="1">
              <a:spcBef>
                <a:spcPts val="1800"/>
              </a:spcBef>
            </a:pPr>
            <a:r>
              <a:rPr lang="en-MY" sz="3200" i="1" dirty="0" smtClean="0">
                <a:latin typeface="Times New Roman" pitchFamily="18" charset="0"/>
                <a:cs typeface="Times New Roman" pitchFamily="18" charset="0"/>
              </a:rPr>
              <a:t>Q</a:t>
            </a:r>
            <a:r>
              <a:rPr lang="en-MY" sz="3200" baseline="-25000" dirty="0" smtClean="0">
                <a:latin typeface="Times New Roman" pitchFamily="18" charset="0"/>
                <a:cs typeface="Times New Roman" pitchFamily="18" charset="0"/>
              </a:rPr>
              <a:t>1</a:t>
            </a:r>
            <a:r>
              <a:rPr lang="en-MY" sz="3200" dirty="0" smtClean="0">
                <a:latin typeface="Times New Roman" pitchFamily="18" charset="0"/>
                <a:cs typeface="Times New Roman" pitchFamily="18" charset="0"/>
              </a:rPr>
              <a:t> = flow of a matter in river;</a:t>
            </a:r>
          </a:p>
          <a:p>
            <a:pPr lvl="1">
              <a:spcBef>
                <a:spcPts val="1800"/>
              </a:spcBef>
            </a:pPr>
            <a:r>
              <a:rPr lang="en-MY" sz="3200" i="1" dirty="0" smtClean="0">
                <a:latin typeface="Times New Roman" pitchFamily="18" charset="0"/>
                <a:cs typeface="Times New Roman" pitchFamily="18" charset="0"/>
              </a:rPr>
              <a:t>C</a:t>
            </a:r>
            <a:r>
              <a:rPr lang="en-MY" sz="3200" baseline="-25000" dirty="0" smtClean="0">
                <a:latin typeface="Times New Roman" pitchFamily="18" charset="0"/>
                <a:cs typeface="Times New Roman" pitchFamily="18" charset="0"/>
              </a:rPr>
              <a:t>1</a:t>
            </a:r>
            <a:r>
              <a:rPr lang="en-MY" sz="3200" dirty="0" smtClean="0">
                <a:latin typeface="Times New Roman" pitchFamily="18" charset="0"/>
                <a:cs typeface="Times New Roman" pitchFamily="18" charset="0"/>
              </a:rPr>
              <a:t> = concentration of a matter in river;</a:t>
            </a:r>
          </a:p>
          <a:p>
            <a:pPr lvl="1">
              <a:spcBef>
                <a:spcPts val="1800"/>
              </a:spcBef>
            </a:pPr>
            <a:r>
              <a:rPr lang="en-MY" sz="3200" i="1" dirty="0" smtClean="0">
                <a:latin typeface="Times New Roman" pitchFamily="18" charset="0"/>
                <a:cs typeface="Times New Roman" pitchFamily="18" charset="0"/>
              </a:rPr>
              <a:t>Q</a:t>
            </a:r>
            <a:r>
              <a:rPr lang="en-MY" sz="3200" baseline="-25000" dirty="0" smtClean="0">
                <a:latin typeface="Times New Roman" pitchFamily="18" charset="0"/>
                <a:cs typeface="Times New Roman" pitchFamily="18" charset="0"/>
              </a:rPr>
              <a:t>2</a:t>
            </a:r>
            <a:r>
              <a:rPr lang="en-MY" sz="3200" dirty="0" smtClean="0">
                <a:latin typeface="Times New Roman" pitchFamily="18" charset="0"/>
                <a:cs typeface="Times New Roman" pitchFamily="18" charset="0"/>
              </a:rPr>
              <a:t> = flow of a matter in river tributary;</a:t>
            </a:r>
          </a:p>
          <a:p>
            <a:pPr lvl="1">
              <a:spcBef>
                <a:spcPts val="1800"/>
              </a:spcBef>
            </a:pPr>
            <a:r>
              <a:rPr lang="en-MY" sz="3200" i="1" dirty="0" smtClean="0">
                <a:latin typeface="Times New Roman" pitchFamily="18" charset="0"/>
                <a:cs typeface="Times New Roman" pitchFamily="18" charset="0"/>
              </a:rPr>
              <a:t>C</a:t>
            </a:r>
            <a:r>
              <a:rPr lang="en-MY" sz="3200" baseline="-25000" dirty="0" smtClean="0">
                <a:latin typeface="Times New Roman" pitchFamily="18" charset="0"/>
                <a:cs typeface="Times New Roman" pitchFamily="18" charset="0"/>
              </a:rPr>
              <a:t>2</a:t>
            </a:r>
            <a:r>
              <a:rPr lang="en-MY" sz="3200" dirty="0" smtClean="0">
                <a:latin typeface="Times New Roman" pitchFamily="18" charset="0"/>
                <a:cs typeface="Times New Roman" pitchFamily="18" charset="0"/>
              </a:rPr>
              <a:t> = conc. of a matter in river tributary;</a:t>
            </a:r>
          </a:p>
          <a:p>
            <a:pPr>
              <a:spcBef>
                <a:spcPts val="1800"/>
              </a:spcBef>
            </a:pPr>
            <a:r>
              <a:rPr lang="en-MY" dirty="0" smtClean="0">
                <a:latin typeface="Times New Roman" pitchFamily="18" charset="0"/>
                <a:cs typeface="Times New Roman" pitchFamily="18" charset="0"/>
              </a:rPr>
              <a:t>Complete mixing is achieved at mixing zone.</a:t>
            </a: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fontScale="90000"/>
          </a:bodyPr>
          <a:lstStyle/>
          <a:p>
            <a:r>
              <a:rPr lang="en-US" b="1" dirty="0" smtClean="0">
                <a:solidFill>
                  <a:schemeClr val="bg1"/>
                </a:solidFill>
                <a:latin typeface="Times New Roman" pitchFamily="18" charset="0"/>
                <a:cs typeface="Times New Roman" pitchFamily="18" charset="0"/>
              </a:rPr>
              <a:t>1.4  Conservation of Mass and the Mass Balance</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4953000"/>
          </a:xfrm>
        </p:spPr>
        <p:txBody>
          <a:bodyPr>
            <a:noAutofit/>
          </a:bodyPr>
          <a:lstStyle/>
          <a:p>
            <a:pPr>
              <a:spcBef>
                <a:spcPts val="1800"/>
              </a:spcBef>
            </a:pPr>
            <a:r>
              <a:rPr lang="en-MY" dirty="0" smtClean="0">
                <a:latin typeface="Times New Roman" pitchFamily="18" charset="0"/>
                <a:cs typeface="Times New Roman" pitchFamily="18" charset="0"/>
              </a:rPr>
              <a:t>By assuming that the mixing happens in </a:t>
            </a:r>
            <a:r>
              <a:rPr lang="en-MY" b="1" dirty="0" smtClean="0">
                <a:latin typeface="Times New Roman" pitchFamily="18" charset="0"/>
                <a:cs typeface="Times New Roman" pitchFamily="18" charset="0"/>
              </a:rPr>
              <a:t>one second</a:t>
            </a:r>
            <a:r>
              <a:rPr lang="en-MY" dirty="0" smtClean="0">
                <a:latin typeface="Times New Roman" pitchFamily="18" charset="0"/>
                <a:cs typeface="Times New Roman" pitchFamily="18" charset="0"/>
              </a:rPr>
              <a:t>, Equations (1.1) and (1.4) become</a:t>
            </a:r>
          </a:p>
          <a:p>
            <a:pPr>
              <a:spcBef>
                <a:spcPts val="1800"/>
              </a:spcBef>
            </a:pPr>
            <a:endParaRPr lang="en-MY" sz="3200" dirty="0" smtClean="0">
              <a:latin typeface="Times New Roman" pitchFamily="18" charset="0"/>
              <a:cs typeface="Times New Roman" pitchFamily="18" charset="0"/>
            </a:endParaRPr>
          </a:p>
          <a:p>
            <a:pPr>
              <a:spcBef>
                <a:spcPts val="1800"/>
              </a:spcBef>
            </a:pPr>
            <a:endParaRPr lang="en-MY" sz="4800" dirty="0" smtClean="0">
              <a:latin typeface="Times New Roman" pitchFamily="18" charset="0"/>
              <a:cs typeface="Times New Roman" pitchFamily="18" charset="0"/>
            </a:endParaRPr>
          </a:p>
          <a:p>
            <a:pPr>
              <a:spcBef>
                <a:spcPts val="1800"/>
              </a:spcBef>
            </a:pPr>
            <a:endParaRPr lang="en-MY" sz="3200" dirty="0" smtClean="0">
              <a:latin typeface="Times New Roman" pitchFamily="18" charset="0"/>
              <a:cs typeface="Times New Roman" pitchFamily="18" charset="0"/>
            </a:endParaRPr>
          </a:p>
          <a:p>
            <a:pPr>
              <a:spcBef>
                <a:spcPts val="0"/>
              </a:spcBef>
              <a:spcAft>
                <a:spcPts val="2400"/>
              </a:spcAft>
              <a:buNone/>
            </a:pPr>
            <a:endParaRPr lang="en-MY" dirty="0" smtClean="0">
              <a:latin typeface="Times New Roman" pitchFamily="18" charset="0"/>
              <a:cs typeface="Times New Roman" pitchFamily="18" charset="0"/>
            </a:endParaRPr>
          </a:p>
          <a:p>
            <a:pPr>
              <a:spcBef>
                <a:spcPts val="1800"/>
              </a:spcBef>
            </a:pPr>
            <a:r>
              <a:rPr lang="en-MY" dirty="0" smtClean="0">
                <a:latin typeface="Times New Roman" pitchFamily="18" charset="0"/>
                <a:cs typeface="Times New Roman" pitchFamily="18" charset="0"/>
              </a:rPr>
              <a:t>With </a:t>
            </a:r>
            <a:r>
              <a:rPr lang="en-MY" i="1" dirty="0" smtClean="0">
                <a:latin typeface="Times New Roman" pitchFamily="18" charset="0"/>
                <a:cs typeface="Times New Roman" pitchFamily="18" charset="0"/>
              </a:rPr>
              <a:t>Q</a:t>
            </a:r>
            <a:r>
              <a:rPr lang="en-MY" dirty="0" smtClean="0">
                <a:latin typeface="Times New Roman" pitchFamily="18" charset="0"/>
                <a:cs typeface="Times New Roman" pitchFamily="18" charset="0"/>
              </a:rPr>
              <a:t> and </a:t>
            </a:r>
            <a:r>
              <a:rPr lang="en-MY" i="1" dirty="0" smtClean="0">
                <a:latin typeface="Times New Roman" pitchFamily="18" charset="0"/>
                <a:cs typeface="Times New Roman" pitchFamily="18" charset="0"/>
              </a:rPr>
              <a:t>C</a:t>
            </a:r>
            <a:r>
              <a:rPr lang="en-MY" dirty="0" smtClean="0">
                <a:latin typeface="Times New Roman" pitchFamily="18" charset="0"/>
                <a:cs typeface="Times New Roman" pitchFamily="18" charset="0"/>
              </a:rPr>
              <a:t> as the flow and concentration after complete mixing.</a:t>
            </a:r>
            <a:endParaRPr lang="en-US" dirty="0" smtClean="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4513" name="Object 1"/>
          <p:cNvGraphicFramePr>
            <a:graphicFrameLocks noChangeAspect="1"/>
          </p:cNvGraphicFramePr>
          <p:nvPr/>
        </p:nvGraphicFramePr>
        <p:xfrm>
          <a:off x="1524000" y="2667000"/>
          <a:ext cx="4049643" cy="828813"/>
        </p:xfrm>
        <a:graphic>
          <a:graphicData uri="http://schemas.openxmlformats.org/presentationml/2006/ole">
            <mc:AlternateContent xmlns:mc="http://schemas.openxmlformats.org/markup-compatibility/2006">
              <mc:Choice xmlns:v="urn:schemas-microsoft-com:vml" Requires="v">
                <p:oleObj spid="_x0000_s64570" name="Equation" r:id="rId5" imgW="1231560" imgH="241200" progId="Equation.DSMT4">
                  <p:embed/>
                </p:oleObj>
              </mc:Choice>
              <mc:Fallback>
                <p:oleObj name="Equation" r:id="rId5" imgW="1231560" imgH="24120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667000"/>
                        <a:ext cx="4049643" cy="82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4515" name="Object 3"/>
          <p:cNvGraphicFramePr>
            <a:graphicFrameLocks noChangeAspect="1"/>
          </p:cNvGraphicFramePr>
          <p:nvPr/>
        </p:nvGraphicFramePr>
        <p:xfrm>
          <a:off x="1524000" y="4343400"/>
          <a:ext cx="5623339" cy="1447800"/>
        </p:xfrm>
        <a:graphic>
          <a:graphicData uri="http://schemas.openxmlformats.org/presentationml/2006/ole">
            <mc:AlternateContent xmlns:mc="http://schemas.openxmlformats.org/markup-compatibility/2006">
              <mc:Choice xmlns:v="urn:schemas-microsoft-com:vml" Requires="v">
                <p:oleObj spid="_x0000_s64571" name="Equation" r:id="rId7" imgW="1701720" imgH="431640" progId="Equation.DSMT4">
                  <p:embed/>
                </p:oleObj>
              </mc:Choice>
              <mc:Fallback>
                <p:oleObj name="Equation" r:id="rId7" imgW="1701720" imgH="4316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343400"/>
                        <a:ext cx="5623339"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7391400" y="4724400"/>
            <a:ext cx="1447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(1.10b)</a:t>
            </a:r>
            <a:endParaRPr lang="en-US" sz="3200" dirty="0">
              <a:latin typeface="Times New Roman" pitchFamily="18" charset="0"/>
              <a:cs typeface="Times New Roman" pitchFamily="18" charset="0"/>
            </a:endParaRPr>
          </a:p>
        </p:txBody>
      </p:sp>
      <p:sp>
        <p:nvSpPr>
          <p:cNvPr id="16" name="TextBox 15"/>
          <p:cNvSpPr txBox="1"/>
          <p:nvPr/>
        </p:nvSpPr>
        <p:spPr>
          <a:xfrm>
            <a:off x="7391400" y="2819400"/>
            <a:ext cx="1447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(1.10a)</a:t>
            </a:r>
            <a:endParaRPr lang="en-US" sz="3200" dirty="0">
              <a:latin typeface="Times New Roman" pitchFamily="18" charset="0"/>
              <a:cs typeface="Times New Roman" pitchFamily="18" charset="0"/>
            </a:endParaRPr>
          </a:p>
        </p:txBody>
      </p:sp>
      <p:graphicFrame>
        <p:nvGraphicFramePr>
          <p:cNvPr id="2" name="Object 4"/>
          <p:cNvGraphicFramePr>
            <a:graphicFrameLocks noChangeAspect="1"/>
          </p:cNvGraphicFramePr>
          <p:nvPr/>
        </p:nvGraphicFramePr>
        <p:xfrm>
          <a:off x="1066800" y="2286000"/>
          <a:ext cx="2784475" cy="565150"/>
        </p:xfrm>
        <a:graphic>
          <a:graphicData uri="http://schemas.openxmlformats.org/presentationml/2006/ole">
            <mc:AlternateContent xmlns:mc="http://schemas.openxmlformats.org/markup-compatibility/2006">
              <mc:Choice xmlns:v="urn:schemas-microsoft-com:vml" Requires="v">
                <p:oleObj spid="_x0000_s64572" name="Equation" r:id="rId9" imgW="1180800" imgH="228600" progId="Equation.DSMT4">
                  <p:embed/>
                </p:oleObj>
              </mc:Choice>
              <mc:Fallback>
                <p:oleObj name="Equation" r:id="rId9" imgW="1180800" imgH="2286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2286000"/>
                        <a:ext cx="27844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5"/>
          <p:cNvGraphicFramePr>
            <a:graphicFrameLocks noChangeAspect="1"/>
          </p:cNvGraphicFramePr>
          <p:nvPr/>
        </p:nvGraphicFramePr>
        <p:xfrm>
          <a:off x="1125538" y="3557588"/>
          <a:ext cx="3600450" cy="938212"/>
        </p:xfrm>
        <a:graphic>
          <a:graphicData uri="http://schemas.openxmlformats.org/presentationml/2006/ole">
            <mc:AlternateContent xmlns:mc="http://schemas.openxmlformats.org/markup-compatibility/2006">
              <mc:Choice xmlns:v="urn:schemas-microsoft-com:vml" Requires="v">
                <p:oleObj spid="_x0000_s64573" name="Equation" r:id="rId11" imgW="1676160" imgH="431640" progId="Equation.DSMT4">
                  <p:embed/>
                </p:oleObj>
              </mc:Choice>
              <mc:Fallback>
                <p:oleObj name="Equation" r:id="rId11" imgW="1676160" imgH="43164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5538" y="3557588"/>
                        <a:ext cx="360045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Arc 31"/>
          <p:cNvSpPr/>
          <p:nvPr/>
        </p:nvSpPr>
        <p:spPr>
          <a:xfrm flipH="1">
            <a:off x="457200" y="2514600"/>
            <a:ext cx="1524000" cy="609600"/>
          </a:xfrm>
          <a:prstGeom prst="arc">
            <a:avLst>
              <a:gd name="adj1" fmla="val 18262826"/>
              <a:gd name="adj2" fmla="val 7391925"/>
            </a:avLst>
          </a:prstGeom>
          <a:ln>
            <a:solidFill>
              <a:srgbClr val="000099"/>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flipH="1">
            <a:off x="381000" y="3962400"/>
            <a:ext cx="1676400" cy="1066800"/>
          </a:xfrm>
          <a:prstGeom prst="arc">
            <a:avLst>
              <a:gd name="adj1" fmla="val 16952864"/>
              <a:gd name="adj2" fmla="val 6892981"/>
            </a:avLst>
          </a:prstGeom>
          <a:ln>
            <a:solidFill>
              <a:srgbClr val="000099"/>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4517"/>
                                        </p:tgtEl>
                                        <p:attrNameLst>
                                          <p:attrName>style.visibility</p:attrName>
                                        </p:attrNameLst>
                                      </p:cBhvr>
                                      <p:to>
                                        <p:strVal val="visible"/>
                                      </p:to>
                                    </p:set>
                                    <p:animEffect transition="in" filter="blinds(horizontal)">
                                      <p:cBhvr>
                                        <p:cTn id="15" dur="500"/>
                                        <p:tgtEl>
                                          <p:spTgt spid="645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Example 1.3</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19200"/>
            <a:ext cx="8382000" cy="2438400"/>
          </a:xfrm>
        </p:spPr>
        <p:txBody>
          <a:bodyPr>
            <a:noAutofit/>
          </a:bodyPr>
          <a:lstStyle/>
          <a:p>
            <a:pPr marL="0" indent="0">
              <a:spcBef>
                <a:spcPts val="1800"/>
              </a:spcBef>
              <a:buNone/>
            </a:pPr>
            <a:r>
              <a:rPr lang="en-MY" sz="2800" dirty="0" smtClean="0">
                <a:latin typeface="Times New Roman" pitchFamily="18" charset="0"/>
                <a:cs typeface="Times New Roman" pitchFamily="18" charset="0"/>
              </a:rPr>
              <a:t>A river with the flow rate </a:t>
            </a:r>
            <a:r>
              <a:rPr lang="en-MY" sz="2800" i="1" dirty="0" smtClean="0">
                <a:latin typeface="Times New Roman" pitchFamily="18" charset="0"/>
                <a:cs typeface="Times New Roman" pitchFamily="18" charset="0"/>
              </a:rPr>
              <a:t>Q</a:t>
            </a:r>
            <a:r>
              <a:rPr lang="en-MY" sz="2800" baseline="-25000" dirty="0" smtClean="0">
                <a:latin typeface="Times New Roman" pitchFamily="18" charset="0"/>
                <a:cs typeface="Times New Roman" pitchFamily="18" charset="0"/>
              </a:rPr>
              <a:t>1</a:t>
            </a:r>
            <a:r>
              <a:rPr lang="en-MY" sz="2800" dirty="0" smtClean="0">
                <a:latin typeface="Times New Roman" pitchFamily="18" charset="0"/>
                <a:cs typeface="Times New Roman" pitchFamily="18" charset="0"/>
              </a:rPr>
              <a:t> = 0.5 m</a:t>
            </a:r>
            <a:r>
              <a:rPr lang="en-MY" sz="2800" baseline="30000" dirty="0" smtClean="0">
                <a:latin typeface="Times New Roman" pitchFamily="18" charset="0"/>
                <a:cs typeface="Times New Roman" pitchFamily="18" charset="0"/>
              </a:rPr>
              <a:t>3</a:t>
            </a:r>
            <a:r>
              <a:rPr lang="en-MY" sz="2800" dirty="0" smtClean="0">
                <a:latin typeface="Times New Roman" pitchFamily="18" charset="0"/>
                <a:cs typeface="Times New Roman" pitchFamily="18" charset="0"/>
              </a:rPr>
              <a:t>/s and chemical concentration </a:t>
            </a:r>
            <a:r>
              <a:rPr lang="en-MY" sz="2800" i="1" dirty="0" smtClean="0">
                <a:latin typeface="Times New Roman" pitchFamily="18" charset="0"/>
                <a:cs typeface="Times New Roman" pitchFamily="18" charset="0"/>
              </a:rPr>
              <a:t>C</a:t>
            </a:r>
            <a:r>
              <a:rPr lang="en-MY" sz="2800" baseline="-25000" dirty="0" smtClean="0">
                <a:latin typeface="Times New Roman" pitchFamily="18" charset="0"/>
                <a:cs typeface="Times New Roman" pitchFamily="18" charset="0"/>
              </a:rPr>
              <a:t>1</a:t>
            </a:r>
            <a:r>
              <a:rPr lang="en-MY" sz="2800" dirty="0" smtClean="0">
                <a:latin typeface="Times New Roman" pitchFamily="18" charset="0"/>
                <a:cs typeface="Times New Roman" pitchFamily="18" charset="0"/>
              </a:rPr>
              <a:t> = 2 mg/L receives an industrial effluent with the flow rate </a:t>
            </a:r>
            <a:r>
              <a:rPr lang="en-MY" sz="2800" i="1" dirty="0" smtClean="0">
                <a:latin typeface="Times New Roman" pitchFamily="18" charset="0"/>
                <a:cs typeface="Times New Roman" pitchFamily="18" charset="0"/>
              </a:rPr>
              <a:t>Q</a:t>
            </a:r>
            <a:r>
              <a:rPr lang="en-MY" sz="2800" baseline="-25000" dirty="0" smtClean="0">
                <a:latin typeface="Times New Roman" pitchFamily="18" charset="0"/>
                <a:cs typeface="Times New Roman" pitchFamily="18" charset="0"/>
              </a:rPr>
              <a:t>2</a:t>
            </a:r>
            <a:r>
              <a:rPr lang="en-MY" sz="2800" dirty="0" smtClean="0">
                <a:latin typeface="Times New Roman" pitchFamily="18" charset="0"/>
                <a:cs typeface="Times New Roman" pitchFamily="18" charset="0"/>
              </a:rPr>
              <a:t> = 0.1 m</a:t>
            </a:r>
            <a:r>
              <a:rPr lang="en-MY" sz="2800" baseline="30000" dirty="0" smtClean="0">
                <a:latin typeface="Times New Roman" pitchFamily="18" charset="0"/>
                <a:cs typeface="Times New Roman" pitchFamily="18" charset="0"/>
              </a:rPr>
              <a:t>3</a:t>
            </a:r>
            <a:r>
              <a:rPr lang="en-MY" sz="2800" dirty="0" smtClean="0">
                <a:latin typeface="Times New Roman" pitchFamily="18" charset="0"/>
                <a:cs typeface="Times New Roman" pitchFamily="18" charset="0"/>
              </a:rPr>
              <a:t>/s and concentration </a:t>
            </a:r>
            <a:r>
              <a:rPr lang="en-MY" sz="2800" i="1" dirty="0" smtClean="0">
                <a:latin typeface="Times New Roman" pitchFamily="18" charset="0"/>
                <a:cs typeface="Times New Roman" pitchFamily="18" charset="0"/>
              </a:rPr>
              <a:t>C</a:t>
            </a:r>
            <a:r>
              <a:rPr lang="en-MY" sz="2800" baseline="-25000" dirty="0" smtClean="0">
                <a:latin typeface="Times New Roman" pitchFamily="18" charset="0"/>
                <a:cs typeface="Times New Roman" pitchFamily="18" charset="0"/>
              </a:rPr>
              <a:t>2</a:t>
            </a:r>
            <a:r>
              <a:rPr lang="en-MY" sz="2800" dirty="0" smtClean="0">
                <a:latin typeface="Times New Roman" pitchFamily="18" charset="0"/>
                <a:cs typeface="Times New Roman" pitchFamily="18" charset="0"/>
              </a:rPr>
              <a:t> = 50 mg/L. Find the flow </a:t>
            </a:r>
            <a:r>
              <a:rPr lang="en-MY" sz="2800" i="1" dirty="0" smtClean="0">
                <a:latin typeface="Times New Roman" pitchFamily="18" charset="0"/>
                <a:cs typeface="Times New Roman" pitchFamily="18" charset="0"/>
              </a:rPr>
              <a:t>Q </a:t>
            </a:r>
            <a:r>
              <a:rPr lang="en-MY" sz="2800" dirty="0" smtClean="0">
                <a:latin typeface="Times New Roman" pitchFamily="18" charset="0"/>
                <a:cs typeface="Times New Roman" pitchFamily="18" charset="0"/>
              </a:rPr>
              <a:t>and the concentration </a:t>
            </a:r>
            <a:r>
              <a:rPr lang="en-MY" sz="2800" i="1" dirty="0" smtClean="0">
                <a:latin typeface="Times New Roman" pitchFamily="18" charset="0"/>
                <a:cs typeface="Times New Roman" pitchFamily="18" charset="0"/>
              </a:rPr>
              <a:t>C </a:t>
            </a:r>
            <a:r>
              <a:rPr lang="en-MY" sz="2800" dirty="0" smtClean="0">
                <a:latin typeface="Times New Roman" pitchFamily="18" charset="0"/>
                <a:cs typeface="Times New Roman" pitchFamily="18" charset="0"/>
              </a:rPr>
              <a:t>in the river after complete mixing is achieved at mixing zone.</a:t>
            </a:r>
            <a:endParaRPr lang="en-US" sz="2800" dirty="0" smtClean="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7770" name="Picture 10"/>
          <p:cNvPicPr>
            <a:picLocks noChangeAspect="1" noChangeArrowheads="1"/>
          </p:cNvPicPr>
          <p:nvPr/>
        </p:nvPicPr>
        <p:blipFill>
          <a:blip r:embed="rId5" cstate="print"/>
          <a:srcRect/>
          <a:stretch>
            <a:fillRect/>
          </a:stretch>
        </p:blipFill>
        <p:spPr bwMode="auto">
          <a:xfrm>
            <a:off x="4867508" y="4572000"/>
            <a:ext cx="4276492" cy="2286000"/>
          </a:xfrm>
          <a:prstGeom prst="rect">
            <a:avLst/>
          </a:prstGeom>
          <a:noFill/>
          <a:ln w="9525">
            <a:noFill/>
            <a:miter lim="800000"/>
            <a:headEnd/>
            <a:tailEnd/>
          </a:ln>
        </p:spPr>
      </p:pic>
      <p:cxnSp>
        <p:nvCxnSpPr>
          <p:cNvPr id="25" name="Straight Arrow Connector 24"/>
          <p:cNvCxnSpPr/>
          <p:nvPr/>
        </p:nvCxnSpPr>
        <p:spPr>
          <a:xfrm>
            <a:off x="5410200" y="4800600"/>
            <a:ext cx="457200" cy="7620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17771" name="Object 11"/>
          <p:cNvGraphicFramePr>
            <a:graphicFrameLocks noChangeAspect="1"/>
          </p:cNvGraphicFramePr>
          <p:nvPr/>
        </p:nvGraphicFramePr>
        <p:xfrm>
          <a:off x="5410200" y="4114800"/>
          <a:ext cx="685800" cy="390755"/>
        </p:xfrm>
        <a:graphic>
          <a:graphicData uri="http://schemas.openxmlformats.org/presentationml/2006/ole">
            <mc:AlternateContent xmlns:mc="http://schemas.openxmlformats.org/markup-compatibility/2006">
              <mc:Choice xmlns:v="urn:schemas-microsoft-com:vml" Requires="v">
                <p:oleObj spid="_x0000_s117843" name="Equation" r:id="rId6" imgW="419040" imgH="228600" progId="Equation.DSMT4">
                  <p:embed/>
                </p:oleObj>
              </mc:Choice>
              <mc:Fallback>
                <p:oleObj name="Equation" r:id="rId6" imgW="419040" imgH="2286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4114800"/>
                        <a:ext cx="685800" cy="390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7772" name="Picture 12"/>
          <p:cNvPicPr>
            <a:picLocks noChangeAspect="1" noChangeArrowheads="1"/>
          </p:cNvPicPr>
          <p:nvPr/>
        </p:nvPicPr>
        <p:blipFill>
          <a:blip r:embed="rId8" cstate="print"/>
          <a:srcRect/>
          <a:stretch>
            <a:fillRect/>
          </a:stretch>
        </p:blipFill>
        <p:spPr bwMode="auto">
          <a:xfrm>
            <a:off x="6629400" y="3581400"/>
            <a:ext cx="1828800" cy="1499616"/>
          </a:xfrm>
          <a:prstGeom prst="rect">
            <a:avLst/>
          </a:prstGeom>
          <a:noFill/>
          <a:ln w="9525">
            <a:noFill/>
            <a:miter lim="800000"/>
            <a:headEnd/>
            <a:tailEnd/>
          </a:ln>
        </p:spPr>
      </p:pic>
      <p:sp>
        <p:nvSpPr>
          <p:cNvPr id="19" name="Arc 18"/>
          <p:cNvSpPr/>
          <p:nvPr/>
        </p:nvSpPr>
        <p:spPr>
          <a:xfrm>
            <a:off x="6019800" y="4876800"/>
            <a:ext cx="2514600" cy="1219200"/>
          </a:xfrm>
          <a:prstGeom prst="arc">
            <a:avLst>
              <a:gd name="adj1" fmla="val 10810370"/>
              <a:gd name="adj2" fmla="val 13662269"/>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a:off x="6096000" y="4876800"/>
            <a:ext cx="2438400" cy="1219200"/>
          </a:xfrm>
          <a:prstGeom prst="arc">
            <a:avLst>
              <a:gd name="adj1" fmla="val 10816182"/>
              <a:gd name="adj2" fmla="val 13662269"/>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6172200" y="4876800"/>
            <a:ext cx="2362200" cy="1219200"/>
          </a:xfrm>
          <a:prstGeom prst="arc">
            <a:avLst>
              <a:gd name="adj1" fmla="val 10767710"/>
              <a:gd name="adj2" fmla="val 13662269"/>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6248400" y="4876800"/>
            <a:ext cx="2362200" cy="1219200"/>
          </a:xfrm>
          <a:prstGeom prst="arc">
            <a:avLst>
              <a:gd name="adj1" fmla="val 10775611"/>
              <a:gd name="adj2" fmla="val 13662269"/>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6324600" y="4876800"/>
            <a:ext cx="2209800" cy="1219200"/>
          </a:xfrm>
          <a:prstGeom prst="arc">
            <a:avLst>
              <a:gd name="adj1" fmla="val 10781542"/>
              <a:gd name="adj2" fmla="val 13662269"/>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6278880" y="4876800"/>
            <a:ext cx="2209800" cy="1219200"/>
          </a:xfrm>
          <a:prstGeom prst="arc">
            <a:avLst>
              <a:gd name="adj1" fmla="val 10781542"/>
              <a:gd name="adj2" fmla="val 11735474"/>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a:off x="6217920" y="4884420"/>
            <a:ext cx="2209800" cy="1219200"/>
          </a:xfrm>
          <a:prstGeom prst="arc">
            <a:avLst>
              <a:gd name="adj1" fmla="val 10781542"/>
              <a:gd name="adj2" fmla="val 11847109"/>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6065520" y="4869180"/>
            <a:ext cx="2209800" cy="1219200"/>
          </a:xfrm>
          <a:prstGeom prst="arc">
            <a:avLst>
              <a:gd name="adj1" fmla="val 10781542"/>
              <a:gd name="adj2" fmla="val 11735474"/>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a:off x="6126480" y="4876800"/>
            <a:ext cx="2209800" cy="1219200"/>
          </a:xfrm>
          <a:prstGeom prst="arc">
            <a:avLst>
              <a:gd name="adj1" fmla="val 10781542"/>
              <a:gd name="adj2" fmla="val 11735474"/>
            </a:avLst>
          </a:prstGeom>
          <a:ln w="50800">
            <a:solidFill>
              <a:srgbClr val="A99E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a:off x="6521994" y="5074920"/>
            <a:ext cx="366486" cy="26488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32" name="Object 11"/>
          <p:cNvGraphicFramePr>
            <a:graphicFrameLocks noChangeAspect="1"/>
          </p:cNvGraphicFramePr>
          <p:nvPr/>
        </p:nvGraphicFramePr>
        <p:xfrm>
          <a:off x="6858000" y="5105400"/>
          <a:ext cx="749300" cy="390525"/>
        </p:xfrm>
        <a:graphic>
          <a:graphicData uri="http://schemas.openxmlformats.org/presentationml/2006/ole">
            <mc:AlternateContent xmlns:mc="http://schemas.openxmlformats.org/markup-compatibility/2006">
              <mc:Choice xmlns:v="urn:schemas-microsoft-com:vml" Requires="v">
                <p:oleObj spid="_x0000_s117844" name="Equation" r:id="rId9" imgW="457200" imgH="228600" progId="Equation.DSMT4">
                  <p:embed/>
                </p:oleObj>
              </mc:Choice>
              <mc:Fallback>
                <p:oleObj name="Equation" r:id="rId9" imgW="457200" imgH="228600" progId="Equation.DSMT4">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5105400"/>
                        <a:ext cx="7493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Straight Arrow Connector 35"/>
          <p:cNvCxnSpPr/>
          <p:nvPr/>
        </p:nvCxnSpPr>
        <p:spPr>
          <a:xfrm>
            <a:off x="6705600" y="5867400"/>
            <a:ext cx="457200" cy="7620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37" name="Object 11"/>
          <p:cNvGraphicFramePr>
            <a:graphicFrameLocks noChangeAspect="1"/>
          </p:cNvGraphicFramePr>
          <p:nvPr/>
        </p:nvGraphicFramePr>
        <p:xfrm>
          <a:off x="7253288" y="5888038"/>
          <a:ext cx="811212" cy="347662"/>
        </p:xfrm>
        <a:graphic>
          <a:graphicData uri="http://schemas.openxmlformats.org/presentationml/2006/ole">
            <mc:AlternateContent xmlns:mc="http://schemas.openxmlformats.org/markup-compatibility/2006">
              <mc:Choice xmlns:v="urn:schemas-microsoft-com:vml" Requires="v">
                <p:oleObj spid="_x0000_s117845" name="Equation" r:id="rId11" imgW="495000" imgH="203040" progId="Equation.DSMT4">
                  <p:embed/>
                </p:oleObj>
              </mc:Choice>
              <mc:Fallback>
                <p:oleObj name="Equation" r:id="rId11" imgW="495000" imgH="20304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53288" y="5888038"/>
                        <a:ext cx="811212"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Oval 37"/>
          <p:cNvSpPr/>
          <p:nvPr/>
        </p:nvSpPr>
        <p:spPr>
          <a:xfrm>
            <a:off x="5638800" y="5181600"/>
            <a:ext cx="9144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715000" y="5791200"/>
            <a:ext cx="990600" cy="707886"/>
          </a:xfrm>
          <a:prstGeom prst="rect">
            <a:avLst/>
          </a:prstGeom>
          <a:noFill/>
        </p:spPr>
        <p:txBody>
          <a:bodyPr wrap="square" rtlCol="0">
            <a:spAutoFit/>
          </a:bodyPr>
          <a:lstStyle/>
          <a:p>
            <a:r>
              <a:rPr lang="en-US" sz="2000" dirty="0" smtClean="0">
                <a:solidFill>
                  <a:srgbClr val="FF0000"/>
                </a:solidFill>
                <a:latin typeface="Times New Roman" pitchFamily="18" charset="0"/>
                <a:cs typeface="Times New Roman" pitchFamily="18" charset="0"/>
              </a:rPr>
              <a:t>Mixing </a:t>
            </a:r>
          </a:p>
          <a:p>
            <a:r>
              <a:rPr lang="en-US" sz="2000" dirty="0" smtClean="0">
                <a:solidFill>
                  <a:srgbClr val="FF0000"/>
                </a:solidFill>
                <a:latin typeface="Times New Roman" pitchFamily="18" charset="0"/>
                <a:cs typeface="Times New Roman" pitchFamily="18" charset="0"/>
              </a:rPr>
              <a:t>zone</a:t>
            </a:r>
            <a:endParaRPr lang="en-US" sz="2000" dirty="0">
              <a:solidFill>
                <a:srgbClr val="FF0000"/>
              </a:solidFill>
              <a:latin typeface="Times New Roman" pitchFamily="18" charset="0"/>
              <a:cs typeface="Times New Roman" pitchFamily="18" charset="0"/>
            </a:endParaRPr>
          </a:p>
        </p:txBody>
      </p:sp>
      <p:graphicFrame>
        <p:nvGraphicFramePr>
          <p:cNvPr id="117776" name="Object 16"/>
          <p:cNvGraphicFramePr>
            <a:graphicFrameLocks noChangeAspect="1"/>
          </p:cNvGraphicFramePr>
          <p:nvPr/>
        </p:nvGraphicFramePr>
        <p:xfrm>
          <a:off x="425450" y="3505200"/>
          <a:ext cx="4908550" cy="527050"/>
        </p:xfrm>
        <a:graphic>
          <a:graphicData uri="http://schemas.openxmlformats.org/presentationml/2006/ole">
            <mc:AlternateContent xmlns:mc="http://schemas.openxmlformats.org/markup-compatibility/2006">
              <mc:Choice xmlns:v="urn:schemas-microsoft-com:vml" Requires="v">
                <p:oleObj spid="_x0000_s117846" name="Equation" r:id="rId13" imgW="2145960" imgH="228600" progId="Equation.DSMT4">
                  <p:embed/>
                </p:oleObj>
              </mc:Choice>
              <mc:Fallback>
                <p:oleObj name="Equation" r:id="rId13" imgW="2145960" imgH="228600" progId="Equation.DSMT4">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450" y="3505200"/>
                        <a:ext cx="49085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7" name="Object 17"/>
          <p:cNvGraphicFramePr>
            <a:graphicFrameLocks noChangeAspect="1"/>
          </p:cNvGraphicFramePr>
          <p:nvPr/>
        </p:nvGraphicFramePr>
        <p:xfrm>
          <a:off x="139700" y="4114800"/>
          <a:ext cx="5346700" cy="2640013"/>
        </p:xfrm>
        <a:graphic>
          <a:graphicData uri="http://schemas.openxmlformats.org/presentationml/2006/ole">
            <mc:AlternateContent xmlns:mc="http://schemas.openxmlformats.org/markup-compatibility/2006">
              <mc:Choice xmlns:v="urn:schemas-microsoft-com:vml" Requires="v">
                <p:oleObj spid="_x0000_s117847" name="Equation" r:id="rId15" imgW="2336760" imgH="1143000" progId="Equation.DSMT4">
                  <p:embed/>
                </p:oleObj>
              </mc:Choice>
              <mc:Fallback>
                <p:oleObj name="Equation" r:id="rId15" imgW="2336760" imgH="1143000" progId="Equation.DSMT4">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700" y="4114800"/>
                        <a:ext cx="5346700" cy="264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770"/>
                                        </p:tgtEl>
                                        <p:attrNameLst>
                                          <p:attrName>style.visibility</p:attrName>
                                        </p:attrNameLst>
                                      </p:cBhvr>
                                      <p:to>
                                        <p:strVal val="visible"/>
                                      </p:to>
                                    </p:set>
                                    <p:animEffect transition="in" filter="blinds(horizontal)">
                                      <p:cBhvr>
                                        <p:cTn id="7" dur="500"/>
                                        <p:tgtEl>
                                          <p:spTgt spid="117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nodeType="withEffect">
                                  <p:stCondLst>
                                    <p:cond delay="0"/>
                                  </p:stCondLst>
                                  <p:childTnLst>
                                    <p:set>
                                      <p:cBhvr>
                                        <p:cTn id="14" dur="1" fill="hold">
                                          <p:stCondLst>
                                            <p:cond delay="0"/>
                                          </p:stCondLst>
                                        </p:cTn>
                                        <p:tgtEl>
                                          <p:spTgt spid="117771"/>
                                        </p:tgtEl>
                                        <p:attrNameLst>
                                          <p:attrName>style.visibility</p:attrName>
                                        </p:attrNameLst>
                                      </p:cBhvr>
                                      <p:to>
                                        <p:strVal val="visible"/>
                                      </p:to>
                                    </p:set>
                                    <p:animEffect transition="in" filter="blinds(horizontal)">
                                      <p:cBhvr>
                                        <p:cTn id="15" dur="500"/>
                                        <p:tgtEl>
                                          <p:spTgt spid="1177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7772"/>
                                        </p:tgtEl>
                                        <p:attrNameLst>
                                          <p:attrName>style.visibility</p:attrName>
                                        </p:attrNameLst>
                                      </p:cBhvr>
                                      <p:to>
                                        <p:strVal val="visible"/>
                                      </p:to>
                                    </p:set>
                                    <p:animEffect transition="in" filter="blinds(horizontal)">
                                      <p:cBhvr>
                                        <p:cTn id="20" dur="500"/>
                                        <p:tgtEl>
                                          <p:spTgt spid="11777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1"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grpId="1"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1"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par>
                                <p:cTn id="35" presetID="3" presetClass="entr" presetSubtype="10" fill="hold" grpId="1"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1"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par>
                                <p:cTn id="44" presetID="3" presetClass="entr" presetSubtype="10" fill="hold" grpId="1"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linds(horizontal)">
                                      <p:cBhvr>
                                        <p:cTn id="46" dur="500"/>
                                        <p:tgtEl>
                                          <p:spTgt spid="29"/>
                                        </p:tgtEl>
                                      </p:cBhvr>
                                    </p:animEffect>
                                  </p:childTnLst>
                                </p:cTn>
                              </p:par>
                              <p:par>
                                <p:cTn id="47" presetID="3" presetClass="entr" presetSubtype="10" fill="hold" grpId="1"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linds(horizontal)">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linds(horizontal)">
                                      <p:cBhvr>
                                        <p:cTn id="54" dur="500"/>
                                        <p:tgtEl>
                                          <p:spTgt spid="32"/>
                                        </p:tgtEl>
                                      </p:cBhvr>
                                    </p:animEffect>
                                  </p:childTnLst>
                                </p:cTn>
                              </p:par>
                              <p:par>
                                <p:cTn id="55" presetID="3" presetClass="entr" presetSubtype="1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linds(horizontal)">
                                      <p:cBhvr>
                                        <p:cTn id="62" dur="500"/>
                                        <p:tgtEl>
                                          <p:spTgt spid="3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linds(horizontal)">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linds(horizontal)">
                                      <p:cBhvr>
                                        <p:cTn id="70" dur="500"/>
                                        <p:tgtEl>
                                          <p:spTgt spid="36"/>
                                        </p:tgtEl>
                                      </p:cBhvr>
                                    </p:animEffect>
                                  </p:childTnLst>
                                </p:cTn>
                              </p:par>
                              <p:par>
                                <p:cTn id="71" presetID="3" presetClass="entr" presetSubtype="1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linds(horizontal)">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17776"/>
                                        </p:tgtEl>
                                        <p:attrNameLst>
                                          <p:attrName>style.visibility</p:attrName>
                                        </p:attrNameLst>
                                      </p:cBhvr>
                                      <p:to>
                                        <p:strVal val="visible"/>
                                      </p:to>
                                    </p:set>
                                    <p:animEffect transition="in" filter="blinds(horizontal)">
                                      <p:cBhvr>
                                        <p:cTn id="78" dur="500"/>
                                        <p:tgtEl>
                                          <p:spTgt spid="11777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17777"/>
                                        </p:tgtEl>
                                        <p:attrNameLst>
                                          <p:attrName>style.visibility</p:attrName>
                                        </p:attrNameLst>
                                      </p:cBhvr>
                                      <p:to>
                                        <p:strVal val="visible"/>
                                      </p:to>
                                    </p:set>
                                    <p:animEffect transition="in" filter="blinds(horizontal)">
                                      <p:cBhvr>
                                        <p:cTn id="83" dur="500"/>
                                        <p:tgtEl>
                                          <p:spTgt spid="117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21" grpId="1" animBg="1"/>
      <p:bldP spid="22" grpId="1" animBg="1"/>
      <p:bldP spid="23" grpId="1" animBg="1"/>
      <p:bldP spid="24" grpId="1" animBg="1"/>
      <p:bldP spid="26" grpId="1" animBg="1"/>
      <p:bldP spid="27" grpId="1" animBg="1"/>
      <p:bldP spid="28" grpId="1" animBg="1"/>
      <p:bldP spid="29" grpId="1" animBg="1"/>
      <p:bldP spid="38" grpId="0" animBg="1"/>
      <p:bldP spid="3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4953000"/>
          </a:xfrm>
        </p:spPr>
        <p:txBody>
          <a:bodyPr>
            <a:noAutofit/>
          </a:bodyPr>
          <a:lstStyle/>
          <a:p>
            <a:pPr>
              <a:spcBef>
                <a:spcPts val="1800"/>
              </a:spcBef>
            </a:pPr>
            <a:r>
              <a:rPr lang="en-MY" dirty="0" smtClean="0">
                <a:latin typeface="Times New Roman" pitchFamily="18" charset="0"/>
                <a:cs typeface="Times New Roman" pitchFamily="18" charset="0"/>
              </a:rPr>
              <a:t>Concept of the conservation of volume can be applied to river flow to formulate the flow in simpler form; </a:t>
            </a:r>
          </a:p>
          <a:p>
            <a:pPr>
              <a:spcBef>
                <a:spcPts val="1800"/>
              </a:spcBef>
            </a:pPr>
            <a:r>
              <a:rPr lang="en-MY" dirty="0" smtClean="0">
                <a:latin typeface="Times New Roman" pitchFamily="18" charset="0"/>
                <a:cs typeface="Times New Roman" pitchFamily="18" charset="0"/>
              </a:rPr>
              <a:t>Since the condition of a river can be different from one location to another, the river is divided into segments of length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x</a:t>
            </a:r>
            <a:r>
              <a:rPr lang="en-MY" dirty="0" smtClean="0">
                <a:latin typeface="Times New Roman" pitchFamily="18" charset="0"/>
                <a:cs typeface="Times New Roman" pitchFamily="18" charset="0"/>
              </a:rPr>
              <a:t>;</a:t>
            </a:r>
          </a:p>
          <a:p>
            <a:pPr>
              <a:spcBef>
                <a:spcPts val="1800"/>
              </a:spcBef>
            </a:pPr>
            <a:endParaRPr lang="en-US" dirty="0" smtClean="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Freeform 12"/>
          <p:cNvSpPr/>
          <p:nvPr/>
        </p:nvSpPr>
        <p:spPr>
          <a:xfrm rot="21161049">
            <a:off x="936567" y="4743439"/>
            <a:ext cx="7532914" cy="829733"/>
          </a:xfrm>
          <a:custGeom>
            <a:avLst/>
            <a:gdLst>
              <a:gd name="connsiteX0" fmla="*/ 0 w 7532914"/>
              <a:gd name="connsiteY0" fmla="*/ 0 h 829733"/>
              <a:gd name="connsiteX1" fmla="*/ 972457 w 7532914"/>
              <a:gd name="connsiteY1" fmla="*/ 493485 h 829733"/>
              <a:gd name="connsiteX2" fmla="*/ 1959428 w 7532914"/>
              <a:gd name="connsiteY2" fmla="*/ 145142 h 829733"/>
              <a:gd name="connsiteX3" fmla="*/ 3236685 w 7532914"/>
              <a:gd name="connsiteY3" fmla="*/ 711200 h 829733"/>
              <a:gd name="connsiteX4" fmla="*/ 4484914 w 7532914"/>
              <a:gd name="connsiteY4" fmla="*/ 159657 h 829733"/>
              <a:gd name="connsiteX5" fmla="*/ 6371771 w 7532914"/>
              <a:gd name="connsiteY5" fmla="*/ 827314 h 829733"/>
              <a:gd name="connsiteX6" fmla="*/ 7532914 w 7532914"/>
              <a:gd name="connsiteY6" fmla="*/ 145142 h 82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2914" h="829733">
                <a:moveTo>
                  <a:pt x="0" y="0"/>
                </a:moveTo>
                <a:cubicBezTo>
                  <a:pt x="322943" y="234647"/>
                  <a:pt x="645886" y="469295"/>
                  <a:pt x="972457" y="493485"/>
                </a:cubicBezTo>
                <a:cubicBezTo>
                  <a:pt x="1299028" y="517675"/>
                  <a:pt x="1582057" y="108856"/>
                  <a:pt x="1959428" y="145142"/>
                </a:cubicBezTo>
                <a:cubicBezTo>
                  <a:pt x="2336799" y="181428"/>
                  <a:pt x="2815771" y="708781"/>
                  <a:pt x="3236685" y="711200"/>
                </a:cubicBezTo>
                <a:cubicBezTo>
                  <a:pt x="3657599" y="713619"/>
                  <a:pt x="3962400" y="140305"/>
                  <a:pt x="4484914" y="159657"/>
                </a:cubicBezTo>
                <a:cubicBezTo>
                  <a:pt x="5007428" y="179009"/>
                  <a:pt x="5863771" y="829733"/>
                  <a:pt x="6371771" y="827314"/>
                </a:cubicBezTo>
                <a:cubicBezTo>
                  <a:pt x="6879771" y="824895"/>
                  <a:pt x="7532914" y="145142"/>
                  <a:pt x="7532914" y="145142"/>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856343" y="5631543"/>
            <a:ext cx="7678057" cy="926495"/>
          </a:xfrm>
          <a:custGeom>
            <a:avLst/>
            <a:gdLst>
              <a:gd name="connsiteX0" fmla="*/ 0 w 7678057"/>
              <a:gd name="connsiteY0" fmla="*/ 14514 h 926495"/>
              <a:gd name="connsiteX1" fmla="*/ 986971 w 7678057"/>
              <a:gd name="connsiteY1" fmla="*/ 449943 h 926495"/>
              <a:gd name="connsiteX2" fmla="*/ 2002971 w 7678057"/>
              <a:gd name="connsiteY2" fmla="*/ 58057 h 926495"/>
              <a:gd name="connsiteX3" fmla="*/ 3439886 w 7678057"/>
              <a:gd name="connsiteY3" fmla="*/ 798286 h 926495"/>
              <a:gd name="connsiteX4" fmla="*/ 4615543 w 7678057"/>
              <a:gd name="connsiteY4" fmla="*/ 188686 h 926495"/>
              <a:gd name="connsiteX5" fmla="*/ 6226628 w 7678057"/>
              <a:gd name="connsiteY5" fmla="*/ 827314 h 926495"/>
              <a:gd name="connsiteX6" fmla="*/ 7678057 w 7678057"/>
              <a:gd name="connsiteY6" fmla="*/ 783771 h 92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78057" h="926495">
                <a:moveTo>
                  <a:pt x="0" y="14514"/>
                </a:moveTo>
                <a:cubicBezTo>
                  <a:pt x="326571" y="228600"/>
                  <a:pt x="653143" y="442686"/>
                  <a:pt x="986971" y="449943"/>
                </a:cubicBezTo>
                <a:cubicBezTo>
                  <a:pt x="1320799" y="457200"/>
                  <a:pt x="1594152" y="0"/>
                  <a:pt x="2002971" y="58057"/>
                </a:cubicBezTo>
                <a:cubicBezTo>
                  <a:pt x="2411790" y="116114"/>
                  <a:pt x="3004457" y="776515"/>
                  <a:pt x="3439886" y="798286"/>
                </a:cubicBezTo>
                <a:cubicBezTo>
                  <a:pt x="3875315" y="820057"/>
                  <a:pt x="4151086" y="183848"/>
                  <a:pt x="4615543" y="188686"/>
                </a:cubicBezTo>
                <a:cubicBezTo>
                  <a:pt x="5080000" y="193524"/>
                  <a:pt x="5716209" y="728133"/>
                  <a:pt x="6226628" y="827314"/>
                </a:cubicBezTo>
                <a:cubicBezTo>
                  <a:pt x="6737047" y="926495"/>
                  <a:pt x="7207552" y="855133"/>
                  <a:pt x="7678057" y="783771"/>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p:cNvCxnSpPr/>
          <p:nvPr/>
        </p:nvCxnSpPr>
        <p:spPr>
          <a:xfrm flipH="1">
            <a:off x="762000" y="5105400"/>
            <a:ext cx="457200" cy="762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676400" y="5410200"/>
            <a:ext cx="76200" cy="838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38400" y="5105400"/>
            <a:ext cx="152400" cy="914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429000" y="5181600"/>
            <a:ext cx="76200" cy="914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67200" y="5410200"/>
            <a:ext cx="76200" cy="1143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34000" y="4648200"/>
            <a:ext cx="7620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400800" y="4953000"/>
            <a:ext cx="228600" cy="1524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96200" y="4876800"/>
            <a:ext cx="76200" cy="1752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92600" y="5715000"/>
            <a:ext cx="109728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144385" name="Object 1"/>
          <p:cNvGraphicFramePr>
            <a:graphicFrameLocks noChangeAspect="1"/>
          </p:cNvGraphicFramePr>
          <p:nvPr/>
        </p:nvGraphicFramePr>
        <p:xfrm>
          <a:off x="4572000" y="5207327"/>
          <a:ext cx="609600" cy="507673"/>
        </p:xfrm>
        <a:graphic>
          <a:graphicData uri="http://schemas.openxmlformats.org/presentationml/2006/ole">
            <mc:AlternateContent xmlns:mc="http://schemas.openxmlformats.org/markup-compatibility/2006">
              <mc:Choice xmlns:v="urn:schemas-microsoft-com:vml" Requires="v">
                <p:oleObj spid="_x0000_s144399" name="Equation" r:id="rId5" imgW="215640" imgH="177480" progId="Equation.DSMT4">
                  <p:embed/>
                </p:oleObj>
              </mc:Choice>
              <mc:Fallback>
                <p:oleObj name="Equation" r:id="rId5" imgW="215640" imgH="17748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207327"/>
                        <a:ext cx="609600" cy="507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5562600"/>
          </a:xfrm>
        </p:spPr>
        <p:txBody>
          <a:bodyPr>
            <a:noAutofit/>
          </a:bodyPr>
          <a:lstStyle/>
          <a:p>
            <a:pPr>
              <a:spcBef>
                <a:spcPts val="1800"/>
              </a:spcBef>
            </a:pPr>
            <a:r>
              <a:rPr lang="en-MY" dirty="0" smtClean="0">
                <a:latin typeface="Times New Roman" pitchFamily="18" charset="0"/>
                <a:cs typeface="Times New Roman" pitchFamily="18" charset="0"/>
              </a:rPr>
              <a:t>To facilitate discussion, let us consider a segment of the river located between two locations, i.e. </a:t>
            </a:r>
            <a:r>
              <a:rPr lang="en-MY" i="1" dirty="0" smtClean="0">
                <a:latin typeface="Times New Roman" pitchFamily="18" charset="0"/>
                <a:cs typeface="Times New Roman" pitchFamily="18" charset="0"/>
              </a:rPr>
              <a:t>x </a:t>
            </a:r>
            <a:r>
              <a:rPr lang="en-MY" dirty="0" smtClean="0">
                <a:latin typeface="Times New Roman" pitchFamily="18" charset="0"/>
                <a:cs typeface="Times New Roman" pitchFamily="18" charset="0"/>
              </a:rPr>
              <a:t>and </a:t>
            </a:r>
            <a:r>
              <a:rPr lang="en-MY" i="1" dirty="0" smtClean="0">
                <a:latin typeface="Times New Roman" pitchFamily="18" charset="0"/>
                <a:cs typeface="Times New Roman" pitchFamily="18" charset="0"/>
              </a:rPr>
              <a:t>x </a:t>
            </a:r>
            <a:r>
              <a:rPr lang="en-MY" dirty="0" smtClean="0">
                <a:latin typeface="Times New Roman" pitchFamily="18" charset="0"/>
                <a:cs typeface="Times New Roman" pitchFamily="18" charset="0"/>
              </a:rPr>
              <a:t>+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x;</a:t>
            </a:r>
          </a:p>
          <a:p>
            <a:pPr>
              <a:spcBef>
                <a:spcPts val="1800"/>
              </a:spcBef>
            </a:pPr>
            <a:endParaRPr lang="en-MY" dirty="0" smtClean="0">
              <a:latin typeface="Times New Roman" pitchFamily="18" charset="0"/>
              <a:cs typeface="Times New Roman" pitchFamily="18" charset="0"/>
            </a:endParaRPr>
          </a:p>
          <a:p>
            <a:pPr>
              <a:spcBef>
                <a:spcPts val="1800"/>
              </a:spcBef>
            </a:pPr>
            <a:endParaRPr lang="en-MY" dirty="0" smtClean="0">
              <a:latin typeface="Times New Roman" pitchFamily="18" charset="0"/>
              <a:cs typeface="Times New Roman" pitchFamily="18" charset="0"/>
            </a:endParaRPr>
          </a:p>
          <a:p>
            <a:pPr>
              <a:spcBef>
                <a:spcPts val="4200"/>
              </a:spcBef>
            </a:pPr>
            <a:endParaRPr lang="en-MY" dirty="0" smtClean="0">
              <a:latin typeface="Times New Roman" pitchFamily="18" charset="0"/>
              <a:cs typeface="Times New Roman" pitchFamily="18" charset="0"/>
            </a:endParaRPr>
          </a:p>
          <a:p>
            <a:pPr>
              <a:spcBef>
                <a:spcPts val="1800"/>
              </a:spcBef>
            </a:pPr>
            <a:r>
              <a:rPr lang="en-MY" dirty="0" smtClean="0">
                <a:latin typeface="Times New Roman" pitchFamily="18" charset="0"/>
                <a:cs typeface="Times New Roman" pitchFamily="18" charset="0"/>
              </a:rPr>
              <a:t>For this small segment, </a:t>
            </a:r>
          </a:p>
          <a:p>
            <a:pPr>
              <a:spcBef>
                <a:spcPts val="0"/>
              </a:spcBef>
              <a:buNone/>
            </a:pPr>
            <a:r>
              <a:rPr lang="en-MY" dirty="0" smtClean="0">
                <a:latin typeface="Times New Roman" pitchFamily="18" charset="0"/>
                <a:cs typeface="Times New Roman" pitchFamily="18" charset="0"/>
              </a:rPr>
              <a:t>	let </a:t>
            </a:r>
            <a:r>
              <a:rPr lang="en-MY" i="1" dirty="0" smtClean="0">
                <a:latin typeface="Times New Roman" pitchFamily="18" charset="0"/>
                <a:cs typeface="Times New Roman" pitchFamily="18" charset="0"/>
              </a:rPr>
              <a:t>V </a:t>
            </a:r>
            <a:r>
              <a:rPr lang="en-MY" dirty="0" smtClean="0">
                <a:latin typeface="Times New Roman" pitchFamily="18" charset="0"/>
                <a:cs typeface="Times New Roman" pitchFamily="18" charset="0"/>
              </a:rPr>
              <a:t>= volume, </a:t>
            </a:r>
            <a:r>
              <a:rPr lang="en-MY" i="1" dirty="0" smtClean="0">
                <a:latin typeface="Times New Roman" pitchFamily="18" charset="0"/>
                <a:cs typeface="Times New Roman" pitchFamily="18" charset="0"/>
              </a:rPr>
              <a:t>W </a:t>
            </a:r>
            <a:r>
              <a:rPr lang="en-MY" dirty="0" smtClean="0">
                <a:latin typeface="Times New Roman" pitchFamily="18" charset="0"/>
                <a:cs typeface="Times New Roman" pitchFamily="18" charset="0"/>
              </a:rPr>
              <a:t>= width and </a:t>
            </a:r>
            <a:r>
              <a:rPr lang="en-MY" i="1" dirty="0" smtClean="0">
                <a:latin typeface="Times New Roman" pitchFamily="18" charset="0"/>
                <a:cs typeface="Times New Roman" pitchFamily="18" charset="0"/>
              </a:rPr>
              <a:t>D</a:t>
            </a:r>
            <a:r>
              <a:rPr lang="en-MY" dirty="0" smtClean="0">
                <a:latin typeface="Times New Roman" pitchFamily="18" charset="0"/>
                <a:cs typeface="Times New Roman" pitchFamily="18" charset="0"/>
              </a:rPr>
              <a:t> = depth.</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7585" name="Rectangle 1"/>
          <p:cNvSpPr>
            <a:spLocks noChangeArrowheads="1"/>
          </p:cNvSpPr>
          <p:nvPr/>
        </p:nvSpPr>
        <p:spPr bwMode="auto">
          <a:xfrm>
            <a:off x="2286000" y="3124200"/>
            <a:ext cx="2667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1.5  River flow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Freeform 14"/>
          <p:cNvSpPr/>
          <p:nvPr/>
        </p:nvSpPr>
        <p:spPr>
          <a:xfrm>
            <a:off x="1625600" y="3416300"/>
            <a:ext cx="7048500" cy="2209800"/>
          </a:xfrm>
          <a:custGeom>
            <a:avLst/>
            <a:gdLst>
              <a:gd name="connsiteX0" fmla="*/ 0 w 7048500"/>
              <a:gd name="connsiteY0" fmla="*/ 0 h 2209800"/>
              <a:gd name="connsiteX1" fmla="*/ 1790700 w 7048500"/>
              <a:gd name="connsiteY1" fmla="*/ 1016000 h 2209800"/>
              <a:gd name="connsiteX2" fmla="*/ 5168900 w 7048500"/>
              <a:gd name="connsiteY2" fmla="*/ 1016000 h 2209800"/>
              <a:gd name="connsiteX3" fmla="*/ 7048500 w 7048500"/>
              <a:gd name="connsiteY3" fmla="*/ 2209800 h 2209800"/>
            </a:gdLst>
            <a:ahLst/>
            <a:cxnLst>
              <a:cxn ang="0">
                <a:pos x="connsiteX0" y="connsiteY0"/>
              </a:cxn>
              <a:cxn ang="0">
                <a:pos x="connsiteX1" y="connsiteY1"/>
              </a:cxn>
              <a:cxn ang="0">
                <a:pos x="connsiteX2" y="connsiteY2"/>
              </a:cxn>
              <a:cxn ang="0">
                <a:pos x="connsiteX3" y="connsiteY3"/>
              </a:cxn>
            </a:cxnLst>
            <a:rect l="l" t="t" r="r" b="b"/>
            <a:pathLst>
              <a:path w="7048500" h="2209800">
                <a:moveTo>
                  <a:pt x="0" y="0"/>
                </a:moveTo>
                <a:cubicBezTo>
                  <a:pt x="464608" y="423333"/>
                  <a:pt x="929217" y="846667"/>
                  <a:pt x="1790700" y="1016000"/>
                </a:cubicBezTo>
                <a:cubicBezTo>
                  <a:pt x="2652183" y="1185333"/>
                  <a:pt x="4292600" y="817033"/>
                  <a:pt x="5168900" y="1016000"/>
                </a:cubicBezTo>
                <a:cubicBezTo>
                  <a:pt x="6045200" y="1214967"/>
                  <a:pt x="7048500" y="2209800"/>
                  <a:pt x="7048500" y="220980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104900" y="4610100"/>
            <a:ext cx="6616700" cy="1473200"/>
          </a:xfrm>
          <a:custGeom>
            <a:avLst/>
            <a:gdLst>
              <a:gd name="connsiteX0" fmla="*/ 0 w 6616700"/>
              <a:gd name="connsiteY0" fmla="*/ 0 h 1473200"/>
              <a:gd name="connsiteX1" fmla="*/ 2489200 w 6616700"/>
              <a:gd name="connsiteY1" fmla="*/ 482600 h 1473200"/>
              <a:gd name="connsiteX2" fmla="*/ 5511800 w 6616700"/>
              <a:gd name="connsiteY2" fmla="*/ 571500 h 1473200"/>
              <a:gd name="connsiteX3" fmla="*/ 6616700 w 66167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6616700" h="1473200">
                <a:moveTo>
                  <a:pt x="0" y="0"/>
                </a:moveTo>
                <a:cubicBezTo>
                  <a:pt x="785283" y="193675"/>
                  <a:pt x="1570567" y="387350"/>
                  <a:pt x="2489200" y="482600"/>
                </a:cubicBezTo>
                <a:cubicBezTo>
                  <a:pt x="3407833" y="577850"/>
                  <a:pt x="4823883" y="406400"/>
                  <a:pt x="5511800" y="571500"/>
                </a:cubicBezTo>
                <a:cubicBezTo>
                  <a:pt x="6199717" y="736600"/>
                  <a:pt x="6616700" y="1473200"/>
                  <a:pt x="6616700" y="147320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1313" name="Object 1"/>
          <p:cNvGraphicFramePr>
            <a:graphicFrameLocks noChangeAspect="1"/>
          </p:cNvGraphicFramePr>
          <p:nvPr/>
        </p:nvGraphicFramePr>
        <p:xfrm>
          <a:off x="2772228" y="4495800"/>
          <a:ext cx="661604" cy="475310"/>
        </p:xfrm>
        <a:graphic>
          <a:graphicData uri="http://schemas.openxmlformats.org/presentationml/2006/ole">
            <mc:AlternateContent xmlns:mc="http://schemas.openxmlformats.org/markup-compatibility/2006">
              <mc:Choice xmlns:v="urn:schemas-microsoft-com:vml" Requires="v">
                <p:oleObj spid="_x0000_s141414" name="Equation" r:id="rId5" imgW="368280" imgH="253800" progId="Equation.DSMT4">
                  <p:embed/>
                </p:oleObj>
              </mc:Choice>
              <mc:Fallback>
                <p:oleObj name="Equation" r:id="rId5" imgW="368280" imgH="25380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2228" y="4495800"/>
                        <a:ext cx="661604" cy="475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4" name="Object 2"/>
          <p:cNvGraphicFramePr>
            <a:graphicFrameLocks noChangeAspect="1"/>
          </p:cNvGraphicFramePr>
          <p:nvPr/>
        </p:nvGraphicFramePr>
        <p:xfrm>
          <a:off x="4771572" y="4648200"/>
          <a:ext cx="273346" cy="332543"/>
        </p:xfrm>
        <a:graphic>
          <a:graphicData uri="http://schemas.openxmlformats.org/presentationml/2006/ole">
            <mc:AlternateContent xmlns:mc="http://schemas.openxmlformats.org/markup-compatibility/2006">
              <mc:Choice xmlns:v="urn:schemas-microsoft-com:vml" Requires="v">
                <p:oleObj spid="_x0000_s141415" name="Equation" r:id="rId7" imgW="152280" imgH="177480" progId="Equation.DSMT4">
                  <p:embed/>
                </p:oleObj>
              </mc:Choice>
              <mc:Fallback>
                <p:oleObj name="Equation" r:id="rId7" imgW="152280" imgH="17748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1572" y="4648200"/>
                        <a:ext cx="273346" cy="332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447972" y="4749798"/>
          <a:ext cx="1210038" cy="475310"/>
        </p:xfrm>
        <a:graphic>
          <a:graphicData uri="http://schemas.openxmlformats.org/presentationml/2006/ole">
            <mc:AlternateContent xmlns:mc="http://schemas.openxmlformats.org/markup-compatibility/2006">
              <mc:Choice xmlns:v="urn:schemas-microsoft-com:vml" Requires="v">
                <p:oleObj spid="_x0000_s141416" name="Equation" r:id="rId9" imgW="672840" imgH="253800" progId="Equation.DSMT4">
                  <p:embed/>
                </p:oleObj>
              </mc:Choice>
              <mc:Fallback>
                <p:oleObj name="Equation" r:id="rId9" imgW="672840" imgH="2538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7972" y="4749798"/>
                        <a:ext cx="1210038" cy="475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7" name="Object 5"/>
          <p:cNvGraphicFramePr>
            <a:graphicFrameLocks noChangeAspect="1"/>
          </p:cNvGraphicFramePr>
          <p:nvPr/>
        </p:nvGraphicFramePr>
        <p:xfrm>
          <a:off x="5243286" y="5154160"/>
          <a:ext cx="776514" cy="332542"/>
        </p:xfrm>
        <a:graphic>
          <a:graphicData uri="http://schemas.openxmlformats.org/presentationml/2006/ole">
            <mc:AlternateContent xmlns:mc="http://schemas.openxmlformats.org/markup-compatibility/2006">
              <mc:Choice xmlns:v="urn:schemas-microsoft-com:vml" Requires="v">
                <p:oleObj spid="_x0000_s141417" name="Equation" r:id="rId11" imgW="431640" imgH="177480" progId="Equation.DSMT4">
                  <p:embed/>
                </p:oleObj>
              </mc:Choice>
              <mc:Fallback>
                <p:oleObj name="Equation" r:id="rId11" imgW="431640" imgH="17748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3286" y="5154160"/>
                        <a:ext cx="776514" cy="332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0" name="Object 8"/>
          <p:cNvGraphicFramePr>
            <a:graphicFrameLocks noChangeAspect="1"/>
          </p:cNvGraphicFramePr>
          <p:nvPr/>
        </p:nvGraphicFramePr>
        <p:xfrm>
          <a:off x="3428999" y="5213350"/>
          <a:ext cx="228079" cy="261160"/>
        </p:xfrm>
        <a:graphic>
          <a:graphicData uri="http://schemas.openxmlformats.org/presentationml/2006/ole">
            <mc:AlternateContent xmlns:mc="http://schemas.openxmlformats.org/markup-compatibility/2006">
              <mc:Choice xmlns:v="urn:schemas-microsoft-com:vml" Requires="v">
                <p:oleObj spid="_x0000_s141418" name="Equation" r:id="rId13" imgW="126720" imgH="139680" progId="Equation.DSMT4">
                  <p:embed/>
                </p:oleObj>
              </mc:Choice>
              <mc:Fallback>
                <p:oleObj name="Equation" r:id="rId13" imgW="126720" imgH="13968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8999" y="5213350"/>
                        <a:ext cx="228079" cy="261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1" name="Object 9"/>
          <p:cNvGraphicFramePr>
            <a:graphicFrameLocks noChangeAspect="1"/>
          </p:cNvGraphicFramePr>
          <p:nvPr/>
        </p:nvGraphicFramePr>
        <p:xfrm>
          <a:off x="6790872" y="2349500"/>
          <a:ext cx="432934" cy="370808"/>
        </p:xfrm>
        <a:graphic>
          <a:graphicData uri="http://schemas.openxmlformats.org/presentationml/2006/ole">
            <mc:AlternateContent xmlns:mc="http://schemas.openxmlformats.org/markup-compatibility/2006">
              <mc:Choice xmlns:v="urn:schemas-microsoft-com:vml" Requires="v">
                <p:oleObj spid="_x0000_s141419" name="Equation" r:id="rId15" imgW="215640" imgH="177480" progId="Equation.DSMT4">
                  <p:embed/>
                </p:oleObj>
              </mc:Choice>
              <mc:Fallback>
                <p:oleObj name="Equation" r:id="rId15" imgW="215640" imgH="177480" progId="Equation.DSMT4">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90872" y="2349500"/>
                        <a:ext cx="432934" cy="370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2" name="Object 10"/>
          <p:cNvGraphicFramePr>
            <a:graphicFrameLocks noChangeAspect="1"/>
          </p:cNvGraphicFramePr>
          <p:nvPr/>
        </p:nvGraphicFramePr>
        <p:xfrm>
          <a:off x="7581900" y="3069772"/>
          <a:ext cx="304800" cy="345570"/>
        </p:xfrm>
        <a:graphic>
          <a:graphicData uri="http://schemas.openxmlformats.org/presentationml/2006/ole">
            <mc:AlternateContent xmlns:mc="http://schemas.openxmlformats.org/markup-compatibility/2006">
              <mc:Choice xmlns:v="urn:schemas-microsoft-com:vml" Requires="v">
                <p:oleObj spid="_x0000_s141420" name="Equation" r:id="rId17" imgW="152280" imgH="164880" progId="Equation.DSMT4">
                  <p:embed/>
                </p:oleObj>
              </mc:Choice>
              <mc:Fallback>
                <p:oleObj name="Equation" r:id="rId17" imgW="152280" imgH="164880" progId="Equation.DSMT4">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81900" y="3069772"/>
                        <a:ext cx="304800" cy="345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ube 26"/>
          <p:cNvSpPr/>
          <p:nvPr/>
        </p:nvSpPr>
        <p:spPr>
          <a:xfrm>
            <a:off x="5410200" y="2743200"/>
            <a:ext cx="2667000" cy="990600"/>
          </a:xfrm>
          <a:prstGeom prst="cube">
            <a:avLst>
              <a:gd name="adj" fmla="val 5723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H="1">
            <a:off x="6408420" y="2734854"/>
            <a:ext cx="1676400" cy="1661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234542" y="2728686"/>
            <a:ext cx="1752600" cy="1752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715000" y="4335780"/>
            <a:ext cx="754380" cy="76962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6" idx="1"/>
          </p:cNvCxnSpPr>
          <p:nvPr/>
        </p:nvCxnSpPr>
        <p:spPr>
          <a:xfrm flipH="1">
            <a:off x="3594100" y="4457700"/>
            <a:ext cx="665480" cy="63500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429000" y="4787900"/>
            <a:ext cx="9144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62600" y="4813300"/>
            <a:ext cx="9144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09" name="Picture 1"/>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4105275" y="1204686"/>
            <a:ext cx="5038725" cy="2428875"/>
          </a:xfrm>
          <a:prstGeom prst="rect">
            <a:avLst/>
          </a:prstGeom>
          <a:noFill/>
          <a:ln w="9525">
            <a:noFill/>
            <a:miter lim="800000"/>
            <a:headEnd/>
            <a:tailEnd/>
          </a:ln>
        </p:spPr>
      </p:pic>
      <p:pic>
        <p:nvPicPr>
          <p:cNvPr id="1026" name="Picture 2" descr="C:\Users\fauzisukiman\Desktop\template pp USM\page 2 n seterusnya\Header.jpg"/>
          <p:cNvPicPr>
            <a:picLocks noChangeAspect="1" noChangeArrowheads="1"/>
          </p:cNvPicPr>
          <p:nvPr/>
        </p:nvPicPr>
        <p:blipFill>
          <a:blip r:embed="rId4"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5"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4953000"/>
          </a:xfrm>
        </p:spPr>
        <p:txBody>
          <a:bodyPr>
            <a:noAutofit/>
          </a:bodyPr>
          <a:lstStyle/>
          <a:p>
            <a:pPr>
              <a:spcBef>
                <a:spcPts val="1800"/>
              </a:spcBef>
            </a:pPr>
            <a:r>
              <a:rPr lang="en-MY" dirty="0" smtClean="0">
                <a:latin typeface="Times New Roman" pitchFamily="18" charset="0"/>
                <a:cs typeface="Times New Roman" pitchFamily="18" charset="0"/>
              </a:rPr>
              <a:t>Let  </a:t>
            </a:r>
            <a:r>
              <a:rPr lang="en-MY" i="1" dirty="0" smtClean="0">
                <a:latin typeface="Times New Roman" pitchFamily="18" charset="0"/>
                <a:cs typeface="Times New Roman" pitchFamily="18" charset="0"/>
              </a:rPr>
              <a:t>Q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x</a:t>
            </a:r>
            <a:r>
              <a:rPr lang="en-MY" dirty="0" smtClean="0">
                <a:latin typeface="Times New Roman" pitchFamily="18" charset="0"/>
                <a:cs typeface="Times New Roman" pitchFamily="18" charset="0"/>
              </a:rPr>
              <a:t>) 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/s = water flow at </a:t>
            </a:r>
            <a:r>
              <a:rPr lang="en-MY" i="1" dirty="0" smtClean="0">
                <a:latin typeface="Times New Roman" pitchFamily="18" charset="0"/>
                <a:cs typeface="Times New Roman" pitchFamily="18" charset="0"/>
              </a:rPr>
              <a:t>x</a:t>
            </a:r>
            <a:r>
              <a:rPr lang="en-MY" dirty="0" smtClean="0">
                <a:latin typeface="Times New Roman" pitchFamily="18" charset="0"/>
                <a:cs typeface="Times New Roman" pitchFamily="18" charset="0"/>
              </a:rPr>
              <a:t>;</a:t>
            </a:r>
          </a:p>
          <a:p>
            <a:pPr>
              <a:spcBef>
                <a:spcPts val="1800"/>
              </a:spcBef>
            </a:pPr>
            <a:r>
              <a:rPr lang="en-MY" i="1" dirty="0" smtClean="0">
                <a:latin typeface="Times New Roman" pitchFamily="18" charset="0"/>
                <a:cs typeface="Times New Roman" pitchFamily="18" charset="0"/>
              </a:rPr>
              <a:t>Q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x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sym typeface="Symbol"/>
              </a:rPr>
              <a:t>x</a:t>
            </a:r>
            <a:r>
              <a:rPr lang="en-MY" dirty="0" smtClean="0">
                <a:latin typeface="Times New Roman" pitchFamily="18" charset="0"/>
                <a:cs typeface="Times New Roman" pitchFamily="18" charset="0"/>
              </a:rPr>
              <a:t>) m</a:t>
            </a:r>
            <a:r>
              <a:rPr lang="en-MY" baseline="30000" dirty="0" smtClean="0">
                <a:latin typeface="Times New Roman" pitchFamily="18" charset="0"/>
                <a:cs typeface="Times New Roman" pitchFamily="18" charset="0"/>
              </a:rPr>
              <a:t>3</a:t>
            </a:r>
            <a:r>
              <a:rPr lang="en-MY" dirty="0" smtClean="0">
                <a:latin typeface="Times New Roman" pitchFamily="18" charset="0"/>
                <a:cs typeface="Times New Roman" pitchFamily="18" charset="0"/>
              </a:rPr>
              <a:t>/s </a:t>
            </a:r>
          </a:p>
          <a:p>
            <a:pPr indent="4763">
              <a:spcBef>
                <a:spcPts val="1800"/>
              </a:spcBef>
              <a:buNone/>
            </a:pPr>
            <a:r>
              <a:rPr lang="en-MY" dirty="0" smtClean="0">
                <a:latin typeface="Times New Roman" pitchFamily="18" charset="0"/>
                <a:cs typeface="Times New Roman" pitchFamily="18" charset="0"/>
              </a:rPr>
              <a:t>= water flow at (</a:t>
            </a:r>
            <a:r>
              <a:rPr lang="en-MY" i="1" dirty="0" smtClean="0">
                <a:latin typeface="Times New Roman" pitchFamily="18" charset="0"/>
                <a:cs typeface="Times New Roman" pitchFamily="18" charset="0"/>
              </a:rPr>
              <a:t>x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sym typeface="Symbol"/>
              </a:rPr>
              <a:t>x</a:t>
            </a:r>
            <a:r>
              <a:rPr lang="en-MY" dirty="0" smtClean="0">
                <a:latin typeface="Times New Roman" pitchFamily="18" charset="0"/>
                <a:cs typeface="Times New Roman" pitchFamily="18" charset="0"/>
              </a:rPr>
              <a:t>);</a:t>
            </a:r>
          </a:p>
          <a:p>
            <a:pPr>
              <a:spcBef>
                <a:spcPts val="1800"/>
              </a:spcBef>
            </a:pPr>
            <a:r>
              <a:rPr lang="en-MY" dirty="0" smtClean="0">
                <a:latin typeface="Times New Roman" pitchFamily="18" charset="0"/>
                <a:cs typeface="Times New Roman" pitchFamily="18" charset="0"/>
              </a:rPr>
              <a:t>In time step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a:t>
            </a:r>
          </a:p>
          <a:p>
            <a:pPr>
              <a:spcBef>
                <a:spcPts val="1800"/>
              </a:spcBef>
            </a:pPr>
            <a:r>
              <a:rPr lang="en-MY" i="1" dirty="0" smtClean="0">
                <a:latin typeface="Times New Roman" pitchFamily="18" charset="0"/>
                <a:cs typeface="Times New Roman" pitchFamily="18" charset="0"/>
              </a:rPr>
              <a:t>Q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x</a:t>
            </a:r>
            <a:r>
              <a:rPr lang="en-MY" dirty="0" smtClean="0">
                <a:latin typeface="Times New Roman" pitchFamily="18" charset="0"/>
                <a:cs typeface="Times New Roman" pitchFamily="18" charset="0"/>
              </a:rPr>
              <a:t>)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sym typeface="Symbol"/>
              </a:rPr>
              <a:t>t</a:t>
            </a:r>
            <a:r>
              <a:rPr lang="en-MY" dirty="0" smtClean="0">
                <a:latin typeface="Times New Roman" pitchFamily="18" charset="0"/>
                <a:cs typeface="Times New Roman" pitchFamily="18" charset="0"/>
                <a:sym typeface="Symbol"/>
              </a:rPr>
              <a:t> = </a:t>
            </a:r>
            <a:r>
              <a:rPr lang="en-MY" dirty="0" smtClean="0">
                <a:latin typeface="Times New Roman" pitchFamily="18" charset="0"/>
                <a:cs typeface="Times New Roman" pitchFamily="18" charset="0"/>
              </a:rPr>
              <a:t>amount of water that flows into the segment;  </a:t>
            </a:r>
          </a:p>
          <a:p>
            <a:pPr>
              <a:spcBef>
                <a:spcPts val="1800"/>
              </a:spcBef>
            </a:pPr>
            <a:r>
              <a:rPr lang="en-MY" i="1" dirty="0" smtClean="0">
                <a:latin typeface="Times New Roman" pitchFamily="18" charset="0"/>
                <a:cs typeface="Times New Roman" pitchFamily="18" charset="0"/>
              </a:rPr>
              <a:t>Q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x </a:t>
            </a:r>
            <a:r>
              <a:rPr lang="en-MY" dirty="0" smtClean="0">
                <a:latin typeface="Times New Roman" pitchFamily="18" charset="0"/>
                <a:cs typeface="Times New Roman" pitchFamily="18" charset="0"/>
              </a:rPr>
              <a:t>+</a:t>
            </a:r>
            <a:r>
              <a:rPr lang="en-MY" i="1" dirty="0" smtClean="0">
                <a:latin typeface="Times New Roman" pitchFamily="18" charset="0"/>
                <a:cs typeface="Times New Roman" pitchFamily="18" charset="0"/>
              </a:rPr>
              <a:t>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sym typeface="Symbol"/>
              </a:rPr>
              <a:t>x</a:t>
            </a:r>
            <a:r>
              <a:rPr lang="en-MY" dirty="0" smtClean="0">
                <a:latin typeface="Times New Roman" pitchFamily="18" charset="0"/>
                <a:cs typeface="Times New Roman" pitchFamily="18" charset="0"/>
              </a:rPr>
              <a:t>)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sym typeface="Symbol"/>
              </a:rPr>
              <a:t>t</a:t>
            </a:r>
            <a:r>
              <a:rPr lang="en-MY" dirty="0" smtClean="0">
                <a:latin typeface="Times New Roman" pitchFamily="18" charset="0"/>
                <a:cs typeface="Times New Roman" pitchFamily="18" charset="0"/>
                <a:sym typeface="Symbol"/>
              </a:rPr>
              <a:t> = </a:t>
            </a:r>
            <a:r>
              <a:rPr lang="en-MY" dirty="0" smtClean="0">
                <a:latin typeface="Times New Roman" pitchFamily="18" charset="0"/>
                <a:cs typeface="Times New Roman" pitchFamily="18" charset="0"/>
              </a:rPr>
              <a:t>amount of water that flows out of the segment. </a:t>
            </a:r>
            <a:endParaRPr lang="en-US" dirty="0" smtClean="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5410" name="Object 2"/>
          <p:cNvGraphicFramePr>
            <a:graphicFrameLocks noChangeAspect="1"/>
          </p:cNvGraphicFramePr>
          <p:nvPr/>
        </p:nvGraphicFramePr>
        <p:xfrm>
          <a:off x="3276599" y="4605157"/>
          <a:ext cx="3205615" cy="990801"/>
        </p:xfrm>
        <a:graphic>
          <a:graphicData uri="http://schemas.openxmlformats.org/presentationml/2006/ole">
            <mc:AlternateContent xmlns:mc="http://schemas.openxmlformats.org/markup-compatibility/2006">
              <mc:Choice xmlns:v="urn:schemas-microsoft-com:vml" Requires="v">
                <p:oleObj spid="_x0000_s145438" name="Equation" r:id="rId6" imgW="1574640" imgH="482400" progId="Equation.DSMT4">
                  <p:embed/>
                </p:oleObj>
              </mc:Choice>
              <mc:Fallback>
                <p:oleObj name="Equation" r:id="rId6" imgW="1574640" imgH="48240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599" y="4605157"/>
                        <a:ext cx="3205615" cy="9908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1" name="Object 3"/>
          <p:cNvGraphicFramePr>
            <a:graphicFrameLocks noChangeAspect="1"/>
          </p:cNvGraphicFramePr>
          <p:nvPr/>
        </p:nvGraphicFramePr>
        <p:xfrm>
          <a:off x="3706812" y="5867400"/>
          <a:ext cx="3799976" cy="990600"/>
        </p:xfrm>
        <a:graphic>
          <a:graphicData uri="http://schemas.openxmlformats.org/presentationml/2006/ole">
            <mc:AlternateContent xmlns:mc="http://schemas.openxmlformats.org/markup-compatibility/2006">
              <mc:Choice xmlns:v="urn:schemas-microsoft-com:vml" Requires="v">
                <p:oleObj spid="_x0000_s145439" name="Equation" r:id="rId8" imgW="1866600" imgH="482400" progId="Equation.DSMT4">
                  <p:embed/>
                </p:oleObj>
              </mc:Choice>
              <mc:Fallback>
                <p:oleObj name="Equation" r:id="rId8" imgW="1866600" imgH="482400" progId="Equation.DSMT4">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6812" y="5867400"/>
                        <a:ext cx="3799976"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blinds(horizontal)">
                                      <p:cBhvr>
                                        <p:cTn id="7" dur="500"/>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Effect transition="in" filter="blinds(horizontal)">
                                      <p:cBhvr>
                                        <p:cTn id="12" dur="5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371600"/>
            <a:ext cx="8382000" cy="685800"/>
          </a:xfrm>
        </p:spPr>
        <p:txBody>
          <a:bodyPr>
            <a:noAutofit/>
          </a:bodyPr>
          <a:lstStyle/>
          <a:p>
            <a:pPr>
              <a:spcBef>
                <a:spcPts val="1800"/>
              </a:spcBef>
            </a:pPr>
            <a:r>
              <a:rPr lang="en-MY" dirty="0" smtClean="0">
                <a:latin typeface="Times New Roman" pitchFamily="18" charset="0"/>
                <a:cs typeface="Times New Roman" pitchFamily="18" charset="0"/>
                <a:sym typeface="Symbol"/>
              </a:rPr>
              <a:t> c</a:t>
            </a:r>
            <a:r>
              <a:rPr lang="en-MY" dirty="0" smtClean="0">
                <a:latin typeface="Times New Roman" pitchFamily="18" charset="0"/>
                <a:cs typeface="Times New Roman" pitchFamily="18" charset="0"/>
              </a:rPr>
              <a:t>onservation of volume dictates that</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3" name="Object 1"/>
          <p:cNvGraphicFramePr>
            <a:graphicFrameLocks noChangeAspect="1"/>
          </p:cNvGraphicFramePr>
          <p:nvPr/>
        </p:nvGraphicFramePr>
        <p:xfrm>
          <a:off x="914400" y="2133600"/>
          <a:ext cx="6161087" cy="1606550"/>
        </p:xfrm>
        <a:graphic>
          <a:graphicData uri="http://schemas.openxmlformats.org/presentationml/2006/ole">
            <mc:AlternateContent xmlns:mc="http://schemas.openxmlformats.org/markup-compatibility/2006">
              <mc:Choice xmlns:v="urn:schemas-microsoft-com:vml" Requires="v">
                <p:oleObj spid="_x0000_s69691" name="Equation" r:id="rId5" imgW="2019240" imgH="533160" progId="Equation.DSMT4">
                  <p:embed/>
                </p:oleObj>
              </mc:Choice>
              <mc:Fallback>
                <p:oleObj name="Equation" r:id="rId5" imgW="2019240" imgH="53316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133600"/>
                        <a:ext cx="6161087"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5" name="Object 3"/>
          <p:cNvGraphicFramePr>
            <a:graphicFrameLocks noChangeAspect="1"/>
          </p:cNvGraphicFramePr>
          <p:nvPr/>
        </p:nvGraphicFramePr>
        <p:xfrm>
          <a:off x="2209800" y="4191000"/>
          <a:ext cx="3790950" cy="687388"/>
        </p:xfrm>
        <a:graphic>
          <a:graphicData uri="http://schemas.openxmlformats.org/presentationml/2006/ole">
            <mc:AlternateContent xmlns:mc="http://schemas.openxmlformats.org/markup-compatibility/2006">
              <mc:Choice xmlns:v="urn:schemas-microsoft-com:vml" Requires="v">
                <p:oleObj spid="_x0000_s69692" name="Equation" r:id="rId7" imgW="1244520" imgH="228600" progId="Equation.DSMT4">
                  <p:embed/>
                </p:oleObj>
              </mc:Choice>
              <mc:Fallback>
                <p:oleObj name="Equation" r:id="rId7" imgW="1244520" imgH="2286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191000"/>
                        <a:ext cx="379095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7" name="Object 5"/>
          <p:cNvGraphicFramePr>
            <a:graphicFrameLocks noChangeAspect="1"/>
          </p:cNvGraphicFramePr>
          <p:nvPr/>
        </p:nvGraphicFramePr>
        <p:xfrm>
          <a:off x="781050" y="5694362"/>
          <a:ext cx="5608638" cy="782638"/>
        </p:xfrm>
        <a:graphic>
          <a:graphicData uri="http://schemas.openxmlformats.org/presentationml/2006/ole">
            <mc:AlternateContent xmlns:mc="http://schemas.openxmlformats.org/markup-compatibility/2006">
              <mc:Choice xmlns:v="urn:schemas-microsoft-com:vml" Requires="v">
                <p:oleObj spid="_x0000_s69693" name="Equation" r:id="rId9" imgW="1841400" imgH="253800" progId="Equation.DSMT4">
                  <p:embed/>
                </p:oleObj>
              </mc:Choice>
              <mc:Fallback>
                <p:oleObj name="Equation" r:id="rId9" imgW="1841400" imgH="2538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050" y="5694362"/>
                        <a:ext cx="5608638"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6781800" y="4215825"/>
            <a:ext cx="1447800" cy="584775"/>
          </a:xfrm>
          <a:prstGeom prst="rect">
            <a:avLst/>
          </a:prstGeom>
          <a:noFill/>
        </p:spPr>
        <p:txBody>
          <a:bodyPr wrap="square" rtlCol="0">
            <a:spAutoFit/>
          </a:bodyPr>
          <a:lstStyle/>
          <a:p>
            <a:r>
              <a:rPr lang="en-US" sz="3200" dirty="0" smtClean="0">
                <a:solidFill>
                  <a:srgbClr val="000099"/>
                </a:solidFill>
                <a:latin typeface="Times New Roman" pitchFamily="18" charset="0"/>
                <a:cs typeface="Times New Roman" pitchFamily="18" charset="0"/>
              </a:rPr>
              <a:t>(1.11)</a:t>
            </a:r>
            <a:endParaRPr lang="en-US" sz="3200" dirty="0">
              <a:solidFill>
                <a:srgbClr val="000099"/>
              </a:solidFill>
              <a:latin typeface="Times New Roman" pitchFamily="18" charset="0"/>
              <a:cs typeface="Times New Roman" pitchFamily="18" charset="0"/>
            </a:endParaRPr>
          </a:p>
        </p:txBody>
      </p:sp>
      <p:cxnSp>
        <p:nvCxnSpPr>
          <p:cNvPr id="22" name="Straight Arrow Connector 21"/>
          <p:cNvCxnSpPr/>
          <p:nvPr/>
        </p:nvCxnSpPr>
        <p:spPr>
          <a:xfrm>
            <a:off x="2362200" y="2971800"/>
            <a:ext cx="3276600" cy="838200"/>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 name="Object 6"/>
          <p:cNvGraphicFramePr>
            <a:graphicFrameLocks noChangeAspect="1"/>
          </p:cNvGraphicFramePr>
          <p:nvPr/>
        </p:nvGraphicFramePr>
        <p:xfrm>
          <a:off x="5737225" y="3581400"/>
          <a:ext cx="1044575" cy="627062"/>
        </p:xfrm>
        <a:graphic>
          <a:graphicData uri="http://schemas.openxmlformats.org/presentationml/2006/ole">
            <mc:AlternateContent xmlns:mc="http://schemas.openxmlformats.org/markup-compatibility/2006">
              <mc:Choice xmlns:v="urn:schemas-microsoft-com:vml" Requires="v">
                <p:oleObj spid="_x0000_s69694" name="Equation" r:id="rId11" imgW="342720" imgH="203040" progId="Equation.DSMT4">
                  <p:embed/>
                </p:oleObj>
              </mc:Choice>
              <mc:Fallback>
                <p:oleObj name="Equation" r:id="rId11" imgW="342720" imgH="2030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7225" y="3581400"/>
                        <a:ext cx="1044575"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blinds(horizontal)">
                                      <p:cBhvr>
                                        <p:cTn id="7" dur="500"/>
                                        <p:tgtEl>
                                          <p:spTgt spid="696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9635"/>
                                        </p:tgtEl>
                                        <p:attrNameLst>
                                          <p:attrName>style.visibility</p:attrName>
                                        </p:attrNameLst>
                                      </p:cBhvr>
                                      <p:to>
                                        <p:strVal val="visible"/>
                                      </p:to>
                                    </p:set>
                                    <p:animEffect transition="in" filter="blinds(horizontal)">
                                      <p:cBhvr>
                                        <p:cTn id="20" dur="500"/>
                                        <p:tgtEl>
                                          <p:spTgt spid="6963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xit" presetSubtype="10" fill="hold" nodeType="withEffect">
                                  <p:stCondLst>
                                    <p:cond delay="0"/>
                                  </p:stCondLst>
                                  <p:childTnLst>
                                    <p:animEffect transition="out" filter="blinds(horizontal)">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9"/>
          <p:cNvGraphicFramePr>
            <a:graphicFrameLocks noChangeAspect="1"/>
          </p:cNvGraphicFramePr>
          <p:nvPr/>
        </p:nvGraphicFramePr>
        <p:xfrm>
          <a:off x="7781472" y="1206500"/>
          <a:ext cx="432934" cy="370808"/>
        </p:xfrm>
        <a:graphic>
          <a:graphicData uri="http://schemas.openxmlformats.org/presentationml/2006/ole">
            <mc:AlternateContent xmlns:mc="http://schemas.openxmlformats.org/markup-compatibility/2006">
              <mc:Choice xmlns:v="urn:schemas-microsoft-com:vml" Requires="v">
                <p:oleObj spid="_x0000_s71810" name="Equation" r:id="rId3" imgW="215640" imgH="177480" progId="Equation.DSMT4">
                  <p:embed/>
                </p:oleObj>
              </mc:Choice>
              <mc:Fallback>
                <p:oleObj name="Equation" r:id="rId3" imgW="215640" imgH="17748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1472" y="1206500"/>
                        <a:ext cx="432934" cy="370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
          <p:cNvGraphicFramePr>
            <a:graphicFrameLocks noChangeAspect="1"/>
          </p:cNvGraphicFramePr>
          <p:nvPr/>
        </p:nvGraphicFramePr>
        <p:xfrm>
          <a:off x="8572500" y="1926772"/>
          <a:ext cx="304800" cy="345570"/>
        </p:xfrm>
        <a:graphic>
          <a:graphicData uri="http://schemas.openxmlformats.org/presentationml/2006/ole">
            <mc:AlternateContent xmlns:mc="http://schemas.openxmlformats.org/markup-compatibility/2006">
              <mc:Choice xmlns:v="urn:schemas-microsoft-com:vml" Requires="v">
                <p:oleObj spid="_x0000_s71811" name="Equation" r:id="rId5" imgW="152280" imgH="164880" progId="Equation.DSMT4">
                  <p:embed/>
                </p:oleObj>
              </mc:Choice>
              <mc:Fallback>
                <p:oleObj name="Equation" r:id="rId5" imgW="152280" imgH="16488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0" y="1926772"/>
                        <a:ext cx="304800" cy="345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ube 18"/>
          <p:cNvSpPr/>
          <p:nvPr/>
        </p:nvSpPr>
        <p:spPr>
          <a:xfrm>
            <a:off x="6400800" y="1600200"/>
            <a:ext cx="2667000" cy="990600"/>
          </a:xfrm>
          <a:prstGeom prst="cube">
            <a:avLst>
              <a:gd name="adj" fmla="val 57234"/>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fauzisukiman\Desktop\template pp USM\page 2 n seterusnya\Header.jpg"/>
          <p:cNvPicPr>
            <a:picLocks noChangeAspect="1" noChangeArrowheads="1"/>
          </p:cNvPicPr>
          <p:nvPr/>
        </p:nvPicPr>
        <p:blipFill>
          <a:blip r:embed="rId7"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8"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381000" y="1371600"/>
            <a:ext cx="8382000" cy="4953000"/>
          </a:xfrm>
        </p:spPr>
        <p:txBody>
          <a:bodyPr>
            <a:noAutofit/>
          </a:bodyPr>
          <a:lstStyle/>
          <a:p>
            <a:pPr>
              <a:spcBef>
                <a:spcPts val="1800"/>
              </a:spcBef>
            </a:pPr>
            <a:r>
              <a:rPr lang="en-MY" dirty="0" smtClean="0">
                <a:latin typeface="Times New Roman" pitchFamily="18" charset="0"/>
                <a:cs typeface="Times New Roman" pitchFamily="18" charset="0"/>
              </a:rPr>
              <a:t>Now, segment volume </a:t>
            </a:r>
            <a:r>
              <a:rPr lang="en-MY" i="1" dirty="0" smtClean="0">
                <a:solidFill>
                  <a:srgbClr val="000099"/>
                </a:solidFill>
                <a:latin typeface="Times New Roman" pitchFamily="18" charset="0"/>
                <a:cs typeface="Times New Roman" pitchFamily="18" charset="0"/>
              </a:rPr>
              <a:t>V =</a:t>
            </a:r>
            <a:r>
              <a:rPr lang="en-MY" dirty="0" smtClean="0">
                <a:solidFill>
                  <a:srgbClr val="000099"/>
                </a:solidFill>
                <a:latin typeface="Times New Roman" pitchFamily="18" charset="0"/>
                <a:cs typeface="Times New Roman" pitchFamily="18" charset="0"/>
              </a:rPr>
              <a:t> </a:t>
            </a:r>
            <a:r>
              <a:rPr lang="en-MY" i="1" dirty="0" smtClean="0">
                <a:solidFill>
                  <a:srgbClr val="FF0000"/>
                </a:solidFill>
                <a:latin typeface="Times New Roman" pitchFamily="18" charset="0"/>
                <a:cs typeface="Times New Roman" pitchFamily="18" charset="0"/>
              </a:rPr>
              <a:t>A</a:t>
            </a:r>
            <a:r>
              <a:rPr lang="en-MY" dirty="0" smtClean="0">
                <a:solidFill>
                  <a:srgbClr val="000099"/>
                </a:solidFill>
                <a:latin typeface="Times New Roman" pitchFamily="18" charset="0"/>
                <a:cs typeface="Times New Roman" pitchFamily="18" charset="0"/>
                <a:sym typeface="Symbol"/>
              </a:rPr>
              <a:t></a:t>
            </a:r>
            <a:r>
              <a:rPr lang="en-MY" dirty="0" smtClean="0">
                <a:solidFill>
                  <a:srgbClr val="006600"/>
                </a:solidFill>
                <a:latin typeface="Times New Roman" pitchFamily="18" charset="0"/>
                <a:cs typeface="Times New Roman" pitchFamily="18" charset="0"/>
                <a:sym typeface="Symbol"/>
              </a:rPr>
              <a:t></a:t>
            </a:r>
            <a:r>
              <a:rPr lang="en-MY" i="1" dirty="0" smtClean="0">
                <a:solidFill>
                  <a:srgbClr val="006600"/>
                </a:solidFill>
                <a:latin typeface="Times New Roman" pitchFamily="18" charset="0"/>
                <a:cs typeface="Times New Roman" pitchFamily="18" charset="0"/>
                <a:sym typeface="Symbol"/>
              </a:rPr>
              <a:t>x</a:t>
            </a:r>
            <a:r>
              <a:rPr lang="en-MY" dirty="0" smtClean="0">
                <a:solidFill>
                  <a:srgbClr val="33CC33"/>
                </a:solidFill>
                <a:latin typeface="Times New Roman" pitchFamily="18" charset="0"/>
                <a:cs typeface="Times New Roman" pitchFamily="18" charset="0"/>
              </a:rPr>
              <a:t> </a:t>
            </a:r>
          </a:p>
          <a:p>
            <a:pPr>
              <a:spcBef>
                <a:spcPts val="1800"/>
              </a:spcBef>
            </a:pPr>
            <a:r>
              <a:rPr lang="en-MY" i="1" dirty="0" smtClean="0">
                <a:solidFill>
                  <a:srgbClr val="FF0000"/>
                </a:solidFill>
                <a:latin typeface="Times New Roman" pitchFamily="18" charset="0"/>
                <a:cs typeface="Times New Roman" pitchFamily="18" charset="0"/>
              </a:rPr>
              <a:t>A</a:t>
            </a:r>
            <a:r>
              <a:rPr lang="en-MY" dirty="0" smtClean="0">
                <a:latin typeface="Times New Roman" pitchFamily="18" charset="0"/>
                <a:cs typeface="Times New Roman" pitchFamily="18" charset="0"/>
              </a:rPr>
              <a:t> m</a:t>
            </a:r>
            <a:r>
              <a:rPr lang="en-MY" baseline="30000" dirty="0" smtClean="0">
                <a:latin typeface="Times New Roman" pitchFamily="18" charset="0"/>
                <a:cs typeface="Times New Roman" pitchFamily="18" charset="0"/>
              </a:rPr>
              <a:t>2</a:t>
            </a:r>
            <a:r>
              <a:rPr lang="en-MY" dirty="0" smtClean="0">
                <a:latin typeface="Times New Roman" pitchFamily="18" charset="0"/>
                <a:cs typeface="Times New Roman" pitchFamily="18" charset="0"/>
              </a:rPr>
              <a:t> = cross-sectional area;</a:t>
            </a:r>
          </a:p>
          <a:p>
            <a:pPr>
              <a:spcBef>
                <a:spcPts val="1800"/>
              </a:spcBef>
            </a:pPr>
            <a:r>
              <a:rPr lang="en-MY" dirty="0" smtClean="0">
                <a:solidFill>
                  <a:srgbClr val="006600"/>
                </a:solidFill>
                <a:latin typeface="Times New Roman" pitchFamily="18" charset="0"/>
                <a:cs typeface="Times New Roman" pitchFamily="18" charset="0"/>
                <a:sym typeface="Symbol"/>
              </a:rPr>
              <a:t></a:t>
            </a:r>
            <a:r>
              <a:rPr lang="en-MY" i="1" dirty="0" smtClean="0">
                <a:solidFill>
                  <a:srgbClr val="006600"/>
                </a:solidFill>
                <a:latin typeface="Times New Roman" pitchFamily="18" charset="0"/>
                <a:cs typeface="Times New Roman" pitchFamily="18" charset="0"/>
                <a:sym typeface="Symbol"/>
              </a:rPr>
              <a:t>x</a:t>
            </a:r>
            <a:r>
              <a:rPr lang="en-MY" i="1" dirty="0" smtClean="0">
                <a:latin typeface="Times New Roman" pitchFamily="18" charset="0"/>
                <a:cs typeface="Times New Roman" pitchFamily="18" charset="0"/>
                <a:sym typeface="Symbol"/>
              </a:rPr>
              <a:t> </a:t>
            </a:r>
            <a:r>
              <a:rPr lang="en-MY" dirty="0" smtClean="0">
                <a:latin typeface="Times New Roman" pitchFamily="18" charset="0"/>
                <a:cs typeface="Times New Roman" pitchFamily="18" charset="0"/>
                <a:sym typeface="Symbol"/>
              </a:rPr>
              <a:t>m </a:t>
            </a:r>
            <a:r>
              <a:rPr lang="en-MY" dirty="0" smtClean="0">
                <a:latin typeface="Times New Roman" pitchFamily="18" charset="0"/>
                <a:cs typeface="Times New Roman" pitchFamily="18" charset="0"/>
              </a:rPr>
              <a:t>= length of river segment;</a:t>
            </a:r>
          </a:p>
          <a:p>
            <a:pPr>
              <a:spcBef>
                <a:spcPts val="1800"/>
              </a:spcBef>
            </a:pPr>
            <a:r>
              <a:rPr lang="en-MY" dirty="0" smtClean="0">
                <a:latin typeface="Times New Roman" pitchFamily="18" charset="0"/>
                <a:cs typeface="Times New Roman" pitchFamily="18" charset="0"/>
                <a:sym typeface="Symbol"/>
              </a:rPr>
              <a:t></a:t>
            </a:r>
          </a:p>
          <a:p>
            <a:pPr>
              <a:spcBef>
                <a:spcPts val="1800"/>
              </a:spcBef>
            </a:pPr>
            <a:r>
              <a:rPr lang="en-MY" dirty="0" smtClean="0">
                <a:latin typeface="Times New Roman" pitchFamily="18" charset="0"/>
                <a:cs typeface="Times New Roman" pitchFamily="18" charset="0"/>
                <a:sym typeface="Symbol"/>
              </a:rPr>
              <a:t></a:t>
            </a:r>
            <a:r>
              <a:rPr lang="en-MY" dirty="0" smtClean="0">
                <a:latin typeface="Times New Roman" pitchFamily="18" charset="0"/>
                <a:cs typeface="Times New Roman" pitchFamily="18" charset="0"/>
              </a:rPr>
              <a:t> a change in volume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V</a:t>
            </a:r>
            <a:r>
              <a:rPr lang="en-MY" dirty="0" smtClean="0">
                <a:latin typeface="Times New Roman" pitchFamily="18" charset="0"/>
                <a:cs typeface="Times New Roman" pitchFamily="18" charset="0"/>
              </a:rPr>
              <a:t> will lead to a change in the cross sectional area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A</a:t>
            </a:r>
            <a:r>
              <a:rPr lang="en-MY" dirty="0" smtClean="0">
                <a:latin typeface="Times New Roman" pitchFamily="18" charset="0"/>
                <a:cs typeface="Times New Roman" pitchFamily="18" charset="0"/>
              </a:rPr>
              <a:t>. </a:t>
            </a:r>
          </a:p>
          <a:p>
            <a:pPr>
              <a:spcBef>
                <a:spcPts val="1800"/>
              </a:spcBef>
            </a:pP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681" name="Object 1"/>
          <p:cNvGraphicFramePr>
            <a:graphicFrameLocks noChangeAspect="1"/>
          </p:cNvGraphicFramePr>
          <p:nvPr/>
        </p:nvGraphicFramePr>
        <p:xfrm>
          <a:off x="1371600" y="3505200"/>
          <a:ext cx="4419600" cy="732080"/>
        </p:xfrm>
        <a:graphic>
          <a:graphicData uri="http://schemas.openxmlformats.org/presentationml/2006/ole">
            <mc:AlternateContent xmlns:mc="http://schemas.openxmlformats.org/markup-compatibility/2006">
              <mc:Choice xmlns:v="urn:schemas-microsoft-com:vml" Requires="v">
                <p:oleObj spid="_x0000_s71812" name="Equation" r:id="rId9" imgW="1562040" imgH="253800" progId="Equation.DSMT4">
                  <p:embed/>
                </p:oleObj>
              </mc:Choice>
              <mc:Fallback>
                <p:oleObj name="Equation" r:id="rId9" imgW="1562040" imgH="253800" progId="Equation.DSMT4">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3505200"/>
                        <a:ext cx="4419600" cy="732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686" name="Object 6"/>
          <p:cNvGraphicFramePr>
            <a:graphicFrameLocks noChangeAspect="1"/>
          </p:cNvGraphicFramePr>
          <p:nvPr/>
        </p:nvGraphicFramePr>
        <p:xfrm>
          <a:off x="2609850" y="5638800"/>
          <a:ext cx="3790950" cy="687388"/>
        </p:xfrm>
        <a:graphic>
          <a:graphicData uri="http://schemas.openxmlformats.org/presentationml/2006/ole">
            <mc:AlternateContent xmlns:mc="http://schemas.openxmlformats.org/markup-compatibility/2006">
              <mc:Choice xmlns:v="urn:schemas-microsoft-com:vml" Requires="v">
                <p:oleObj spid="_x0000_s71813" name="Equation" r:id="rId11" imgW="1244520" imgH="228600" progId="Equation.DSMT4">
                  <p:embed/>
                </p:oleObj>
              </mc:Choice>
              <mc:Fallback>
                <p:oleObj name="Equation" r:id="rId11" imgW="124452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9850" y="5638800"/>
                        <a:ext cx="379095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7086600" y="5715000"/>
            <a:ext cx="1447800" cy="584775"/>
          </a:xfrm>
          <a:prstGeom prst="rect">
            <a:avLst/>
          </a:prstGeom>
          <a:noFill/>
        </p:spPr>
        <p:txBody>
          <a:bodyPr wrap="square" rtlCol="0">
            <a:spAutoFit/>
          </a:bodyPr>
          <a:lstStyle/>
          <a:p>
            <a:r>
              <a:rPr lang="en-US" sz="3200" dirty="0" smtClean="0">
                <a:solidFill>
                  <a:srgbClr val="000099"/>
                </a:solidFill>
                <a:latin typeface="Times New Roman" pitchFamily="18" charset="0"/>
                <a:cs typeface="Times New Roman" pitchFamily="18" charset="0"/>
              </a:rPr>
              <a:t>(1.11)</a:t>
            </a:r>
            <a:endParaRPr lang="en-US" sz="3200" dirty="0">
              <a:solidFill>
                <a:srgbClr val="000099"/>
              </a:solidFill>
              <a:latin typeface="Times New Roman" pitchFamily="18" charset="0"/>
              <a:cs typeface="Times New Roman" pitchFamily="18" charset="0"/>
            </a:endParaRPr>
          </a:p>
        </p:txBody>
      </p:sp>
      <p:graphicFrame>
        <p:nvGraphicFramePr>
          <p:cNvPr id="71687" name="Object 7"/>
          <p:cNvGraphicFramePr>
            <a:graphicFrameLocks noChangeAspect="1"/>
          </p:cNvGraphicFramePr>
          <p:nvPr/>
        </p:nvGraphicFramePr>
        <p:xfrm>
          <a:off x="685800" y="5715000"/>
          <a:ext cx="1489075" cy="552450"/>
        </p:xfrm>
        <a:graphic>
          <a:graphicData uri="http://schemas.openxmlformats.org/presentationml/2006/ole">
            <mc:AlternateContent xmlns:mc="http://schemas.openxmlformats.org/markup-compatibility/2006">
              <mc:Choice xmlns:v="urn:schemas-microsoft-com:vml" Requires="v">
                <p:oleObj spid="_x0000_s71814" name="Equation" r:id="rId13" imgW="469800" imgH="177480" progId="Equation.DSMT4">
                  <p:embed/>
                </p:oleObj>
              </mc:Choice>
              <mc:Fallback>
                <p:oleObj name="Equation" r:id="rId13" imgW="469800" imgH="1774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5715000"/>
                        <a:ext cx="14890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Straight Arrow Connector 24"/>
          <p:cNvCxnSpPr/>
          <p:nvPr/>
        </p:nvCxnSpPr>
        <p:spPr>
          <a:xfrm flipH="1">
            <a:off x="2286000" y="6019800"/>
            <a:ext cx="1066800" cy="0"/>
          </a:xfrm>
          <a:prstGeom prst="straightConnector1">
            <a:avLst/>
          </a:prstGeom>
          <a:ln w="38100">
            <a:solidFill>
              <a:srgbClr val="FF00FF"/>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609600" y="5638800"/>
            <a:ext cx="7772400" cy="838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1689" name="Object 9"/>
          <p:cNvGraphicFramePr>
            <a:graphicFrameLocks noChangeAspect="1"/>
          </p:cNvGraphicFramePr>
          <p:nvPr/>
        </p:nvGraphicFramePr>
        <p:xfrm>
          <a:off x="1828800" y="5638800"/>
          <a:ext cx="4318000" cy="762000"/>
        </p:xfrm>
        <a:graphic>
          <a:graphicData uri="http://schemas.openxmlformats.org/presentationml/2006/ole">
            <mc:AlternateContent xmlns:mc="http://schemas.openxmlformats.org/markup-compatibility/2006">
              <mc:Choice xmlns:v="urn:schemas-microsoft-com:vml" Requires="v">
                <p:oleObj spid="_x0000_s71815" name="Equation" r:id="rId15" imgW="1129810" imgH="203112" progId="Equation.DSMT4">
                  <p:embed/>
                </p:oleObj>
              </mc:Choice>
              <mc:Fallback>
                <p:oleObj name="Equation" r:id="rId15" imgW="1129810" imgH="203112" progId="Equation.DSMT4">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8800" y="5638800"/>
                        <a:ext cx="4318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1"/>
          <p:cNvGraphicFramePr>
            <a:graphicFrameLocks noChangeAspect="1"/>
          </p:cNvGraphicFramePr>
          <p:nvPr/>
        </p:nvGraphicFramePr>
        <p:xfrm>
          <a:off x="7942944" y="1705428"/>
          <a:ext cx="355600" cy="371475"/>
        </p:xfrm>
        <a:graphic>
          <a:graphicData uri="http://schemas.openxmlformats.org/presentationml/2006/ole">
            <mc:AlternateContent xmlns:mc="http://schemas.openxmlformats.org/markup-compatibility/2006">
              <mc:Choice xmlns:v="urn:schemas-microsoft-com:vml" Requires="v">
                <p:oleObj spid="_x0000_s71816" name="Equation" r:id="rId17" imgW="177480" imgH="177480" progId="Equation.DSMT4">
                  <p:embed/>
                </p:oleObj>
              </mc:Choice>
              <mc:Fallback>
                <p:oleObj name="Equation" r:id="rId17" imgW="177480" imgH="177480" progId="Equation.DSMT4">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42944" y="1705428"/>
                        <a:ext cx="3556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nvGraphicFramePr>
        <p:xfrm>
          <a:off x="7391400" y="2190750"/>
          <a:ext cx="330200" cy="344488"/>
        </p:xfrm>
        <a:graphic>
          <a:graphicData uri="http://schemas.openxmlformats.org/presentationml/2006/ole">
            <mc:AlternateContent xmlns:mc="http://schemas.openxmlformats.org/markup-compatibility/2006">
              <mc:Choice xmlns:v="urn:schemas-microsoft-com:vml" Requires="v">
                <p:oleObj spid="_x0000_s71817" name="Equation" r:id="rId19" imgW="164880" imgH="164880" progId="Equation.DSMT4">
                  <p:embed/>
                </p:oleObj>
              </mc:Choice>
              <mc:Fallback>
                <p:oleObj name="Equation" r:id="rId19" imgW="164880" imgH="164880" progId="Equation.DSMT4">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91400" y="2190750"/>
                        <a:ext cx="3302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Straight Connector 28"/>
          <p:cNvCxnSpPr/>
          <p:nvPr/>
        </p:nvCxnSpPr>
        <p:spPr>
          <a:xfrm flipV="1">
            <a:off x="8001000" y="1600200"/>
            <a:ext cx="609600" cy="609600"/>
          </a:xfrm>
          <a:prstGeom prst="line">
            <a:avLst/>
          </a:prstGeom>
          <a:ln w="25400">
            <a:solidFill>
              <a:srgbClr val="660066"/>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277100" y="2178050"/>
            <a:ext cx="0" cy="429768"/>
          </a:xfrm>
          <a:prstGeom prst="line">
            <a:avLst/>
          </a:prstGeom>
          <a:ln w="25400">
            <a:solidFill>
              <a:srgbClr val="660066"/>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graphicFrame>
        <p:nvGraphicFramePr>
          <p:cNvPr id="71692" name="Object 12"/>
          <p:cNvGraphicFramePr>
            <a:graphicFrameLocks noChangeAspect="1"/>
          </p:cNvGraphicFramePr>
          <p:nvPr/>
        </p:nvGraphicFramePr>
        <p:xfrm>
          <a:off x="7620000" y="2895600"/>
          <a:ext cx="1270000" cy="369888"/>
        </p:xfrm>
        <a:graphic>
          <a:graphicData uri="http://schemas.openxmlformats.org/presentationml/2006/ole">
            <mc:AlternateContent xmlns:mc="http://schemas.openxmlformats.org/markup-compatibility/2006">
              <mc:Choice xmlns:v="urn:schemas-microsoft-com:vml" Requires="v">
                <p:oleObj spid="_x0000_s71818" name="Equation" r:id="rId21" imgW="634680" imgH="177480" progId="Equation.DSMT4">
                  <p:embed/>
                </p:oleObj>
              </mc:Choice>
              <mc:Fallback>
                <p:oleObj name="Equation" r:id="rId21" imgW="634680" imgH="177480" progId="Equation.DSMT4">
                  <p:embed/>
                  <p:pic>
                    <p:nvPicPr>
                      <p:cNvPr id="0" name="Picture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20000" y="2895600"/>
                        <a:ext cx="1270000"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linds(horizontal)">
                                      <p:cBhvr>
                                        <p:cTn id="15" dur="500"/>
                                        <p:tgtEl>
                                          <p:spTgt spid="28"/>
                                        </p:tgtEl>
                                      </p:cBhvr>
                                    </p:animEffect>
                                  </p:childTnLst>
                                </p:cTn>
                              </p:par>
                              <p:par>
                                <p:cTn id="16" presetID="3" presetClass="entr" presetSubtype="1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linds(horizontal)">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692"/>
                                        </p:tgtEl>
                                        <p:attrNameLst>
                                          <p:attrName>style.visibility</p:attrName>
                                        </p:attrNameLst>
                                      </p:cBhvr>
                                      <p:to>
                                        <p:strVal val="visible"/>
                                      </p:to>
                                    </p:set>
                                    <p:animEffect transition="in" filter="blinds(horizontal)">
                                      <p:cBhvr>
                                        <p:cTn id="23" dur="500"/>
                                        <p:tgtEl>
                                          <p:spTgt spid="7169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686"/>
                                        </p:tgtEl>
                                        <p:attrNameLst>
                                          <p:attrName>style.visibility</p:attrName>
                                        </p:attrNameLst>
                                      </p:cBhvr>
                                      <p:to>
                                        <p:strVal val="visible"/>
                                      </p:to>
                                    </p:set>
                                    <p:animEffect transition="in" filter="blinds(horizontal)">
                                      <p:cBhvr>
                                        <p:cTn id="28" dur="500"/>
                                        <p:tgtEl>
                                          <p:spTgt spid="7168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linds(horizontal)">
                                      <p:cBhvr>
                                        <p:cTn id="36" dur="500"/>
                                        <p:tgtEl>
                                          <p:spTgt spid="25"/>
                                        </p:tgtEl>
                                      </p:cBhvr>
                                    </p:animEffect>
                                  </p:childTnLst>
                                </p:cTn>
                              </p:par>
                              <p:par>
                                <p:cTn id="37" presetID="3" presetClass="entr" presetSubtype="10" fill="hold" nodeType="withEffect">
                                  <p:stCondLst>
                                    <p:cond delay="0"/>
                                  </p:stCondLst>
                                  <p:childTnLst>
                                    <p:set>
                                      <p:cBhvr>
                                        <p:cTn id="38" dur="1" fill="hold">
                                          <p:stCondLst>
                                            <p:cond delay="0"/>
                                          </p:stCondLst>
                                        </p:cTn>
                                        <p:tgtEl>
                                          <p:spTgt spid="71687"/>
                                        </p:tgtEl>
                                        <p:attrNameLst>
                                          <p:attrName>style.visibility</p:attrName>
                                        </p:attrNameLst>
                                      </p:cBhvr>
                                      <p:to>
                                        <p:strVal val="visible"/>
                                      </p:to>
                                    </p:set>
                                    <p:animEffect transition="in" filter="blinds(horizontal)">
                                      <p:cBhvr>
                                        <p:cTn id="39" dur="500"/>
                                        <p:tgtEl>
                                          <p:spTgt spid="7168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1689"/>
                                        </p:tgtEl>
                                        <p:attrNameLst>
                                          <p:attrName>style.visibility</p:attrName>
                                        </p:attrNameLst>
                                      </p:cBhvr>
                                      <p:to>
                                        <p:strVal val="visible"/>
                                      </p:to>
                                    </p:set>
                                    <p:animEffect transition="in" filter="blinds(horizontal)">
                                      <p:cBhvr>
                                        <p:cTn id="44" dur="500"/>
                                        <p:tgtEl>
                                          <p:spTgt spid="7168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4114800"/>
            <a:ext cx="8382000" cy="838200"/>
          </a:xfrm>
        </p:spPr>
        <p:txBody>
          <a:bodyPr>
            <a:noAutofit/>
          </a:bodyPr>
          <a:lstStyle/>
          <a:p>
            <a:pPr>
              <a:spcBef>
                <a:spcPts val="1800"/>
              </a:spcBef>
            </a:pPr>
            <a:r>
              <a:rPr lang="en-MY" dirty="0" smtClean="0">
                <a:latin typeface="Times New Roman" pitchFamily="18" charset="0"/>
                <a:cs typeface="Times New Roman" pitchFamily="18" charset="0"/>
              </a:rPr>
              <a:t>By </a:t>
            </a:r>
            <a:r>
              <a:rPr lang="en-MY" smtClean="0">
                <a:latin typeface="Times New Roman" pitchFamily="18" charset="0"/>
                <a:cs typeface="Times New Roman" pitchFamily="18" charset="0"/>
              </a:rPr>
              <a:t>taking </a:t>
            </a:r>
            <a:r>
              <a:rPr lang="en-MY" smtClean="0">
                <a:latin typeface="Times New Roman" pitchFamily="18" charset="0"/>
                <a:cs typeface="Times New Roman" pitchFamily="18" charset="0"/>
                <a:sym typeface="Symbol"/>
              </a:rPr>
              <a:t></a:t>
            </a:r>
            <a:r>
              <a:rPr lang="en-MY" i="1" smtClean="0">
                <a:latin typeface="Times New Roman" pitchFamily="18" charset="0"/>
                <a:cs typeface="Times New Roman" pitchFamily="18" charset="0"/>
              </a:rPr>
              <a:t>x </a:t>
            </a:r>
            <a:r>
              <a:rPr lang="en-MY" dirty="0" smtClean="0">
                <a:latin typeface="Times New Roman" pitchFamily="18" charset="0"/>
                <a:cs typeface="Times New Roman" pitchFamily="18" charset="0"/>
                <a:sym typeface="Symbol"/>
              </a:rPr>
              <a:t> 0</a:t>
            </a:r>
            <a:r>
              <a:rPr lang="en-MY" dirty="0" smtClean="0">
                <a:latin typeface="Times New Roman" pitchFamily="18" charset="0"/>
                <a:cs typeface="Times New Roman" pitchFamily="18" charset="0"/>
              </a:rPr>
              <a:t> and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sym typeface="Symbol"/>
              </a:rPr>
              <a:t>t</a:t>
            </a:r>
            <a:r>
              <a:rPr lang="en-MY" dirty="0" smtClean="0">
                <a:latin typeface="Times New Roman" pitchFamily="18" charset="0"/>
                <a:cs typeface="Times New Roman" pitchFamily="18" charset="0"/>
                <a:sym typeface="Symbol"/>
              </a:rPr>
              <a:t>  0:</a:t>
            </a:r>
            <a:endParaRPr lang="en-US" dirty="0" smtClean="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683" name="Object 3"/>
          <p:cNvGraphicFramePr>
            <a:graphicFrameLocks noChangeAspect="1"/>
          </p:cNvGraphicFramePr>
          <p:nvPr/>
        </p:nvGraphicFramePr>
        <p:xfrm>
          <a:off x="838200" y="1371600"/>
          <a:ext cx="4318000" cy="762000"/>
        </p:xfrm>
        <a:graphic>
          <a:graphicData uri="http://schemas.openxmlformats.org/presentationml/2006/ole">
            <mc:AlternateContent xmlns:mc="http://schemas.openxmlformats.org/markup-compatibility/2006">
              <mc:Choice xmlns:v="urn:schemas-microsoft-com:vml" Requires="v">
                <p:oleObj spid="_x0000_s72750" name="Equation" r:id="rId5" imgW="1129810" imgH="203112" progId="Equation.DSMT4">
                  <p:embed/>
                </p:oleObj>
              </mc:Choice>
              <mc:Fallback>
                <p:oleObj name="Equation" r:id="rId5" imgW="1129810" imgH="203112"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371600"/>
                        <a:ext cx="4318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2708" name="Object 4"/>
          <p:cNvGraphicFramePr>
            <a:graphicFrameLocks noChangeAspect="1"/>
          </p:cNvGraphicFramePr>
          <p:nvPr/>
        </p:nvGraphicFramePr>
        <p:xfrm>
          <a:off x="914400" y="2362200"/>
          <a:ext cx="3505200" cy="1481579"/>
        </p:xfrm>
        <a:graphic>
          <a:graphicData uri="http://schemas.openxmlformats.org/presentationml/2006/ole">
            <mc:AlternateContent xmlns:mc="http://schemas.openxmlformats.org/markup-compatibility/2006">
              <mc:Choice xmlns:v="urn:schemas-microsoft-com:vml" Requires="v">
                <p:oleObj spid="_x0000_s72751" name="Equation" r:id="rId7" imgW="927000" imgH="393480" progId="Equation.DSMT4">
                  <p:embed/>
                </p:oleObj>
              </mc:Choice>
              <mc:Fallback>
                <p:oleObj name="Equation" r:id="rId7" imgW="927000" imgH="393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362200"/>
                        <a:ext cx="3505200" cy="1481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6781800" y="2819400"/>
            <a:ext cx="1447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(1.12)</a:t>
            </a:r>
            <a:endParaRPr lang="en-US" sz="3200" dirty="0">
              <a:latin typeface="Times New Roman" pitchFamily="18" charset="0"/>
              <a:cs typeface="Times New Roman" pitchFamily="18" charset="0"/>
            </a:endParaRPr>
          </a:p>
        </p:txBody>
      </p:sp>
      <p:sp>
        <p:nvSpPr>
          <p:cNvPr id="727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2710" name="Object 6"/>
          <p:cNvGraphicFramePr>
            <a:graphicFrameLocks noChangeAspect="1"/>
          </p:cNvGraphicFramePr>
          <p:nvPr/>
        </p:nvGraphicFramePr>
        <p:xfrm>
          <a:off x="1650380" y="4876800"/>
          <a:ext cx="2845420" cy="1598112"/>
        </p:xfrm>
        <a:graphic>
          <a:graphicData uri="http://schemas.openxmlformats.org/presentationml/2006/ole">
            <mc:AlternateContent xmlns:mc="http://schemas.openxmlformats.org/markup-compatibility/2006">
              <mc:Choice xmlns:v="urn:schemas-microsoft-com:vml" Requires="v">
                <p:oleObj spid="_x0000_s72752" name="Equation" r:id="rId9" imgW="698400" imgH="393480" progId="Equation.DSMT4">
                  <p:embed/>
                </p:oleObj>
              </mc:Choice>
              <mc:Fallback>
                <p:oleObj name="Equation" r:id="rId9" imgW="698400" imgH="39348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0380" y="4876800"/>
                        <a:ext cx="2845420" cy="159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6858000" y="5334000"/>
            <a:ext cx="1447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(1.13)</a:t>
            </a:r>
            <a:endParaRPr lang="en-US" sz="3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Types of Models</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normAutofit/>
          </a:bodyPr>
          <a:lstStyle/>
          <a:p>
            <a:pPr marL="514350" indent="-514350">
              <a:buFont typeface="+mj-lt"/>
              <a:buAutoNum type="arabicPeriod" startAt="3"/>
            </a:pPr>
            <a:r>
              <a:rPr lang="en-US" dirty="0" smtClean="0"/>
              <a:t>Physical models</a:t>
            </a:r>
          </a:p>
          <a:p>
            <a:pPr lvl="1"/>
            <a:r>
              <a:rPr lang="en-US" dirty="0" smtClean="0">
                <a:hlinkClick r:id="rId5"/>
              </a:rPr>
              <a:t>https://www.youtube.com/watch?v=pxWsw--tLf0</a:t>
            </a:r>
            <a:endParaRPr lang="en-US" dirty="0" smtClean="0"/>
          </a:p>
          <a:p>
            <a:pPr lvl="1"/>
            <a:r>
              <a:rPr lang="en-US" dirty="0" smtClean="0">
                <a:hlinkClick r:id="rId6"/>
              </a:rPr>
              <a:t>https://www.youtube.com/watch?v=SzR46EHsl5w</a:t>
            </a:r>
            <a:r>
              <a:rPr lang="en-US" dirty="0" smtClean="0"/>
              <a:t> </a:t>
            </a:r>
          </a:p>
        </p:txBody>
      </p:sp>
      <p:pic>
        <p:nvPicPr>
          <p:cNvPr id="183299" name="Picture 3"/>
          <p:cNvPicPr>
            <a:picLocks noChangeAspect="1" noChangeArrowheads="1"/>
          </p:cNvPicPr>
          <p:nvPr/>
        </p:nvPicPr>
        <p:blipFill>
          <a:blip r:embed="rId7" cstate="print"/>
          <a:srcRect/>
          <a:stretch>
            <a:fillRect/>
          </a:stretch>
        </p:blipFill>
        <p:spPr bwMode="auto">
          <a:xfrm>
            <a:off x="2133600" y="3200400"/>
            <a:ext cx="4876800" cy="3245289"/>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3200400"/>
            <a:ext cx="8382000" cy="2667000"/>
          </a:xfrm>
        </p:spPr>
        <p:txBody>
          <a:bodyPr>
            <a:noAutofit/>
          </a:bodyPr>
          <a:lstStyle/>
          <a:p>
            <a:pPr>
              <a:spcBef>
                <a:spcPts val="1800"/>
              </a:spcBef>
            </a:pPr>
            <a:r>
              <a:rPr lang="en-MY" dirty="0" smtClean="0">
                <a:latin typeface="Times New Roman" pitchFamily="18" charset="0"/>
                <a:cs typeface="Times New Roman" pitchFamily="18" charset="0"/>
              </a:rPr>
              <a:t>A partial differential equation (continuity equation) involving two variables </a:t>
            </a:r>
            <a:r>
              <a:rPr lang="en-MY" i="1" dirty="0" smtClean="0">
                <a:latin typeface="Times New Roman" pitchFamily="18" charset="0"/>
                <a:cs typeface="Times New Roman" pitchFamily="18" charset="0"/>
              </a:rPr>
              <a:t>Q</a:t>
            </a:r>
            <a:r>
              <a:rPr lang="en-MY" dirty="0" smtClean="0">
                <a:latin typeface="Times New Roman" pitchFamily="18" charset="0"/>
                <a:cs typeface="Times New Roman" pitchFamily="18" charset="0"/>
              </a:rPr>
              <a:t> (</a:t>
            </a:r>
            <a:r>
              <a:rPr lang="en-MY" i="1" dirty="0" smtClean="0">
                <a:latin typeface="Times New Roman" pitchFamily="18" charset="0"/>
                <a:cs typeface="Times New Roman" pitchFamily="18" charset="0"/>
              </a:rPr>
              <a:t>x</a:t>
            </a:r>
            <a:r>
              <a:rPr lang="en-MY" dirty="0" smtClean="0">
                <a:latin typeface="Times New Roman" pitchFamily="18" charset="0"/>
                <a:cs typeface="Times New Roman" pitchFamily="18" charset="0"/>
              </a:rPr>
              <a:t>, </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 and  </a:t>
            </a:r>
            <a:r>
              <a:rPr lang="en-MY" i="1" dirty="0" smtClean="0">
                <a:latin typeface="Times New Roman" pitchFamily="18" charset="0"/>
                <a:cs typeface="Times New Roman" pitchFamily="18" charset="0"/>
              </a:rPr>
              <a:t>A</a:t>
            </a:r>
            <a:r>
              <a:rPr lang="en-MY" dirty="0" smtClean="0">
                <a:latin typeface="Times New Roman" pitchFamily="18" charset="0"/>
                <a:cs typeface="Times New Roman" pitchFamily="18" charset="0"/>
              </a:rPr>
              <a:t> (</a:t>
            </a:r>
            <a:r>
              <a:rPr lang="en-MY" i="1" dirty="0" smtClean="0">
                <a:latin typeface="Times New Roman" pitchFamily="18" charset="0"/>
                <a:cs typeface="Times New Roman" pitchFamily="18" charset="0"/>
              </a:rPr>
              <a:t>x</a:t>
            </a:r>
            <a:r>
              <a:rPr lang="en-MY" dirty="0" smtClean="0">
                <a:latin typeface="Times New Roman" pitchFamily="18" charset="0"/>
                <a:cs typeface="Times New Roman" pitchFamily="18" charset="0"/>
              </a:rPr>
              <a:t>, </a:t>
            </a:r>
            <a:r>
              <a:rPr lang="en-MY" i="1" dirty="0" smtClean="0">
                <a:latin typeface="Times New Roman" pitchFamily="18" charset="0"/>
                <a:cs typeface="Times New Roman" pitchFamily="18" charset="0"/>
              </a:rPr>
              <a:t>t</a:t>
            </a:r>
            <a:r>
              <a:rPr lang="en-MY" dirty="0" smtClean="0">
                <a:latin typeface="Times New Roman" pitchFamily="18" charset="0"/>
                <a:cs typeface="Times New Roman" pitchFamily="18" charset="0"/>
              </a:rPr>
              <a:t>);</a:t>
            </a:r>
          </a:p>
          <a:p>
            <a:pPr>
              <a:spcBef>
                <a:spcPts val="1800"/>
              </a:spcBef>
            </a:pPr>
            <a:r>
              <a:rPr lang="en-MY" dirty="0" smtClean="0">
                <a:latin typeface="Times New Roman" pitchFamily="18" charset="0"/>
                <a:cs typeface="Times New Roman" pitchFamily="18" charset="0"/>
              </a:rPr>
              <a:t>To complete this system, another PDE (momentum equation) is needed. </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6"/>
          <p:cNvGraphicFramePr>
            <a:graphicFrameLocks noChangeAspect="1"/>
          </p:cNvGraphicFramePr>
          <p:nvPr/>
        </p:nvGraphicFramePr>
        <p:xfrm>
          <a:off x="1295400" y="1373688"/>
          <a:ext cx="2845420" cy="1598112"/>
        </p:xfrm>
        <a:graphic>
          <a:graphicData uri="http://schemas.openxmlformats.org/presentationml/2006/ole">
            <mc:AlternateContent xmlns:mc="http://schemas.openxmlformats.org/markup-compatibility/2006">
              <mc:Choice xmlns:v="urn:schemas-microsoft-com:vml" Requires="v">
                <p:oleObj spid="_x0000_s73747" name="Equation" r:id="rId5" imgW="698400" imgH="393480" progId="Equation.DSMT4">
                  <p:embed/>
                </p:oleObj>
              </mc:Choice>
              <mc:Fallback>
                <p:oleObj name="Equation" r:id="rId5" imgW="698400" imgH="393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373688"/>
                        <a:ext cx="2845420" cy="159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6503020" y="1830888"/>
            <a:ext cx="1447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(1.13)</a:t>
            </a:r>
            <a:endParaRPr lang="en-US" sz="32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2"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3"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295400"/>
            <a:ext cx="8382000" cy="2895600"/>
          </a:xfrm>
        </p:spPr>
        <p:txBody>
          <a:bodyPr>
            <a:noAutofit/>
          </a:bodyPr>
          <a:lstStyle/>
          <a:p>
            <a:pPr>
              <a:spcBef>
                <a:spcPts val="1800"/>
              </a:spcBef>
            </a:pPr>
            <a:r>
              <a:rPr lang="en-MY" dirty="0" smtClean="0">
                <a:latin typeface="Times New Roman" pitchFamily="18" charset="0"/>
                <a:cs typeface="Times New Roman" pitchFamily="18" charset="0"/>
              </a:rPr>
              <a:t>The momentum equation is derived from the law of conservation of momentum;</a:t>
            </a:r>
          </a:p>
          <a:p>
            <a:pPr>
              <a:spcBef>
                <a:spcPts val="1800"/>
              </a:spcBef>
            </a:pPr>
            <a:r>
              <a:rPr lang="en-MY" dirty="0" smtClean="0">
                <a:latin typeface="Times New Roman" pitchFamily="18" charset="0"/>
                <a:cs typeface="Times New Roman" pitchFamily="18" charset="0"/>
              </a:rPr>
              <a:t>Newton’s 2</a:t>
            </a:r>
            <a:r>
              <a:rPr lang="en-MY" baseline="30000" dirty="0" smtClean="0">
                <a:latin typeface="Times New Roman" pitchFamily="18" charset="0"/>
                <a:cs typeface="Times New Roman" pitchFamily="18" charset="0"/>
              </a:rPr>
              <a:t>nd</a:t>
            </a:r>
            <a:r>
              <a:rPr lang="en-MY" dirty="0" smtClean="0">
                <a:latin typeface="Times New Roman" pitchFamily="18" charset="0"/>
                <a:cs typeface="Times New Roman" pitchFamily="18" charset="0"/>
              </a:rPr>
              <a:t> Law: </a:t>
            </a:r>
          </a:p>
          <a:p>
            <a:pPr>
              <a:spcBef>
                <a:spcPts val="1800"/>
              </a:spcBef>
            </a:pPr>
            <a:r>
              <a:rPr lang="en-MY" dirty="0" smtClean="0">
                <a:latin typeface="Times New Roman" pitchFamily="18" charset="0"/>
                <a:cs typeface="Times New Roman" pitchFamily="18" charset="0"/>
              </a:rPr>
              <a:t>Force = mass </a:t>
            </a:r>
            <a:r>
              <a:rPr lang="en-MY" dirty="0" smtClean="0">
                <a:latin typeface="Times New Roman" pitchFamily="18" charset="0"/>
                <a:cs typeface="Times New Roman" pitchFamily="18" charset="0"/>
                <a:sym typeface="Symbol"/>
              </a:rPr>
              <a:t> acceleration</a:t>
            </a:r>
            <a:br>
              <a:rPr lang="en-MY" dirty="0" smtClean="0">
                <a:latin typeface="Times New Roman" pitchFamily="18" charset="0"/>
                <a:cs typeface="Times New Roman" pitchFamily="18" charset="0"/>
                <a:sym typeface="Symbol"/>
              </a:rPr>
            </a:br>
            <a:r>
              <a:rPr lang="en-MY" i="1" dirty="0" smtClean="0">
                <a:latin typeface="Times New Roman" pitchFamily="18" charset="0"/>
                <a:cs typeface="Times New Roman" pitchFamily="18" charset="0"/>
              </a:rPr>
              <a:t>F</a:t>
            </a:r>
            <a:r>
              <a:rPr lang="en-MY" dirty="0" smtClean="0">
                <a:latin typeface="Times New Roman" pitchFamily="18" charset="0"/>
                <a:cs typeface="Times New Roman" pitchFamily="18" charset="0"/>
              </a:rPr>
              <a:t> = </a:t>
            </a:r>
            <a:r>
              <a:rPr lang="en-MY" i="1" dirty="0" smtClean="0">
                <a:latin typeface="Times New Roman" pitchFamily="18" charset="0"/>
                <a:cs typeface="Times New Roman" pitchFamily="18" charset="0"/>
              </a:rPr>
              <a:t>m</a:t>
            </a:r>
            <a:r>
              <a:rPr lang="en-MY" dirty="0" smtClean="0">
                <a:latin typeface="Times New Roman" pitchFamily="18" charset="0"/>
                <a:cs typeface="Times New Roman" pitchFamily="18" charset="0"/>
              </a:rPr>
              <a:t> </a:t>
            </a:r>
            <a:r>
              <a:rPr lang="en-MY" dirty="0" smtClean="0">
                <a:latin typeface="Times New Roman" pitchFamily="18" charset="0"/>
                <a:cs typeface="Times New Roman" pitchFamily="18" charset="0"/>
                <a:sym typeface="Symbol"/>
              </a:rPr>
              <a:t></a:t>
            </a:r>
            <a:r>
              <a:rPr lang="en-MY" i="1" dirty="0" smtClean="0">
                <a:latin typeface="Times New Roman" pitchFamily="18" charset="0"/>
                <a:cs typeface="Times New Roman" pitchFamily="18" charset="0"/>
              </a:rPr>
              <a:t>a     </a:t>
            </a:r>
            <a:r>
              <a:rPr lang="en-MY" dirty="0" smtClean="0">
                <a:latin typeface="Times New Roman" pitchFamily="18" charset="0"/>
                <a:cs typeface="Times New Roman" pitchFamily="18" charset="0"/>
              </a:rPr>
              <a:t> [kg m s</a:t>
            </a:r>
            <a:r>
              <a:rPr lang="en-MY" baseline="30000" dirty="0" smtClean="0">
                <a:latin typeface="Times New Roman" pitchFamily="18" charset="0"/>
                <a:cs typeface="Times New Roman" pitchFamily="18" charset="0"/>
              </a:rPr>
              <a:t>-2</a:t>
            </a:r>
            <a:r>
              <a:rPr lang="en-MY" dirty="0" smtClean="0">
                <a:latin typeface="Times New Roman" pitchFamily="18" charset="0"/>
                <a:cs typeface="Times New Roman" pitchFamily="18" charset="0"/>
              </a:rPr>
              <a:t>] = [kg]</a:t>
            </a:r>
            <a:r>
              <a:rPr lang="en-MY" dirty="0" smtClean="0">
                <a:latin typeface="Times New Roman" pitchFamily="18" charset="0"/>
                <a:cs typeface="Times New Roman" pitchFamily="18" charset="0"/>
                <a:sym typeface="Symbol"/>
              </a:rPr>
              <a:t>[m/s</a:t>
            </a:r>
            <a:r>
              <a:rPr lang="en-MY" baseline="30000" dirty="0" smtClean="0">
                <a:latin typeface="Times New Roman" pitchFamily="18" charset="0"/>
                <a:cs typeface="Times New Roman" pitchFamily="18" charset="0"/>
                <a:sym typeface="Symbol"/>
              </a:rPr>
              <a:t>2</a:t>
            </a:r>
            <a:r>
              <a:rPr lang="en-MY" dirty="0" smtClean="0">
                <a:latin typeface="Times New Roman" pitchFamily="18" charset="0"/>
                <a:cs typeface="Times New Roman" pitchFamily="18" charset="0"/>
                <a:sym typeface="Symbol"/>
              </a:rPr>
              <a:t>]</a:t>
            </a:r>
          </a:p>
          <a:p>
            <a:pPr>
              <a:spcBef>
                <a:spcPts val="1800"/>
              </a:spcBef>
            </a:pPr>
            <a:r>
              <a:rPr lang="en-MY" dirty="0" smtClean="0">
                <a:latin typeface="Times New Roman" pitchFamily="18" charset="0"/>
                <a:cs typeface="Times New Roman" pitchFamily="18" charset="0"/>
              </a:rPr>
              <a:t>Further details available in </a:t>
            </a:r>
            <a:r>
              <a:rPr lang="en-MY" dirty="0" err="1" smtClean="0">
                <a:latin typeface="Times New Roman" pitchFamily="18" charset="0"/>
                <a:cs typeface="Times New Roman" pitchFamily="18" charset="0"/>
              </a:rPr>
              <a:t>Koh</a:t>
            </a:r>
            <a:r>
              <a:rPr lang="en-MY" dirty="0" smtClean="0">
                <a:latin typeface="Times New Roman" pitchFamily="18" charset="0"/>
                <a:cs typeface="Times New Roman" pitchFamily="18" charset="0"/>
              </a:rPr>
              <a:t> (2004); </a:t>
            </a:r>
          </a:p>
          <a:p>
            <a:pPr>
              <a:spcBef>
                <a:spcPts val="1800"/>
              </a:spcBef>
            </a:pPr>
            <a:r>
              <a:rPr lang="en-MY" dirty="0" smtClean="0">
                <a:latin typeface="Times New Roman" pitchFamily="18" charset="0"/>
                <a:cs typeface="Times New Roman" pitchFamily="18" charset="0"/>
              </a:rPr>
              <a:t>This system of PDE derived from the laws of conservation of mass and momentum is known as hydraulics model.</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1.5  Simple River Flow</a:t>
            </a:r>
            <a:endParaRPr lang="en-US" b="1" dirty="0">
              <a:solidFill>
                <a:schemeClr val="bg1"/>
              </a:solidFill>
              <a:latin typeface="Times New Roman" pitchFamily="18" charset="0"/>
              <a:cs typeface="Times New Roman" pitchFamily="18" charset="0"/>
            </a:endParaRPr>
          </a:p>
        </p:txBody>
      </p:sp>
      <p:sp>
        <p:nvSpPr>
          <p:cNvPr id="8" name="Content Placeholder 7"/>
          <p:cNvSpPr>
            <a:spLocks noGrp="1"/>
          </p:cNvSpPr>
          <p:nvPr>
            <p:ph idx="1"/>
          </p:nvPr>
        </p:nvSpPr>
        <p:spPr>
          <a:xfrm>
            <a:off x="457200" y="1447800"/>
            <a:ext cx="8382000" cy="4419600"/>
          </a:xfrm>
        </p:spPr>
        <p:txBody>
          <a:bodyPr>
            <a:noAutofit/>
          </a:bodyPr>
          <a:lstStyle/>
          <a:p>
            <a:pPr>
              <a:spcBef>
                <a:spcPts val="1800"/>
              </a:spcBef>
            </a:pPr>
            <a:r>
              <a:rPr lang="en-MY" dirty="0" smtClean="0">
                <a:latin typeface="Times New Roman" pitchFamily="18" charset="0"/>
                <a:cs typeface="Times New Roman" pitchFamily="18" charset="0"/>
              </a:rPr>
              <a:t>Hydrologic model refers to a system in which the momentum equation is replaced with a simpler approximation;</a:t>
            </a:r>
          </a:p>
          <a:p>
            <a:pPr>
              <a:spcBef>
                <a:spcPts val="1800"/>
              </a:spcBef>
            </a:pPr>
            <a:r>
              <a:rPr lang="en-MY" dirty="0" smtClean="0">
                <a:latin typeface="Times New Roman" pitchFamily="18" charset="0"/>
                <a:cs typeface="Times New Roman" pitchFamily="18" charset="0"/>
              </a:rPr>
              <a:t> Hydrologic models, in general, are easier to solve;</a:t>
            </a:r>
          </a:p>
          <a:p>
            <a:pPr>
              <a:spcBef>
                <a:spcPts val="1800"/>
              </a:spcBef>
            </a:pPr>
            <a:r>
              <a:rPr lang="en-MY" dirty="0" smtClean="0">
                <a:latin typeface="Times New Roman" pitchFamily="18" charset="0"/>
                <a:cs typeface="Times New Roman" pitchFamily="18" charset="0"/>
              </a:rPr>
              <a:t>When certain assumptions are applied,         </a:t>
            </a:r>
            <a:r>
              <a:rPr lang="en-MY" dirty="0" err="1" smtClean="0">
                <a:latin typeface="Times New Roman" pitchFamily="18" charset="0"/>
                <a:cs typeface="Times New Roman" pitchFamily="18" charset="0"/>
              </a:rPr>
              <a:t>Eqn</a:t>
            </a:r>
            <a:r>
              <a:rPr lang="en-MY" dirty="0" smtClean="0">
                <a:latin typeface="Times New Roman" pitchFamily="18" charset="0"/>
                <a:cs typeface="Times New Roman" pitchFamily="18" charset="0"/>
              </a:rPr>
              <a:t> (1.13) can be further simplified so that a complete and yet simple solution can be obtained (</a:t>
            </a:r>
            <a:r>
              <a:rPr lang="en-MY" dirty="0" err="1" smtClean="0">
                <a:latin typeface="Times New Roman" pitchFamily="18" charset="0"/>
                <a:cs typeface="Times New Roman" pitchFamily="18" charset="0"/>
              </a:rPr>
              <a:t>Koh</a:t>
            </a:r>
            <a:r>
              <a:rPr lang="en-MY" dirty="0" smtClean="0">
                <a:latin typeface="Times New Roman" pitchFamily="18" charset="0"/>
                <a:cs typeface="Times New Roman" pitchFamily="18" charset="0"/>
              </a:rPr>
              <a:t>, 2004). </a:t>
            </a:r>
            <a:endParaRPr lang="en-US" dirty="0">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7458" name="Object 6"/>
          <p:cNvGraphicFramePr>
            <a:graphicFrameLocks noChangeAspect="1"/>
          </p:cNvGraphicFramePr>
          <p:nvPr/>
        </p:nvGraphicFramePr>
        <p:xfrm>
          <a:off x="7255799" y="3962400"/>
          <a:ext cx="1659601" cy="932599"/>
        </p:xfrm>
        <a:graphic>
          <a:graphicData uri="http://schemas.openxmlformats.org/presentationml/2006/ole">
            <mc:AlternateContent xmlns:mc="http://schemas.openxmlformats.org/markup-compatibility/2006">
              <mc:Choice xmlns:v="urn:schemas-microsoft-com:vml" Requires="v">
                <p:oleObj spid="_x0000_s147472" name="Equation" r:id="rId5" imgW="698400" imgH="393480" progId="Equation.DSMT4">
                  <p:embed/>
                </p:oleObj>
              </mc:Choice>
              <mc:Fallback>
                <p:oleObj name="Equation" r:id="rId5" imgW="698400" imgH="393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5799" y="3962400"/>
                        <a:ext cx="1659601" cy="932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blinds(horizontal)">
                                      <p:cBhvr>
                                        <p:cTn id="7" dur="500"/>
                                        <p:tgtEl>
                                          <p:spTgt spid="14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24063"/>
            <a:ext cx="6553200" cy="1143000"/>
          </a:xfrm>
        </p:spPr>
        <p:txBody>
          <a:bodyPr>
            <a:normAutofit/>
          </a:bodyPr>
          <a:lstStyle/>
          <a:p>
            <a:r>
              <a:rPr lang="en-US" b="1" dirty="0" smtClean="0">
                <a:solidFill>
                  <a:schemeClr val="bg1"/>
                </a:solidFill>
                <a:latin typeface="Times New Roman" pitchFamily="18" charset="0"/>
                <a:cs typeface="Times New Roman" pitchFamily="18" charset="0"/>
              </a:rPr>
              <a:t>Wave </a:t>
            </a:r>
            <a:r>
              <a:rPr lang="en-US" b="1" dirty="0" err="1" smtClean="0">
                <a:solidFill>
                  <a:schemeClr val="bg1"/>
                </a:solidFill>
                <a:latin typeface="Times New Roman" pitchFamily="18" charset="0"/>
                <a:cs typeface="Times New Roman" pitchFamily="18" charset="0"/>
              </a:rPr>
              <a:t>Eqn</a:t>
            </a:r>
            <a:endParaRPr lang="en-US" b="1" dirty="0">
              <a:solidFill>
                <a:schemeClr val="bg1"/>
              </a:solidFill>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 name="Picture 3" descr="C:\Users\Teh Su Yean\Desktop\wave-1D.gif"/>
          <p:cNvPicPr>
            <a:picLocks noGrp="1" noChangeAspect="1" noChangeArrowheads="1" noCrop="1"/>
          </p:cNvPicPr>
          <p:nvPr>
            <p:ph idx="1"/>
          </p:nvPr>
        </p:nvPicPr>
        <p:blipFill>
          <a:blip r:embed="rId5" cstate="print"/>
          <a:srcRect/>
          <a:stretch>
            <a:fillRect/>
          </a:stretch>
        </p:blipFill>
        <p:spPr bwMode="auto">
          <a:xfrm>
            <a:off x="5486399" y="2743200"/>
            <a:ext cx="3657601" cy="1609345"/>
          </a:xfrm>
          <a:prstGeom prst="rect">
            <a:avLst/>
          </a:prstGeom>
          <a:noFill/>
        </p:spPr>
      </p:pic>
      <p:pic>
        <p:nvPicPr>
          <p:cNvPr id="20" name="Tsunami Propagation Scenario in SCS.wmv">
            <a:hlinkClick r:id="" action="ppaction://media"/>
          </p:cNvPr>
          <p:cNvPicPr>
            <a:picLocks noRot="1" noChangeAspect="1"/>
          </p:cNvPicPr>
          <p:nvPr>
            <a:videoFile r:link="rId1"/>
          </p:nvPr>
        </p:nvPicPr>
        <p:blipFill>
          <a:blip r:embed="rId6" cstate="print"/>
          <a:stretch>
            <a:fillRect/>
          </a:stretch>
        </p:blipFill>
        <p:spPr>
          <a:xfrm>
            <a:off x="0" y="1676400"/>
            <a:ext cx="5334000" cy="4000500"/>
          </a:xfrm>
          <a:prstGeom prst="rect">
            <a:avLst/>
          </a:prstGeom>
        </p:spPr>
      </p:pic>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199"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0"/>
                                        </p:tgtEl>
                                      </p:cBhvr>
                                    </p:cmd>
                                  </p:childTnLst>
                                </p:cTn>
                              </p:par>
                            </p:childTnLst>
                          </p:cTn>
                        </p:par>
                      </p:childTnLst>
                    </p:cTn>
                  </p:par>
                </p:childTnLst>
              </p:cTn>
              <p:nextCondLst>
                <p:cond evt="onClick" delay="0">
                  <p:tgtEl>
                    <p:spTgt spid="20"/>
                  </p:tgtEl>
                </p:cond>
              </p:nextCondLst>
            </p:seq>
            <p:video>
              <p:cMediaNode>
                <p:cTn id="12" fill="hold" display="0">
                  <p:stCondLst>
                    <p:cond delay="indefinite"/>
                  </p:stCondLst>
                  <p:endCondLst>
                    <p:cond evt="onNext" delay="0">
                      <p:tgtEl>
                        <p:sldTgt/>
                      </p:tgtEl>
                    </p:cond>
                    <p:cond evt="onPrev" delay="0">
                      <p:tgtEl>
                        <p:sldTgt/>
                      </p:tgtEl>
                    </p:cond>
                  </p:endCondLst>
                </p:cTn>
                <p:tgtEl>
                  <p:spTgt spid="20"/>
                </p:tgtEl>
              </p:cMediaNode>
            </p:video>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cstate="print"/>
          <a:srcRect t="3333"/>
          <a:stretch>
            <a:fillRect/>
          </a:stretch>
        </p:blipFill>
        <p:spPr bwMode="auto">
          <a:xfrm>
            <a:off x="0" y="0"/>
            <a:ext cx="9144000" cy="6858000"/>
          </a:xfrm>
          <a:prstGeom prst="rect">
            <a:avLst/>
          </a:prstGeom>
          <a:noFill/>
        </p:spPr>
      </p:pic>
      <p:pic>
        <p:nvPicPr>
          <p:cNvPr id="3" name="Picture 5" descr="C:\Users\fauzisukiman\Desktop\template pp USM\Bucu petak.jpg"/>
          <p:cNvPicPr>
            <a:picLocks noChangeAspect="1" noChangeArrowheads="1"/>
          </p:cNvPicPr>
          <p:nvPr/>
        </p:nvPicPr>
        <p:blipFill>
          <a:blip r:embed="rId3" cstate="print"/>
          <a:srcRect/>
          <a:stretch>
            <a:fillRect/>
          </a:stretch>
        </p:blipFill>
        <p:spPr bwMode="auto">
          <a:xfrm>
            <a:off x="6574379" y="4876800"/>
            <a:ext cx="2569621" cy="1981201"/>
          </a:xfrm>
          <a:prstGeom prst="rect">
            <a:avLst/>
          </a:prstGeom>
          <a:noFill/>
        </p:spPr>
      </p:pic>
      <p:pic>
        <p:nvPicPr>
          <p:cNvPr id="2051" name="Picture 3" descr="C:\Users\fauzisukiman\Desktop\template pp USM\Last page\usm logo.jpg"/>
          <p:cNvPicPr>
            <a:picLocks noChangeAspect="1" noChangeArrowheads="1"/>
          </p:cNvPicPr>
          <p:nvPr/>
        </p:nvPicPr>
        <p:blipFill>
          <a:blip r:embed="rId4" cstate="print"/>
          <a:srcRect/>
          <a:stretch>
            <a:fillRect/>
          </a:stretch>
        </p:blipFill>
        <p:spPr bwMode="auto">
          <a:xfrm>
            <a:off x="3505200" y="4419600"/>
            <a:ext cx="2278097" cy="1422500"/>
          </a:xfrm>
          <a:prstGeom prst="rect">
            <a:avLst/>
          </a:prstGeom>
          <a:noFill/>
        </p:spPr>
      </p:pic>
      <p:sp>
        <p:nvSpPr>
          <p:cNvPr id="5" name="TextBox 4"/>
          <p:cNvSpPr txBox="1"/>
          <p:nvPr/>
        </p:nvSpPr>
        <p:spPr>
          <a:xfrm>
            <a:off x="1981200" y="1905000"/>
            <a:ext cx="5410200" cy="1938992"/>
          </a:xfrm>
          <a:prstGeom prst="rect">
            <a:avLst/>
          </a:prstGeom>
          <a:noFill/>
        </p:spPr>
        <p:txBody>
          <a:bodyPr wrap="square" rtlCol="0">
            <a:spAutoFit/>
          </a:bodyPr>
          <a:lstStyle/>
          <a:p>
            <a:pPr algn="ctr"/>
            <a:r>
              <a:rPr lang="en-US" sz="6000" dirty="0" smtClean="0">
                <a:solidFill>
                  <a:schemeClr val="bg1"/>
                </a:solidFill>
                <a:latin typeface="Monotype Corsiva" pitchFamily="66" charset="0"/>
              </a:rPr>
              <a:t>Thank You </a:t>
            </a:r>
          </a:p>
          <a:p>
            <a:pPr algn="ctr"/>
            <a:r>
              <a:rPr lang="en-US" sz="6000" dirty="0" smtClean="0">
                <a:solidFill>
                  <a:schemeClr val="bg1"/>
                </a:solidFill>
                <a:latin typeface="Monotype Corsiva" pitchFamily="66" charset="0"/>
              </a:rPr>
              <a:t>for Your Attention</a:t>
            </a:r>
            <a:endParaRPr lang="en-US" sz="6000" dirty="0">
              <a:solidFill>
                <a:schemeClr val="bg1"/>
              </a:solidFill>
              <a:latin typeface="Monotype Corsiva" pitchFamily="66" charset="0"/>
            </a:endParaRPr>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uzisukiman\Desktop\template pp USM\page 2 n seterusnya\Header.jpg"/>
          <p:cNvPicPr>
            <a:picLocks noChangeAspect="1" noChangeArrowheads="1"/>
          </p:cNvPicPr>
          <p:nvPr/>
        </p:nvPicPr>
        <p:blipFill>
          <a:blip r:embed="rId3" cstate="print"/>
          <a:srcRect/>
          <a:stretch>
            <a:fillRect/>
          </a:stretch>
        </p:blipFill>
        <p:spPr bwMode="auto">
          <a:xfrm>
            <a:off x="0" y="0"/>
            <a:ext cx="9144000" cy="1201840"/>
          </a:xfrm>
          <a:prstGeom prst="rect">
            <a:avLst/>
          </a:prstGeom>
          <a:noFill/>
        </p:spPr>
      </p:pic>
      <p:pic>
        <p:nvPicPr>
          <p:cNvPr id="1027" name="Picture 3" descr="C:\Users\fauzisukiman\Desktop\template pp USM\page 2 n seterusnya\USM logo.jpg"/>
          <p:cNvPicPr>
            <a:picLocks noChangeAspect="1" noChangeArrowheads="1"/>
          </p:cNvPicPr>
          <p:nvPr/>
        </p:nvPicPr>
        <p:blipFill>
          <a:blip r:embed="rId4" cstate="print"/>
          <a:srcRect/>
          <a:stretch>
            <a:fillRect/>
          </a:stretch>
        </p:blipFill>
        <p:spPr bwMode="auto">
          <a:xfrm>
            <a:off x="0" y="152400"/>
            <a:ext cx="1289671" cy="914400"/>
          </a:xfrm>
          <a:prstGeom prst="rect">
            <a:avLst/>
          </a:prstGeom>
          <a:noFill/>
        </p:spPr>
      </p:pic>
      <p:sp>
        <p:nvSpPr>
          <p:cNvPr id="5" name="Title 4"/>
          <p:cNvSpPr>
            <a:spLocks noGrp="1"/>
          </p:cNvSpPr>
          <p:nvPr>
            <p:ph type="title"/>
          </p:nvPr>
        </p:nvSpPr>
        <p:spPr>
          <a:xfrm>
            <a:off x="1447800" y="0"/>
            <a:ext cx="6629400" cy="1143000"/>
          </a:xfrm>
        </p:spPr>
        <p:txBody>
          <a:bodyPr>
            <a:normAutofit/>
          </a:bodyPr>
          <a:lstStyle/>
          <a:p>
            <a:r>
              <a:rPr lang="en-US" sz="4000" b="1" dirty="0" smtClean="0">
                <a:solidFill>
                  <a:schemeClr val="bg1"/>
                </a:solidFill>
                <a:latin typeface="Times New Roman" pitchFamily="18" charset="0"/>
                <a:cs typeface="Times New Roman" pitchFamily="18" charset="0"/>
              </a:rPr>
              <a:t>Types of Models</a:t>
            </a:r>
            <a:endParaRPr lang="en-US" sz="4000" b="1" dirty="0">
              <a:solidFill>
                <a:schemeClr val="bg1"/>
              </a:solidFill>
              <a:latin typeface="Times New Roman" pitchFamily="18" charset="0"/>
              <a:cs typeface="Times New Roman" pitchFamily="18" charset="0"/>
            </a:endParaRPr>
          </a:p>
        </p:txBody>
      </p:sp>
      <p:sp>
        <p:nvSpPr>
          <p:cNvPr id="27" name="Content Placeholder 26"/>
          <p:cNvSpPr>
            <a:spLocks noGrp="1"/>
          </p:cNvSpPr>
          <p:nvPr>
            <p:ph idx="1"/>
          </p:nvPr>
        </p:nvSpPr>
        <p:spPr>
          <a:xfrm>
            <a:off x="457200" y="1371600"/>
            <a:ext cx="8229600" cy="4754563"/>
          </a:xfrm>
        </p:spPr>
        <p:txBody>
          <a:bodyPr>
            <a:normAutofit/>
          </a:bodyPr>
          <a:lstStyle/>
          <a:p>
            <a:pPr marL="514350" indent="-514350">
              <a:buFont typeface="+mj-lt"/>
              <a:buAutoNum type="arabicPeriod" startAt="4"/>
            </a:pPr>
            <a:r>
              <a:rPr lang="en-US" dirty="0" smtClean="0"/>
              <a:t>Analogous models</a:t>
            </a:r>
          </a:p>
          <a:p>
            <a:pPr lvl="1"/>
            <a:r>
              <a:rPr lang="en-US" dirty="0" smtClean="0"/>
              <a:t>When nonhuman species are used to demonstrate the potential health effects of chemicals on humans.</a:t>
            </a:r>
          </a:p>
        </p:txBody>
      </p:sp>
      <p:pic>
        <p:nvPicPr>
          <p:cNvPr id="180226" name="Picture 2"/>
          <p:cNvPicPr>
            <a:picLocks noChangeAspect="1" noChangeArrowheads="1"/>
          </p:cNvPicPr>
          <p:nvPr/>
        </p:nvPicPr>
        <p:blipFill>
          <a:blip r:embed="rId5" cstate="print"/>
          <a:srcRect/>
          <a:stretch>
            <a:fillRect/>
          </a:stretch>
        </p:blipFill>
        <p:spPr bwMode="auto">
          <a:xfrm>
            <a:off x="1066799" y="3657600"/>
            <a:ext cx="2991507" cy="1752600"/>
          </a:xfrm>
          <a:prstGeom prst="rect">
            <a:avLst/>
          </a:prstGeom>
          <a:noFill/>
          <a:ln w="9525">
            <a:noFill/>
            <a:miter lim="800000"/>
            <a:headEnd/>
            <a:tailEnd/>
          </a:ln>
        </p:spPr>
      </p:pic>
      <p:sp>
        <p:nvSpPr>
          <p:cNvPr id="8" name="Rectangle 7"/>
          <p:cNvSpPr/>
          <p:nvPr/>
        </p:nvSpPr>
        <p:spPr>
          <a:xfrm>
            <a:off x="4572000" y="3505200"/>
            <a:ext cx="2971800" cy="1815882"/>
          </a:xfrm>
          <a:prstGeom prst="rect">
            <a:avLst/>
          </a:prstGeom>
        </p:spPr>
        <p:txBody>
          <a:bodyPr wrap="square">
            <a:spAutoFit/>
          </a:bodyPr>
          <a:lstStyle/>
          <a:p>
            <a:r>
              <a:rPr lang="en-US" sz="2800" dirty="0" smtClean="0"/>
              <a:t>A mouse can serve as an analogous model of human physiology.</a:t>
            </a:r>
            <a:endParaRPr lang="ms-MY" sz="2800" dirty="0"/>
          </a:p>
        </p:txBody>
      </p:sp>
      <p:sp>
        <p:nvSpPr>
          <p:cNvPr id="2" name="Footer Placeholder 1"/>
          <p:cNvSpPr>
            <a:spLocks noGrp="1"/>
          </p:cNvSpPr>
          <p:nvPr>
            <p:ph type="ftr" sz="quarter" idx="11"/>
          </p:nvPr>
        </p:nvSpPr>
        <p:spPr/>
        <p:txBody>
          <a:bodyPr/>
          <a:lstStyle/>
          <a:p>
            <a:r>
              <a:rPr lang="en-US" smtClean="0"/>
              <a:t>Prepared by Dr Teh Su Yean, PPSM@USM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4525</Words>
  <Application>Microsoft Office PowerPoint</Application>
  <PresentationFormat>On-screen Show (4:3)</PresentationFormat>
  <Paragraphs>576</Paragraphs>
  <Slides>84</Slides>
  <Notes>13</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Office Theme</vt:lpstr>
      <vt:lpstr>Equation</vt:lpstr>
      <vt:lpstr>Introduction to Modeling</vt:lpstr>
      <vt:lpstr>What is a model?</vt:lpstr>
      <vt:lpstr>What is a model?</vt:lpstr>
      <vt:lpstr>What is a model?</vt:lpstr>
      <vt:lpstr>Types of model</vt:lpstr>
      <vt:lpstr>Types of Models</vt:lpstr>
      <vt:lpstr>Types of Models</vt:lpstr>
      <vt:lpstr>Types of Models</vt:lpstr>
      <vt:lpstr>Types of Models</vt:lpstr>
      <vt:lpstr>Types of Models</vt:lpstr>
      <vt:lpstr>Computational Models</vt:lpstr>
      <vt:lpstr>1. Empirical vs. Mechanistic</vt:lpstr>
      <vt:lpstr>2. Deterministic vs. Probabilistic </vt:lpstr>
      <vt:lpstr>2. Dynamic vs. Static </vt:lpstr>
      <vt:lpstr>1.1  Introduction</vt:lpstr>
      <vt:lpstr>1.1  Introduction</vt:lpstr>
      <vt:lpstr>1.1  Introduction</vt:lpstr>
      <vt:lpstr>Water Quality (WQ) Model</vt:lpstr>
      <vt:lpstr>Water Quality (WQ) Model</vt:lpstr>
      <vt:lpstr>Water Quality (WQ) Model</vt:lpstr>
      <vt:lpstr>Water Quality (WQ) Model</vt:lpstr>
      <vt:lpstr>Water Quality (WQ) Model</vt:lpstr>
      <vt:lpstr>Water Quality (WQ) Model</vt:lpstr>
      <vt:lpstr>1.2  Model Calibration and Verification</vt:lpstr>
      <vt:lpstr>1.2  Model Calibration and Verification</vt:lpstr>
      <vt:lpstr>1.2  Model Calibration and Verification</vt:lpstr>
      <vt:lpstr>1.2  Model Calibration and Verification</vt:lpstr>
      <vt:lpstr>1.2  Model Calibration and Verification</vt:lpstr>
      <vt:lpstr>Definitions for Model Calibration and Verification</vt:lpstr>
      <vt:lpstr>Definitions for Model Calibration and Verification</vt:lpstr>
      <vt:lpstr>Definitions for Model Calibration and Verification</vt:lpstr>
      <vt:lpstr>Definitions for Model Calibration and Verification</vt:lpstr>
      <vt:lpstr>Definitions for Model Calibration and Verification</vt:lpstr>
      <vt:lpstr>Definitions for Model Calibration and Verification</vt:lpstr>
      <vt:lpstr>1.2  Model Calibration and Verification</vt:lpstr>
      <vt:lpstr>1.2  Model Calibration and Verification</vt:lpstr>
      <vt:lpstr>1.3  Basic Measurement and Unit</vt:lpstr>
      <vt:lpstr>Table 1.1  Basic measurement and unit in SI (M = mass, L = length, T = time)</vt:lpstr>
      <vt:lpstr>Table 1.2   Some common unit conversions</vt:lpstr>
      <vt:lpstr>Infamous Unit Conversion Errors</vt:lpstr>
      <vt:lpstr>Infamous Unit Conversion Errors</vt:lpstr>
      <vt:lpstr>Infamous Unit Conversion Errors</vt:lpstr>
      <vt:lpstr>1.3  Basic Measurement and Unit</vt:lpstr>
      <vt:lpstr>Example 1.1(a)</vt:lpstr>
      <vt:lpstr>Example 1.1(b)</vt:lpstr>
      <vt:lpstr>Example 1.1(c)</vt:lpstr>
      <vt:lpstr>Example 1.1(d)</vt:lpstr>
      <vt:lpstr>Example 1.1(e)</vt:lpstr>
      <vt:lpstr>Example 1.2</vt:lpstr>
      <vt:lpstr>Example 1.2</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1.4  Conservation of Mass and the Mass Balance</vt:lpstr>
      <vt:lpstr>Example 1.3</vt:lpstr>
      <vt:lpstr>1.5  Simple River Flow</vt:lpstr>
      <vt:lpstr>1.5  Simple River Flow</vt:lpstr>
      <vt:lpstr>1.5  Simple River Flow</vt:lpstr>
      <vt:lpstr>1.5  Simple River Flow</vt:lpstr>
      <vt:lpstr>1.5  Simple River Flow</vt:lpstr>
      <vt:lpstr>1.5  Simple River Flow</vt:lpstr>
      <vt:lpstr>1.5  Simple River Flow</vt:lpstr>
      <vt:lpstr>1.5  Simple River Flow</vt:lpstr>
      <vt:lpstr>1.5  Simple River Flow</vt:lpstr>
      <vt:lpstr>Wave Eqn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2018-08-21T05:52:41Z</dcterms:created>
  <dcterms:modified xsi:type="dcterms:W3CDTF">2018-08-21T05:55:43Z</dcterms:modified>
  <cp:contentStatus/>
</cp:coreProperties>
</file>