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1091" r:id="rId2"/>
    <p:sldId id="1105" r:id="rId3"/>
    <p:sldId id="1092" r:id="rId4"/>
    <p:sldId id="1093" r:id="rId5"/>
    <p:sldId id="1095" r:id="rId6"/>
    <p:sldId id="1097" r:id="rId7"/>
    <p:sldId id="1098" r:id="rId8"/>
    <p:sldId id="1102" r:id="rId9"/>
    <p:sldId id="1099" r:id="rId10"/>
    <p:sldId id="1100" r:id="rId11"/>
    <p:sldId id="1101" r:id="rId12"/>
    <p:sldId id="1103" r:id="rId13"/>
    <p:sldId id="1106" r:id="rId14"/>
    <p:sldId id="1111" r:id="rId15"/>
    <p:sldId id="1110" r:id="rId16"/>
    <p:sldId id="1112" r:id="rId17"/>
    <p:sldId id="1113" r:id="rId18"/>
    <p:sldId id="1117" r:id="rId19"/>
    <p:sldId id="1121" r:id="rId20"/>
    <p:sldId id="1123" r:id="rId21"/>
    <p:sldId id="1122" r:id="rId22"/>
    <p:sldId id="1115" r:id="rId23"/>
    <p:sldId id="1124" r:id="rId24"/>
    <p:sldId id="1086" r:id="rId25"/>
  </p:sldIdLst>
  <p:sldSz cx="9144000" cy="6858000" type="screen4x3"/>
  <p:notesSz cx="6858000" cy="9144000"/>
  <p:defaultTextStyle>
    <a:defPPr>
      <a:defRPr lang="en-MY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modifyVerifier cryptProviderType="rsaFull" cryptAlgorithmClass="hash" cryptAlgorithmType="typeAny" cryptAlgorithmSid="4" spinCount="100000" saltData="+vMU8BZLVZxSPBYeyp4yqg==" hashData="+HCCyxe1zxk8o5iC/TJq+Ik5vJQ="/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FF00"/>
    <a:srgbClr val="FF33CC"/>
    <a:srgbClr val="33CC33"/>
    <a:srgbClr val="66008A"/>
    <a:srgbClr val="808080"/>
    <a:srgbClr val="680068"/>
    <a:srgbClr val="66FF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1" autoAdjust="0"/>
    <p:restoredTop sz="94538" autoAdjust="0"/>
  </p:normalViewPr>
  <p:slideViewPr>
    <p:cSldViewPr snapToGrid="0" snapToObjects="1">
      <p:cViewPr varScale="1">
        <p:scale>
          <a:sx n="38" d="100"/>
          <a:sy n="38" d="100"/>
        </p:scale>
        <p:origin x="-1144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ms-MY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21062992126018"/>
          <c:y val="5.1400554097404488E-2"/>
          <c:w val="0.82956014873140693"/>
          <c:h val="0.73298185552892958"/>
        </c:manualLayout>
      </c:layout>
      <c:scatterChart>
        <c:scatterStyle val="lineMarker"/>
        <c:varyColors val="0"/>
        <c:ser>
          <c:idx val="0"/>
          <c:order val="0"/>
          <c:tx>
            <c:v>E = 0.0 m2/s</c:v>
          </c:tx>
          <c:spPr>
            <a:ln w="190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25</c:v>
                </c:pt>
                <c:pt idx="2">
                  <c:v>12.5</c:v>
                </c:pt>
                <c:pt idx="3">
                  <c:v>6.25</c:v>
                </c:pt>
                <c:pt idx="4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v>E = 0.2 m2/s</c:v>
          </c:tx>
          <c:spPr>
            <a:ln w="34925">
              <a:noFill/>
            </a:ln>
          </c:spPr>
          <c:marker>
            <c:symbol val="circle"/>
            <c:size val="12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24.959999999999987</c:v>
                </c:pt>
                <c:pt idx="2">
                  <c:v>12.49</c:v>
                </c:pt>
                <c:pt idx="3">
                  <c:v>6.24</c:v>
                </c:pt>
                <c:pt idx="4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10272"/>
        <c:axId val="51112576"/>
      </c:scatterChart>
      <c:valAx>
        <c:axId val="51110272"/>
        <c:scaling>
          <c:orientation val="minMax"/>
          <c:max val="40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i="1" dirty="0"/>
                  <a:t>x </a:t>
                </a:r>
                <a:r>
                  <a:rPr lang="en-US" dirty="0"/>
                  <a:t>(m)</a:t>
                </a:r>
              </a:p>
            </c:rich>
          </c:tx>
          <c:layout/>
          <c:overlay val="0"/>
        </c:title>
        <c:numFmt formatCode="General" sourceLinked="1"/>
        <c:majorTickMark val="in"/>
        <c:minorTickMark val="out"/>
        <c:tickLblPos val="nextTo"/>
        <c:spPr>
          <a:ln>
            <a:solidFill>
              <a:schemeClr val="tx1"/>
            </a:solidFill>
          </a:ln>
        </c:spPr>
        <c:crossAx val="51112576"/>
        <c:crosses val="autoZero"/>
        <c:crossBetween val="midCat"/>
        <c:majorUnit val="1000"/>
        <c:minorUnit val="500"/>
      </c:valAx>
      <c:valAx>
        <c:axId val="5111257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Concentration, mg/L</a:t>
                </a:r>
              </a:p>
            </c:rich>
          </c:tx>
          <c:layout>
            <c:manualLayout>
              <c:xMode val="edge"/>
              <c:yMode val="edge"/>
              <c:x val="2.533036631290658E-3"/>
              <c:y val="0.104711856670090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5111027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9683333333333364"/>
          <c:y val="4.4375182268883064E-3"/>
          <c:w val="0.30316666666666747"/>
          <c:h val="0.21187863745292743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>
          <a:latin typeface="Times New Roman" pitchFamily="18" charset="0"/>
          <a:cs typeface="Times New Roman" pitchFamily="18" charset="0"/>
        </a:defRPr>
      </a:pPr>
      <a:endParaRPr lang="ms-MY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40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1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D505-DB4A-400D-8C6A-96D7817EEA15}" type="datetimeFigureOut">
              <a:rPr lang="ms-MY" smtClean="0"/>
              <a:t>21/08/2018</a:t>
            </a:fld>
            <a:endParaRPr lang="ms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Prepared by Dr Teh Su Yean, PPSM@USM</a:t>
            </a:r>
            <a:endParaRPr lang="ms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BE125-F8BC-4EA0-86B1-9C106110AD93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0155088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8C9176-8185-444D-B034-2F8FB3965CE8}" type="datetimeFigureOut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B6BDBC7-EF08-402C-AE9B-9E52BD08785B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046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6BDBC7-EF08-402C-AE9B-9E52BD08785B}" type="slidenum">
              <a:rPr lang="ms-MY" smtClean="0"/>
              <a:pPr>
                <a:defRPr/>
              </a:pPr>
              <a:t>1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7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SM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15303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500813"/>
            <a:ext cx="8501063" cy="357187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6" name="Rectangle 5"/>
          <p:cNvSpPr/>
          <p:nvPr/>
        </p:nvSpPr>
        <p:spPr>
          <a:xfrm>
            <a:off x="8572500" y="6500813"/>
            <a:ext cx="571500" cy="357187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Rectangle 6"/>
          <p:cNvSpPr/>
          <p:nvPr/>
        </p:nvSpPr>
        <p:spPr>
          <a:xfrm>
            <a:off x="0" y="714375"/>
            <a:ext cx="1714500" cy="714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8" name="Rectangle 7"/>
          <p:cNvSpPr/>
          <p:nvPr/>
        </p:nvSpPr>
        <p:spPr>
          <a:xfrm>
            <a:off x="0" y="714375"/>
            <a:ext cx="1214438" cy="7143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9" name="Rectangle 8"/>
          <p:cNvSpPr/>
          <p:nvPr/>
        </p:nvSpPr>
        <p:spPr>
          <a:xfrm>
            <a:off x="0" y="6357938"/>
            <a:ext cx="8501063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01D7C-CF3B-4435-880B-59437F8A3AC5}" type="datetime1">
              <a:rPr lang="en-US" smtClean="0"/>
              <a:t>8/21/2018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C8A44-8F2F-47A2-B192-7B6239FEE4C2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9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5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Rectangle 6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7E6BD-78F4-4E1B-9239-2BC26553C676}" type="datetime1">
              <a:rPr lang="en-US" smtClean="0"/>
              <a:t>8/21/2018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04E48-DA8C-4FE7-BC5B-63A41F7DE7F9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0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48077-7D0F-4B22-8DD8-4D648E054A2A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612E6-26F3-41C9-9656-2EAF82991811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3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5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Rectangle 6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58148" cy="857208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AC7E0-A23D-418D-A4BE-32B85769D9F9}" type="datetime1">
              <a:rPr lang="en-US" smtClean="0"/>
              <a:t>8/21/2018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E5A6F-309F-4C6F-AD29-4D33206BF820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7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8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5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Rectangle 6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AD766-CD64-44E2-AFB4-9E76C38FDB62}" type="datetime1">
              <a:rPr lang="en-US" smtClean="0"/>
              <a:t>8/21/2018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AD8C8-C38C-49EB-AA4A-6CEEED6E67EA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6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8" name="Rectangle 7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E3522-ABAD-48C8-B04C-4F9EA93367DA}" type="datetime1">
              <a:rPr lang="en-US" smtClean="0"/>
              <a:t>8/21/2018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A5BC2-1662-41DE-AA99-8A55357BBA8A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8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10" name="Rectangle 9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D1317-CF66-4E77-B3EA-5BFD3CA495DE}" type="datetime1">
              <a:rPr lang="en-US" smtClean="0"/>
              <a:t>8/21/2018</a:t>
            </a:fld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9FFB1-423B-42D5-A51E-BF095A5F170C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4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6" name="Rectangle 5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37B17-AB9F-43C0-B1EA-E61D7C4538D0}" type="datetime1">
              <a:rPr lang="en-US" smtClean="0"/>
              <a:t>8/21/2018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877A2-6E52-40E4-A877-BC79E21B3782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3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5" name="Rectangle 4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E32C0-C1AE-4B80-8669-718CD95D744F}" type="datetime1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D47F6-C01E-4FD0-933E-CF6AE21A3AF6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2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6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8" name="Rectangle 7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A1161-647A-4D5C-B7FC-B1B7F1BDFC47}" type="datetime1">
              <a:rPr lang="en-US" smtClean="0"/>
              <a:t>8/21/2018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F39F7-655F-490B-9768-DA500042A90C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6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8" name="Rectangle 7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67E1B-A5D7-4F47-9B2A-6B0B8F88710E}" type="datetime1">
              <a:rPr lang="en-US" smtClean="0"/>
              <a:t>8/21/2018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AD4AC-158C-4C9C-880D-512A31156DDC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E28395-30B8-4FF3-BEA5-63B90926E082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236F01-6668-4BAD-A71B-E67F73865A45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70" r:id="rId11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nc-nd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8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8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ctrTitle"/>
          </p:nvPr>
        </p:nvSpPr>
        <p:spPr>
          <a:xfrm>
            <a:off x="597877" y="1875969"/>
            <a:ext cx="7772400" cy="1485899"/>
          </a:xfrm>
        </p:spPr>
        <p:txBody>
          <a:bodyPr/>
          <a:lstStyle/>
          <a:p>
            <a:r>
              <a:rPr lang="en-MY" sz="4000" b="1" dirty="0" smtClean="0"/>
              <a:t>Introduction to I1DISP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 descr="C:\Users\Teh Su Yean\Desktop\logo usm and soaring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126571" cy="144780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5569"/>
            <a:ext cx="6400800" cy="2403231"/>
          </a:xfrm>
        </p:spPr>
        <p:txBody>
          <a:bodyPr/>
          <a:lstStyle/>
          <a:p>
            <a:pPr marL="457200" indent="-457200" algn="l">
              <a:buFontTx/>
              <a:buChar char="-"/>
            </a:pPr>
            <a:r>
              <a:rPr lang="en-US" dirty="0" smtClean="0"/>
              <a:t>River Examples</a:t>
            </a:r>
          </a:p>
          <a:p>
            <a:pPr marL="457200" indent="-457200" algn="l">
              <a:buFontTx/>
              <a:buChar char="-"/>
            </a:pPr>
            <a:r>
              <a:rPr lang="en-US" dirty="0"/>
              <a:t>Lake Examples</a:t>
            </a:r>
          </a:p>
          <a:p>
            <a:pPr marL="457200" indent="-457200" algn="l">
              <a:buFontTx/>
              <a:buChar char="-"/>
            </a:pPr>
            <a:endParaRPr lang="en-MY" dirty="0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" y="6386946"/>
            <a:ext cx="1140542" cy="40178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766" y="4134678"/>
            <a:ext cx="8915400" cy="252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2849563"/>
          </a:xfrm>
        </p:spPr>
        <p:txBody>
          <a:bodyPr>
            <a:noAutofit/>
          </a:bodyPr>
          <a:lstStyle/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20 m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	L = 3000 m	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= 0.1 m/s </a:t>
            </a:r>
          </a:p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MY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= 0.0 m</a:t>
            </a:r>
            <a:r>
              <a:rPr lang="en-MY" baseline="30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/s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MY" dirty="0" smtClean="0"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1000 m	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0.1 kg/s</a:t>
            </a:r>
            <a:endParaRPr lang="en-MY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en-MY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buNone/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84002" name="Object 2"/>
          <p:cNvGraphicFramePr>
            <a:graphicFrameLocks noChangeAspect="1"/>
          </p:cNvGraphicFramePr>
          <p:nvPr/>
        </p:nvGraphicFramePr>
        <p:xfrm>
          <a:off x="5394325" y="3200400"/>
          <a:ext cx="3216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4" imgW="1130040" imgH="406080" progId="Equation.DSMT4">
                  <p:embed/>
                </p:oleObj>
              </mc:Choice>
              <mc:Fallback>
                <p:oleObj name="Equation" r:id="rId4" imgW="1130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3200400"/>
                        <a:ext cx="3216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3" name="Object 3"/>
          <p:cNvGraphicFramePr>
            <a:graphicFrameLocks noChangeAspect="1"/>
          </p:cNvGraphicFramePr>
          <p:nvPr/>
        </p:nvGraphicFramePr>
        <p:xfrm>
          <a:off x="3200400" y="2514600"/>
          <a:ext cx="29273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6" imgW="1028520" imgH="228600" progId="Equation.DSMT4">
                  <p:embed/>
                </p:oleObj>
              </mc:Choice>
              <mc:Fallback>
                <p:oleObj name="Equation" r:id="rId6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29273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3.3 - Summary</a:t>
            </a:r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0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3.3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Analytical Solution</a:t>
            </a: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274339"/>
              </p:ext>
            </p:extLst>
          </p:nvPr>
        </p:nvGraphicFramePr>
        <p:xfrm>
          <a:off x="993776" y="2282826"/>
          <a:ext cx="71850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3" imgW="2247840" imgH="241200" progId="Equation.DSMT4">
                  <p:embed/>
                </p:oleObj>
              </mc:Choice>
              <mc:Fallback>
                <p:oleObj name="Equation" r:id="rId3" imgW="224784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6" y="2282826"/>
                        <a:ext cx="71850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237854"/>
              </p:ext>
            </p:extLst>
          </p:nvPr>
        </p:nvGraphicFramePr>
        <p:xfrm>
          <a:off x="1027113" y="1560513"/>
          <a:ext cx="7023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5" imgW="2197080" imgH="241200" progId="Equation.DSMT4">
                  <p:embed/>
                </p:oleObj>
              </mc:Choice>
              <mc:Fallback>
                <p:oleObj name="Equation" r:id="rId5" imgW="219708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1560513"/>
                        <a:ext cx="7023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338939"/>
              </p:ext>
            </p:extLst>
          </p:nvPr>
        </p:nvGraphicFramePr>
        <p:xfrm>
          <a:off x="1033463" y="2970213"/>
          <a:ext cx="70215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7" imgW="2197080" imgH="241200" progId="Equation.DSMT4">
                  <p:embed/>
                </p:oleObj>
              </mc:Choice>
              <mc:Fallback>
                <p:oleObj name="Equation" r:id="rId7" imgW="219708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970213"/>
                        <a:ext cx="70215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702365"/>
              </p:ext>
            </p:extLst>
          </p:nvPr>
        </p:nvGraphicFramePr>
        <p:xfrm>
          <a:off x="1069976" y="3656013"/>
          <a:ext cx="75072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9" imgW="2349360" imgH="241200" progId="Equation.DSMT4">
                  <p:embed/>
                </p:oleObj>
              </mc:Choice>
              <mc:Fallback>
                <p:oleObj name="Equation" r:id="rId9" imgW="234936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6" y="3656013"/>
                        <a:ext cx="750728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3.3 – I1DISP Solution</a:t>
            </a:r>
            <a:endParaRPr lang="en-MY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54" y="1365005"/>
            <a:ext cx="7753090" cy="471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Callout 3"/>
          <p:cNvSpPr/>
          <p:nvPr/>
        </p:nvSpPr>
        <p:spPr>
          <a:xfrm>
            <a:off x="6255657" y="1959429"/>
            <a:ext cx="1233714" cy="1596571"/>
          </a:xfrm>
          <a:prstGeom prst="rightArrowCallou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355" y="2168967"/>
            <a:ext cx="785586" cy="138786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04560" y="2493569"/>
            <a:ext cx="420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?</a:t>
            </a:r>
            <a:endParaRPr lang="en-MY" sz="3200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Lake Examples</a:t>
            </a:r>
            <a:endParaRPr lang="en-MY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MY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457200" y="1037492"/>
            <a:ext cx="8229600" cy="52871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MY" dirty="0">
                <a:latin typeface="Times New Roman" pitchFamily="18" charset="0"/>
                <a:cs typeface="Times New Roman" pitchFamily="18" charset="0"/>
              </a:rPr>
              <a:t>A lake has the following characteristics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MY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MY" dirty="0">
                <a:latin typeface="Times New Roman" pitchFamily="18" charset="0"/>
                <a:cs typeface="Times New Roman" pitchFamily="18" charset="0"/>
              </a:rPr>
              <a:t>	Volume = 50,000 m</a:t>
            </a:r>
            <a:r>
              <a:rPr lang="en-MY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MY" dirty="0">
                <a:latin typeface="Times New Roman" pitchFamily="18" charset="0"/>
                <a:cs typeface="Times New Roman" pitchFamily="18" charset="0"/>
              </a:rPr>
              <a:t>	Mean depth = 2 m</a:t>
            </a:r>
          </a:p>
          <a:p>
            <a:pPr marL="0" indent="0" algn="just">
              <a:buNone/>
            </a:pPr>
            <a:r>
              <a:rPr lang="en-MY" dirty="0">
                <a:latin typeface="Times New Roman" pitchFamily="18" charset="0"/>
                <a:cs typeface="Times New Roman" pitchFamily="18" charset="0"/>
              </a:rPr>
              <a:t>	Inflow = outflow = 7500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MY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en-MY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MY" dirty="0">
                <a:latin typeface="Times New Roman" pitchFamily="18" charset="0"/>
                <a:cs typeface="Times New Roman" pitchFamily="18" charset="0"/>
              </a:rPr>
              <a:t>The lake receives the input of a pollutant from three sources: a factory discharge of 50 kg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a flux from atmosphere of 0.6 g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and the inflow stream that has a concentration of 10 mg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If the pollutant decays at the rate of 0.25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MY" dirty="0">
                <a:latin typeface="Times New Roman" pitchFamily="18" charset="0"/>
                <a:cs typeface="Times New Roman" pitchFamily="18" charset="0"/>
              </a:rPr>
              <a:t>determine the steady-state concentration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MY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 – Analytical Solution</a:t>
            </a:r>
            <a:endParaRPr lang="en-MY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91" y="1200359"/>
            <a:ext cx="8571139" cy="4057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1 –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I1DISP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586"/>
            <a:ext cx="8229600" cy="4965578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44" y="1160586"/>
            <a:ext cx="7418510" cy="4764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299" y="3531424"/>
            <a:ext cx="5256701" cy="332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7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2</a:t>
            </a:r>
            <a:endParaRPr lang="en-MY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457200" y="1037492"/>
            <a:ext cx="8229600" cy="52871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MY" sz="2800" dirty="0">
                <a:latin typeface="Times New Roman" pitchFamily="18" charset="0"/>
                <a:cs typeface="Times New Roman" pitchFamily="18" charset="0"/>
              </a:rPr>
              <a:t>A pond with a single inflow stream has the following characteristics:</a:t>
            </a:r>
          </a:p>
          <a:p>
            <a:pPr marL="0" indent="0" algn="just">
              <a:buNone/>
            </a:pP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Mean </a:t>
            </a:r>
            <a:r>
              <a:rPr lang="en-MY" sz="2800" dirty="0">
                <a:latin typeface="Times New Roman" pitchFamily="18" charset="0"/>
                <a:cs typeface="Times New Roman" pitchFamily="18" charset="0"/>
              </a:rPr>
              <a:t>depth = 3 m 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; Surface </a:t>
            </a:r>
            <a:r>
              <a:rPr lang="en-MY" sz="2800" dirty="0">
                <a:latin typeface="Times New Roman" pitchFamily="18" charset="0"/>
                <a:cs typeface="Times New Roman" pitchFamily="18" charset="0"/>
              </a:rPr>
              <a:t>area = 2 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8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MY" sz="2800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MY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MY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 ; Residence </a:t>
            </a:r>
            <a:r>
              <a:rPr lang="en-MY" sz="2800" dirty="0">
                <a:latin typeface="Times New Roman" pitchFamily="18" charset="0"/>
                <a:cs typeface="Times New Roman" pitchFamily="18" charset="0"/>
              </a:rPr>
              <a:t>time = 2 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weeks ; Inflow </a:t>
            </a:r>
            <a:r>
              <a:rPr lang="en-MY" sz="2800" dirty="0">
                <a:latin typeface="Times New Roman" pitchFamily="18" charset="0"/>
                <a:cs typeface="Times New Roman" pitchFamily="18" charset="0"/>
              </a:rPr>
              <a:t>BOD 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MY" sz="2800" dirty="0">
                <a:latin typeface="Times New Roman" pitchFamily="18" charset="0"/>
                <a:cs typeface="Times New Roman" pitchFamily="18" charset="0"/>
              </a:rPr>
              <a:t>4 mg 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MY" sz="28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MY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MY" sz="2800" dirty="0">
                <a:latin typeface="Times New Roman" pitchFamily="18" charset="0"/>
                <a:cs typeface="Times New Roman" pitchFamily="18" charset="0"/>
              </a:rPr>
              <a:t>subdivision housing 1000 people will discharge raw sewage into this system. Each individual contributes about 150 gal 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capita</a:t>
            </a:r>
            <a:r>
              <a:rPr lang="en-MY" sz="28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MY" sz="28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800" dirty="0">
                <a:latin typeface="Times New Roman" pitchFamily="18" charset="0"/>
                <a:cs typeface="Times New Roman" pitchFamily="18" charset="0"/>
              </a:rPr>
              <a:t>of wastewater and 0.25 </a:t>
            </a:r>
            <a:r>
              <a:rPr lang="en-MY" sz="2800" dirty="0" err="1">
                <a:latin typeface="Times New Roman" pitchFamily="18" charset="0"/>
                <a:cs typeface="Times New Roman" pitchFamily="18" charset="0"/>
              </a:rPr>
              <a:t>lb</a:t>
            </a:r>
            <a:r>
              <a:rPr lang="en-MY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capita</a:t>
            </a:r>
            <a:r>
              <a:rPr lang="en-MY" sz="28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MY" sz="28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800" dirty="0">
                <a:latin typeface="Times New Roman" pitchFamily="18" charset="0"/>
                <a:cs typeface="Times New Roman" pitchFamily="18" charset="0"/>
              </a:rPr>
              <a:t>of BOD. 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MY" sz="2800" dirty="0">
                <a:latin typeface="Times New Roman" pitchFamily="18" charset="0"/>
                <a:cs typeface="Times New Roman" pitchFamily="18" charset="0"/>
              </a:rPr>
              <a:t>the BOD decays at a rate of 0.1 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MY" sz="28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2800" dirty="0">
                <a:latin typeface="Times New Roman" pitchFamily="18" charset="0"/>
                <a:cs typeface="Times New Roman" pitchFamily="18" charset="0"/>
              </a:rPr>
              <a:t>and settles at a rate of 0.1 m 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MY" sz="28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, Determine </a:t>
            </a:r>
            <a:r>
              <a:rPr lang="en-MY" sz="2800" dirty="0">
                <a:latin typeface="Times New Roman" pitchFamily="18" charset="0"/>
                <a:cs typeface="Times New Roman" pitchFamily="18" charset="0"/>
              </a:rPr>
              <a:t>the steady-state concentration for the lake with and without the subdivision.</a:t>
            </a:r>
          </a:p>
          <a:p>
            <a:pPr marL="0" indent="0" algn="just">
              <a:buNone/>
            </a:pPr>
            <a:endParaRPr lang="en-MY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MY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5078"/>
            <a:ext cx="8229600" cy="5071086"/>
          </a:xfrm>
        </p:spPr>
        <p:txBody>
          <a:bodyPr/>
          <a:lstStyle/>
          <a:p>
            <a:pPr marL="0" indent="0">
              <a:buNone/>
            </a:pPr>
            <a:r>
              <a:rPr lang="en-MY" sz="2800" dirty="0" smtClean="0">
                <a:latin typeface="Times New Roman" pitchFamily="18" charset="0"/>
                <a:cs typeface="Times New Roman" pitchFamily="18" charset="0"/>
              </a:rPr>
              <a:t>Determine </a:t>
            </a:r>
            <a:r>
              <a:rPr lang="en-MY" sz="2800" dirty="0">
                <a:latin typeface="Times New Roman" pitchFamily="18" charset="0"/>
                <a:cs typeface="Times New Roman" pitchFamily="18" charset="0"/>
              </a:rPr>
              <a:t>the steady-state concentration for the lake with and without the subdivision.</a:t>
            </a:r>
          </a:p>
          <a:p>
            <a:endParaRPr lang="en-MY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066603"/>
              </p:ext>
            </p:extLst>
          </p:nvPr>
        </p:nvGraphicFramePr>
        <p:xfrm>
          <a:off x="439991" y="4171950"/>
          <a:ext cx="7418157" cy="175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3" imgW="3454200" imgH="812520" progId="Equation.DSMT4">
                  <p:embed/>
                </p:oleObj>
              </mc:Choice>
              <mc:Fallback>
                <p:oleObj name="Equation" r:id="rId3" imgW="3454200" imgH="8125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991" y="4171950"/>
                        <a:ext cx="7418157" cy="17540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993335"/>
              </p:ext>
            </p:extLst>
          </p:nvPr>
        </p:nvGraphicFramePr>
        <p:xfrm>
          <a:off x="457200" y="2264141"/>
          <a:ext cx="7826872" cy="1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5" imgW="3644640" imgH="812520" progId="Equation.DSMT4">
                  <p:embed/>
                </p:oleObj>
              </mc:Choice>
              <mc:Fallback>
                <p:oleObj name="Equation" r:id="rId5" imgW="3644640" imgH="8125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64141"/>
                        <a:ext cx="7826872" cy="1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2 –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Without Subdivision</a:t>
            </a: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170926"/>
              </p:ext>
            </p:extLst>
          </p:nvPr>
        </p:nvGraphicFramePr>
        <p:xfrm>
          <a:off x="457200" y="1191114"/>
          <a:ext cx="7826375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3" imgW="3644640" imgH="812520" progId="Equation.DSMT4">
                  <p:embed/>
                </p:oleObj>
              </mc:Choice>
              <mc:Fallback>
                <p:oleObj name="Equation" r:id="rId3" imgW="3644640" imgH="812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91114"/>
                        <a:ext cx="7826375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606138"/>
              </p:ext>
            </p:extLst>
          </p:nvPr>
        </p:nvGraphicFramePr>
        <p:xfrm>
          <a:off x="355598" y="2572195"/>
          <a:ext cx="3965021" cy="45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5" imgW="1981080" imgH="228600" progId="Equation.DSMT4">
                  <p:embed/>
                </p:oleObj>
              </mc:Choice>
              <mc:Fallback>
                <p:oleObj name="Equation" r:id="rId5" imgW="198108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98" y="2572195"/>
                        <a:ext cx="3965021" cy="45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087358"/>
              </p:ext>
            </p:extLst>
          </p:nvPr>
        </p:nvGraphicFramePr>
        <p:xfrm>
          <a:off x="260349" y="3016696"/>
          <a:ext cx="8556869" cy="896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7" imgW="4267080" imgH="444240" progId="Equation.DSMT4">
                  <p:embed/>
                </p:oleObj>
              </mc:Choice>
              <mc:Fallback>
                <p:oleObj name="Equation" r:id="rId7" imgW="4267080" imgH="444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49" y="3016696"/>
                        <a:ext cx="8556869" cy="896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228348"/>
              </p:ext>
            </p:extLst>
          </p:nvPr>
        </p:nvGraphicFramePr>
        <p:xfrm>
          <a:off x="5808661" y="2723383"/>
          <a:ext cx="2851745" cy="48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9" imgW="1422360" imgH="241200" progId="Equation.DSMT4">
                  <p:embed/>
                </p:oleObj>
              </mc:Choice>
              <mc:Fallback>
                <p:oleObj name="Equation" r:id="rId9" imgW="142236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1" y="2723383"/>
                        <a:ext cx="2851745" cy="486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684734" y="1819333"/>
            <a:ext cx="5975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MY" sz="2400" dirty="0">
                <a:latin typeface="Times New Roman" pitchFamily="18" charset="0"/>
                <a:cs typeface="Times New Roman" pitchFamily="18" charset="0"/>
              </a:rPr>
              <a:t>Inflow BOD = 4 mg </a:t>
            </a:r>
            <a:r>
              <a:rPr lang="en-MY" sz="24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MY" sz="2400" baseline="30000" dirty="0" smtClean="0"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en-MY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MY" sz="2400" i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MY" sz="2400" i="1" baseline="-250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in</a:t>
            </a:r>
            <a:r>
              <a:rPr lang="en-MY" sz="2400" i="1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MY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 0.004 kg/m</a:t>
            </a:r>
            <a:r>
              <a:rPr lang="en-MY" sz="2400" baseline="30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endParaRPr lang="en-MY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211101"/>
              </p:ext>
            </p:extLst>
          </p:nvPr>
        </p:nvGraphicFramePr>
        <p:xfrm>
          <a:off x="355598" y="3973022"/>
          <a:ext cx="8748713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11" imgW="4495680" imgH="1447560" progId="Equation.DSMT4">
                  <p:embed/>
                </p:oleObj>
              </mc:Choice>
              <mc:Fallback>
                <p:oleObj name="Equation" r:id="rId11" imgW="4495680" imgH="14475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98" y="3973022"/>
                        <a:ext cx="8748713" cy="281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River Examples</a:t>
            </a:r>
            <a:endParaRPr lang="en-MY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 3.1 – 3.3 </a:t>
            </a:r>
            <a:endParaRPr lang="en-MY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2 – Without Subdivision</a:t>
            </a: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989587"/>
              </p:ext>
            </p:extLst>
          </p:nvPr>
        </p:nvGraphicFramePr>
        <p:xfrm>
          <a:off x="457200" y="1190625"/>
          <a:ext cx="7826375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3" imgW="3644900" imgH="812800" progId="Equation.DSMT4">
                  <p:embed/>
                </p:oleObj>
              </mc:Choice>
              <mc:Fallback>
                <p:oleObj name="Equation" r:id="rId3" imgW="3644900" imgH="8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90625"/>
                        <a:ext cx="7826375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487869"/>
              </p:ext>
            </p:extLst>
          </p:nvPr>
        </p:nvGraphicFramePr>
        <p:xfrm>
          <a:off x="2746497" y="1762369"/>
          <a:ext cx="3040187" cy="517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5" imgW="1422360" imgH="241200" progId="Equation.DSMT4">
                  <p:embed/>
                </p:oleObj>
              </mc:Choice>
              <mc:Fallback>
                <p:oleObj name="Equation" r:id="rId5" imgW="1422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497" y="1762369"/>
                        <a:ext cx="3040187" cy="517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972923"/>
              </p:ext>
            </p:extLst>
          </p:nvPr>
        </p:nvGraphicFramePr>
        <p:xfrm>
          <a:off x="2746497" y="2426830"/>
          <a:ext cx="2525590" cy="517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7" imgW="1180800" imgH="241200" progId="Equation.DSMT4">
                  <p:embed/>
                </p:oleObj>
              </mc:Choice>
              <mc:Fallback>
                <p:oleObj name="Equation" r:id="rId7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497" y="2426830"/>
                        <a:ext cx="2525590" cy="517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615916"/>
              </p:ext>
            </p:extLst>
          </p:nvPr>
        </p:nvGraphicFramePr>
        <p:xfrm>
          <a:off x="2746497" y="3081968"/>
          <a:ext cx="2858479" cy="439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9" imgW="1320480" imgH="203040" progId="Equation.DSMT4">
                  <p:embed/>
                </p:oleObj>
              </mc:Choice>
              <mc:Fallback>
                <p:oleObj name="Equation" r:id="rId9" imgW="1320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6497" y="3081968"/>
                        <a:ext cx="2858479" cy="439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074776"/>
              </p:ext>
            </p:extLst>
          </p:nvPr>
        </p:nvGraphicFramePr>
        <p:xfrm>
          <a:off x="1030043" y="4023092"/>
          <a:ext cx="7036309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11" imgW="2616120" imgH="393480" progId="Equation.DSMT4">
                  <p:embed/>
                </p:oleObj>
              </mc:Choice>
              <mc:Fallback>
                <p:oleObj name="Equation" r:id="rId11" imgW="2616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30043" y="4023092"/>
                        <a:ext cx="7036309" cy="105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2 –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Subdivision</a:t>
            </a: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248015"/>
              </p:ext>
            </p:extLst>
          </p:nvPr>
        </p:nvGraphicFramePr>
        <p:xfrm>
          <a:off x="661988" y="1190625"/>
          <a:ext cx="741680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3" imgW="3454200" imgH="812520" progId="Equation.DSMT4">
                  <p:embed/>
                </p:oleObj>
              </mc:Choice>
              <mc:Fallback>
                <p:oleObj name="Equation" r:id="rId3" imgW="3454200" imgH="8125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1190625"/>
                        <a:ext cx="7416800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522109"/>
              </p:ext>
            </p:extLst>
          </p:nvPr>
        </p:nvGraphicFramePr>
        <p:xfrm>
          <a:off x="267066" y="2685821"/>
          <a:ext cx="3040187" cy="517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5" imgW="1422360" imgH="241200" progId="Equation.DSMT4">
                  <p:embed/>
                </p:oleObj>
              </mc:Choice>
              <mc:Fallback>
                <p:oleObj name="Equation" r:id="rId5" imgW="142236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66" y="2685821"/>
                        <a:ext cx="3040187" cy="517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341344"/>
              </p:ext>
            </p:extLst>
          </p:nvPr>
        </p:nvGraphicFramePr>
        <p:xfrm>
          <a:off x="220907" y="3262742"/>
          <a:ext cx="2525590" cy="517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7" imgW="1180800" imgH="241200" progId="Equation.DSMT4">
                  <p:embed/>
                </p:oleObj>
              </mc:Choice>
              <mc:Fallback>
                <p:oleObj name="Equation" r:id="rId7" imgW="118080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07" y="3262742"/>
                        <a:ext cx="2525590" cy="517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89104"/>
              </p:ext>
            </p:extLst>
          </p:nvPr>
        </p:nvGraphicFramePr>
        <p:xfrm>
          <a:off x="220907" y="3780725"/>
          <a:ext cx="2858479" cy="439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9" imgW="1320480" imgH="203040" progId="Equation.DSMT4">
                  <p:embed/>
                </p:oleObj>
              </mc:Choice>
              <mc:Fallback>
                <p:oleObj name="Equation" r:id="rId9" imgW="1320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0907" y="3780725"/>
                        <a:ext cx="2858479" cy="439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182523"/>
              </p:ext>
            </p:extLst>
          </p:nvPr>
        </p:nvGraphicFramePr>
        <p:xfrm>
          <a:off x="566738" y="5081588"/>
          <a:ext cx="754697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11" imgW="2806560" imgH="393480" progId="Equation.DSMT4">
                  <p:embed/>
                </p:oleObj>
              </mc:Choice>
              <mc:Fallback>
                <p:oleObj name="Equation" r:id="rId11" imgW="2806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6738" y="5081588"/>
                        <a:ext cx="7546975" cy="105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947433"/>
              </p:ext>
            </p:extLst>
          </p:nvPr>
        </p:nvGraphicFramePr>
        <p:xfrm>
          <a:off x="4444145" y="2102079"/>
          <a:ext cx="360997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13" imgW="1917360" imgH="1168200" progId="Equation.DSMT4">
                  <p:embed/>
                </p:oleObj>
              </mc:Choice>
              <mc:Fallback>
                <p:oleObj name="Equation" r:id="rId13" imgW="1917360" imgH="1168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4145" y="2102079"/>
                        <a:ext cx="3609975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I1DISP Without Sub</a:t>
            </a:r>
            <a:endParaRPr lang="en-MY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36" y="1173773"/>
            <a:ext cx="6580187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3288323"/>
            <a:ext cx="57054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2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I1DISP With Sub</a:t>
            </a:r>
            <a:endParaRPr lang="en-MY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183298"/>
            <a:ext cx="6570663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3288323"/>
            <a:ext cx="564832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2269019" y="2631918"/>
            <a:ext cx="4605961" cy="1470025"/>
          </a:xfrm>
        </p:spPr>
        <p:txBody>
          <a:bodyPr/>
          <a:lstStyle/>
          <a:p>
            <a:pPr>
              <a:tabLst>
                <a:tab pos="6632575" algn="l"/>
              </a:tabLst>
            </a:pPr>
            <a:r>
              <a:rPr lang="en-US" b="1" dirty="0" smtClean="0"/>
              <a:t>Thank you</a:t>
            </a:r>
            <a:endParaRPr lang="ms-MY" dirty="0"/>
          </a:p>
        </p:txBody>
      </p:sp>
      <p:sp>
        <p:nvSpPr>
          <p:cNvPr id="5" name="Subtitle 3"/>
          <p:cNvSpPr txBox="1">
            <a:spLocks/>
          </p:cNvSpPr>
          <p:nvPr/>
        </p:nvSpPr>
        <p:spPr bwMode="auto">
          <a:xfrm>
            <a:off x="1371600" y="5321300"/>
            <a:ext cx="64008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Presented by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Assoc. Prof. Dr. Teh Su Yean | School of Mathematical Sciences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3.1 - Summary</a:t>
            </a:r>
            <a:endParaRPr lang="en-MY" dirty="0"/>
          </a:p>
        </p:txBody>
      </p:sp>
      <p:sp>
        <p:nvSpPr>
          <p:cNvPr id="6" name="Content Placeholder 26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2849563"/>
          </a:xfrm>
        </p:spPr>
        <p:txBody>
          <a:bodyPr>
            <a:noAutofit/>
          </a:bodyPr>
          <a:lstStyle/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20 m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	L = 3000 m	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= 0.1 m/s </a:t>
            </a:r>
          </a:p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0.0 m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/s	</a:t>
            </a:r>
            <a:r>
              <a:rPr lang="en-MY" dirty="0" smtClean="0"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1000 m	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0.1 kg/s</a:t>
            </a:r>
            <a:endParaRPr lang="en-MY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en-MY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buNone/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46" y="3962400"/>
            <a:ext cx="890529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394325" y="3200400"/>
          <a:ext cx="3216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4" imgW="1130040" imgH="406080" progId="Equation.DSMT4">
                  <p:embed/>
                </p:oleObj>
              </mc:Choice>
              <mc:Fallback>
                <p:oleObj name="Equation" r:id="rId4" imgW="1130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3200400"/>
                        <a:ext cx="3216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3200400" y="2514600"/>
          <a:ext cx="29273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6" imgW="1028520" imgH="228600" progId="Equation.DSMT4">
                  <p:embed/>
                </p:oleObj>
              </mc:Choice>
              <mc:Fallback>
                <p:oleObj name="Equation" r:id="rId6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29273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1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3.1 – Analytical Solution</a:t>
            </a: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377773"/>
              </p:ext>
            </p:extLst>
          </p:nvPr>
        </p:nvGraphicFramePr>
        <p:xfrm>
          <a:off x="1848094" y="1533525"/>
          <a:ext cx="46037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3" imgW="1739880" imgH="241200" progId="Equation.DSMT4">
                  <p:embed/>
                </p:oleObj>
              </mc:Choice>
              <mc:Fallback>
                <p:oleObj name="Equation" r:id="rId3" imgW="1739880" imgH="2412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094" y="1533525"/>
                        <a:ext cx="46037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897131"/>
              </p:ext>
            </p:extLst>
          </p:nvPr>
        </p:nvGraphicFramePr>
        <p:xfrm>
          <a:off x="1848094" y="2400300"/>
          <a:ext cx="51069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5" imgW="1930320" imgH="241200" progId="Equation.DSMT4">
                  <p:embed/>
                </p:oleObj>
              </mc:Choice>
              <mc:Fallback>
                <p:oleObj name="Equation" r:id="rId5" imgW="1930320" imgH="2412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094" y="2400300"/>
                        <a:ext cx="510698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132385"/>
              </p:ext>
            </p:extLst>
          </p:nvPr>
        </p:nvGraphicFramePr>
        <p:xfrm>
          <a:off x="1848094" y="3286125"/>
          <a:ext cx="53435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7" imgW="2019240" imgH="241200" progId="Equation.DSMT4">
                  <p:embed/>
                </p:oleObj>
              </mc:Choice>
              <mc:Fallback>
                <p:oleObj name="Equation" r:id="rId7" imgW="2019240" imgH="2412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094" y="3286125"/>
                        <a:ext cx="53435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2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3.1 – I1DISP Solution</a:t>
            </a:r>
            <a:endParaRPr lang="en-MY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0" y="1084383"/>
            <a:ext cx="7095372" cy="456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569" y="3483429"/>
            <a:ext cx="5325004" cy="325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6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2849563"/>
          </a:xfrm>
        </p:spPr>
        <p:txBody>
          <a:bodyPr>
            <a:noAutofit/>
          </a:bodyPr>
          <a:lstStyle/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20 m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	L = 3000 m	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= 0.1 m/s </a:t>
            </a:r>
          </a:p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MY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= 0.2 m</a:t>
            </a:r>
            <a:r>
              <a:rPr lang="en-MY" b="1" baseline="30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MY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/s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MY" dirty="0" smtClean="0"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1000 m	</a:t>
            </a: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0.1 kg/s</a:t>
            </a:r>
            <a:endParaRPr lang="en-MY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000"/>
              </a:spcBef>
              <a:buNone/>
              <a:tabLst>
                <a:tab pos="2743200" algn="l"/>
                <a:tab pos="5486400" algn="l"/>
              </a:tabLst>
            </a:pPr>
            <a:r>
              <a:rPr lang="en-MY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MY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en-MY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  <a:buNone/>
            </a:pPr>
            <a:endParaRPr lang="en-MY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46" y="3962400"/>
            <a:ext cx="890529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84002" name="Object 2"/>
          <p:cNvGraphicFramePr>
            <a:graphicFrameLocks noChangeAspect="1"/>
          </p:cNvGraphicFramePr>
          <p:nvPr/>
        </p:nvGraphicFramePr>
        <p:xfrm>
          <a:off x="4724400" y="3286125"/>
          <a:ext cx="39751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4" imgW="1396800" imgH="406080" progId="Equation.DSMT4">
                  <p:embed/>
                </p:oleObj>
              </mc:Choice>
              <mc:Fallback>
                <p:oleObj name="Equation" r:id="rId4" imgW="1396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86125"/>
                        <a:ext cx="3975100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3" name="Object 3"/>
          <p:cNvGraphicFramePr>
            <a:graphicFrameLocks noChangeAspect="1"/>
          </p:cNvGraphicFramePr>
          <p:nvPr/>
        </p:nvGraphicFramePr>
        <p:xfrm>
          <a:off x="3200400" y="2514600"/>
          <a:ext cx="29273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6" imgW="1028520" imgH="228600" progId="Equation.DSMT4">
                  <p:embed/>
                </p:oleObj>
              </mc:Choice>
              <mc:Fallback>
                <p:oleObj name="Equation" r:id="rId6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29273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3.2 - Summary</a:t>
            </a:r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0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Analytical Solution</a:t>
            </a: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381714"/>
              </p:ext>
            </p:extLst>
          </p:nvPr>
        </p:nvGraphicFramePr>
        <p:xfrm>
          <a:off x="474663" y="1409700"/>
          <a:ext cx="81978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3" imgW="2565360" imgH="241200" progId="Equation.DSMT4">
                  <p:embed/>
                </p:oleObj>
              </mc:Choice>
              <mc:Fallback>
                <p:oleObj name="Equation" r:id="rId3" imgW="25653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1409700"/>
                        <a:ext cx="81978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385457"/>
              </p:ext>
            </p:extLst>
          </p:nvPr>
        </p:nvGraphicFramePr>
        <p:xfrm>
          <a:off x="452438" y="2247900"/>
          <a:ext cx="82391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5" imgW="2577960" imgH="241200" progId="Equation.DSMT4">
                  <p:embed/>
                </p:oleObj>
              </mc:Choice>
              <mc:Fallback>
                <p:oleObj name="Equation" r:id="rId5" imgW="257796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2247900"/>
                        <a:ext cx="82391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802036"/>
              </p:ext>
            </p:extLst>
          </p:nvPr>
        </p:nvGraphicFramePr>
        <p:xfrm>
          <a:off x="461963" y="3086100"/>
          <a:ext cx="79962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7" imgW="2501640" imgH="241200" progId="Equation.DSMT4">
                  <p:embed/>
                </p:oleObj>
              </mc:Choice>
              <mc:Fallback>
                <p:oleObj name="Equation" r:id="rId7" imgW="250164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3086100"/>
                        <a:ext cx="79962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3.2 – I1DISP Solution</a:t>
            </a:r>
            <a:endParaRPr lang="en-MY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8" y="1091973"/>
            <a:ext cx="7114982" cy="458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37" y="3383529"/>
            <a:ext cx="5473195" cy="3326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/>
          <p:cNvGraphicFramePr/>
          <p:nvPr/>
        </p:nvGraphicFramePr>
        <p:xfrm>
          <a:off x="228600" y="3048000"/>
          <a:ext cx="87630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19064" y="1338264"/>
          <a:ext cx="8915399" cy="1501140"/>
        </p:xfrm>
        <a:graphic>
          <a:graphicData uri="http://schemas.openxmlformats.org/drawingml/2006/table">
            <a:tbl>
              <a:tblPr/>
              <a:tblGrid>
                <a:gridCol w="1830314"/>
                <a:gridCol w="1417017"/>
                <a:gridCol w="1417017"/>
                <a:gridCol w="1417017"/>
                <a:gridCol w="1417017"/>
                <a:gridCol w="1417017"/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 (mg/L)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 (m)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Example 3.1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Example 3.2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3081336" y="3095632"/>
            <a:ext cx="0" cy="34575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43288" y="3090864"/>
            <a:ext cx="0" cy="34575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709864" y="3095624"/>
            <a:ext cx="0" cy="34575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990976" y="3095624"/>
            <a:ext cx="0" cy="34575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24264" y="3095624"/>
            <a:ext cx="0" cy="34575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810000" y="3095624"/>
            <a:ext cx="0" cy="34575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176464" y="3114680"/>
            <a:ext cx="0" cy="34575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362200" y="3109912"/>
            <a:ext cx="0" cy="34575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43176" y="3124200"/>
            <a:ext cx="0" cy="34575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895600" y="3095624"/>
            <a:ext cx="0" cy="34575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276600" y="3095624"/>
            <a:ext cx="0" cy="34575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fontAlgn="auto" latinLnBrk="0" hangingPunct="1"/>
            <a:r>
              <a:rPr lang="en-US" sz="3700" b="1" i="0" kern="1200" spc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ea typeface="+mn-ea"/>
                <a:cs typeface="Times New Roman"/>
              </a:rPr>
              <a:t>Examples 3.1 &amp; 3.2:</a:t>
            </a:r>
            <a:r>
              <a:rPr lang="en-US" sz="3700" b="1" i="0" kern="1200" spc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ea typeface="+mn-ea"/>
                <a:cs typeface="Times New Roman"/>
              </a:rPr>
              <a:t> Comparison</a:t>
            </a:r>
            <a:endParaRPr lang="en-MY" dirty="0" smtClean="0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4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0</TotalTime>
  <Words>505</Words>
  <Application>Microsoft Office PowerPoint</Application>
  <PresentationFormat>On-screen Show (4:3)</PresentationFormat>
  <Paragraphs>97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Presentation2</vt:lpstr>
      <vt:lpstr>Equation</vt:lpstr>
      <vt:lpstr>Introduction to I1DISP</vt:lpstr>
      <vt:lpstr>River Examples</vt:lpstr>
      <vt:lpstr>Example 3.1 - Summary</vt:lpstr>
      <vt:lpstr>Example 3.1 – Analytical Solution</vt:lpstr>
      <vt:lpstr>Example 3.1 – I1DISP Solution</vt:lpstr>
      <vt:lpstr>Example 3.2 - Summary</vt:lpstr>
      <vt:lpstr>Example 3.2 – Analytical Solution</vt:lpstr>
      <vt:lpstr>Example 3.2 – I1DISP Solution</vt:lpstr>
      <vt:lpstr>Examples 3.1 &amp; 3.2: Comparison</vt:lpstr>
      <vt:lpstr>Example 3.3 - Summary</vt:lpstr>
      <vt:lpstr>Example 3.3 – Analytical Solution</vt:lpstr>
      <vt:lpstr>Example 3.3 – I1DISP Solution</vt:lpstr>
      <vt:lpstr>Lake Examples</vt:lpstr>
      <vt:lpstr>Example 1</vt:lpstr>
      <vt:lpstr>Example 1 – Analytical Solution</vt:lpstr>
      <vt:lpstr>Example 1 – I1DISP Solution</vt:lpstr>
      <vt:lpstr>Example 2</vt:lpstr>
      <vt:lpstr>Example 2 </vt:lpstr>
      <vt:lpstr>Example 2 – Without Subdivision</vt:lpstr>
      <vt:lpstr>Example 2 – Without Subdivision</vt:lpstr>
      <vt:lpstr>Example 2 – With Subdivision</vt:lpstr>
      <vt:lpstr>Example 2 – I1DISP Without Sub</vt:lpstr>
      <vt:lpstr>Example 2 – I1DISP With Sub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2018-08-21T05:59:47Z</dcterms:created>
  <dcterms:modified xsi:type="dcterms:W3CDTF">2018-08-21T06:00:20Z</dcterms:modified>
</cp:coreProperties>
</file>