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091" r:id="rId2"/>
    <p:sldId id="1100" r:id="rId3"/>
    <p:sldId id="1092" r:id="rId4"/>
    <p:sldId id="1093" r:id="rId5"/>
    <p:sldId id="1094" r:id="rId6"/>
    <p:sldId id="1098" r:id="rId7"/>
    <p:sldId id="1102" r:id="rId8"/>
    <p:sldId id="1104" r:id="rId9"/>
    <p:sldId id="1103" r:id="rId10"/>
    <p:sldId id="1101" r:id="rId11"/>
    <p:sldId id="1105" r:id="rId12"/>
    <p:sldId id="1106" r:id="rId13"/>
    <p:sldId id="1107" r:id="rId14"/>
    <p:sldId id="1086" r:id="rId15"/>
  </p:sldIdLst>
  <p:sldSz cx="9144000" cy="6858000" type="screen4x3"/>
  <p:notesSz cx="6858000" cy="9144000"/>
  <p:defaultTextStyle>
    <a:defPPr>
      <a:defRPr lang="en-MY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modifyVerifier cryptProviderType="rsaFull" cryptAlgorithmClass="hash" cryptAlgorithmType="typeAny" cryptAlgorithmSid="4" spinCount="100000" saltData="bQ/LhqWidCZ7kU6dcOYg+g==" hashData="GYHUO3noxyfdiQCOP0G5MLW+VJk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FF00"/>
    <a:srgbClr val="FF33CC"/>
    <a:srgbClr val="33CC33"/>
    <a:srgbClr val="66008A"/>
    <a:srgbClr val="808080"/>
    <a:srgbClr val="680068"/>
    <a:srgbClr val="66FF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1" autoAdjust="0"/>
    <p:restoredTop sz="94538" autoAdjust="0"/>
  </p:normalViewPr>
  <p:slideViewPr>
    <p:cSldViewPr snapToGrid="0" snapToObjects="1">
      <p:cViewPr varScale="1">
        <p:scale>
          <a:sx n="38" d="100"/>
          <a:sy n="38" d="100"/>
        </p:scale>
        <p:origin x="-114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s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442FC-6458-48F8-8367-AFCA6D50CFEC}" type="datetimeFigureOut">
              <a:rPr lang="ms-MY" smtClean="0"/>
              <a:t>21/08/2018</a:t>
            </a:fld>
            <a:endParaRPr lang="ms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Prepared by Dr Teh Su Yean, PPSM@USM</a:t>
            </a:r>
            <a:endParaRPr lang="ms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03275-89E5-4E07-AA62-F76781E62F02}" type="slidenum">
              <a:rPr lang="ms-MY" smtClean="0"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1053759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E8C9176-8185-444D-B034-2F8FB3965CE8}" type="datetimeFigureOut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B6BDBC7-EF08-402C-AE9B-9E52BD08785B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046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6BDBC7-EF08-402C-AE9B-9E52BD08785B}" type="slidenum">
              <a:rPr lang="ms-MY" smtClean="0"/>
              <a:pPr>
                <a:defRPr/>
              </a:pPr>
              <a:t>1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SM 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15303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500813"/>
            <a:ext cx="8501063" cy="357187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6" name="Rectangle 5"/>
          <p:cNvSpPr/>
          <p:nvPr/>
        </p:nvSpPr>
        <p:spPr>
          <a:xfrm>
            <a:off x="8572500" y="6500813"/>
            <a:ext cx="571500" cy="357187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Rectangle 6"/>
          <p:cNvSpPr/>
          <p:nvPr/>
        </p:nvSpPr>
        <p:spPr>
          <a:xfrm>
            <a:off x="0" y="714375"/>
            <a:ext cx="1714500" cy="7143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8" name="Rectangle 7"/>
          <p:cNvSpPr/>
          <p:nvPr/>
        </p:nvSpPr>
        <p:spPr>
          <a:xfrm>
            <a:off x="0" y="714375"/>
            <a:ext cx="1214438" cy="7143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9" name="Rectangle 8"/>
          <p:cNvSpPr/>
          <p:nvPr/>
        </p:nvSpPr>
        <p:spPr>
          <a:xfrm>
            <a:off x="0" y="6357938"/>
            <a:ext cx="8501063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08D6C-0CBE-47D7-989E-39EA70ADA468}" type="datetime1">
              <a:rPr lang="en-US" smtClean="0"/>
              <a:t>8/21/2018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C8A44-8F2F-47A2-B192-7B6239FEE4C2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9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5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Rectangle 6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E07B5-C512-4ED9-AF80-2268CFD69B86}" type="datetime1">
              <a:rPr lang="en-US" smtClean="0"/>
              <a:t>8/21/2018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04E48-DA8C-4FE7-BC5B-63A41F7DE7F9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0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9A008-BAC4-4DF2-9362-6E062E86AC86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612E6-26F3-41C9-9656-2EAF82991811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3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5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Rectangle 6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58148" cy="857208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B6726-3393-4905-8E1C-BE092E9AF37D}" type="datetime1">
              <a:rPr lang="en-US" smtClean="0"/>
              <a:t>8/21/2018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E5A6F-309F-4C6F-AD29-4D33206BF820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7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8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5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Rectangle 6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370D0-651E-4060-A314-14EBF2F61FC7}" type="datetime1">
              <a:rPr lang="en-US" smtClean="0"/>
              <a:t>8/21/2018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AD8C8-C38C-49EB-AA4A-6CEEED6E67EA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6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8" name="Rectangle 7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B772D-061C-4DE4-A41D-2FA0E9C7A976}" type="datetime1">
              <a:rPr lang="en-US" smtClean="0"/>
              <a:t>8/21/2018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A5BC2-1662-41DE-AA99-8A55357BBA8A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8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10" name="Rectangle 9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B8E48-B1DA-496D-992E-7CAEFFF7B885}" type="datetime1">
              <a:rPr lang="en-US" smtClean="0"/>
              <a:t>8/21/2018</a:t>
            </a:fld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9FFB1-423B-42D5-A51E-BF095A5F170C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4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6" name="Rectangle 5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E50CC-C212-4DAC-A18C-0071EE4A4691}" type="datetime1">
              <a:rPr lang="en-US" smtClean="0"/>
              <a:t>8/21/2018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877A2-6E52-40E4-A877-BC79E21B3782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1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3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5" name="Rectangle 4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1B8A8-3508-4789-BFED-1D34AB46CBDC}" type="datetime1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D47F6-C01E-4FD0-933E-CF6AE21A3AF6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2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6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8" name="Rectangle 7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A780A-8AFB-4C4E-A09E-10130F47F89C}" type="datetime1">
              <a:rPr lang="en-US" smtClean="0"/>
              <a:t>8/21/2018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F39F7-655F-490B-9768-DA500042A90C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858125" cy="857250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6" name="Picture 7" descr="U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142875"/>
            <a:ext cx="73977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929563" y="0"/>
            <a:ext cx="214312" cy="857250"/>
          </a:xfrm>
          <a:prstGeom prst="rect">
            <a:avLst/>
          </a:prstGeom>
          <a:gradFill flip="none" rotWithShape="1">
            <a:gsLst>
              <a:gs pos="0">
                <a:srgbClr val="FF6600">
                  <a:shade val="30000"/>
                  <a:satMod val="115000"/>
                </a:srgbClr>
              </a:gs>
              <a:gs pos="50000">
                <a:srgbClr val="FF6600">
                  <a:shade val="67500"/>
                  <a:satMod val="115000"/>
                </a:srgbClr>
              </a:gs>
              <a:gs pos="100000">
                <a:srgbClr val="FF66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8" name="Rectangle 7"/>
          <p:cNvSpPr/>
          <p:nvPr/>
        </p:nvSpPr>
        <p:spPr>
          <a:xfrm>
            <a:off x="8143875" y="642938"/>
            <a:ext cx="1000125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1" spc="3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lead</a:t>
            </a:r>
            <a:endParaRPr lang="ms-MY" sz="1200" i="1" spc="3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928688"/>
            <a:ext cx="8143875" cy="714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83D3D-CDE8-43CB-84FF-F401781A4484}" type="datetime1">
              <a:rPr lang="en-US" smtClean="0"/>
              <a:t>8/21/2018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AD4AC-158C-4C9C-880D-512A31156DDC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D73FE8-A937-4D0A-B86C-CDD8B2B73FE3}" type="datetime1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236F01-6668-4BAD-A71B-E67F73865A45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70" r:id="rId11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nc-nd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ctrTitle"/>
          </p:nvPr>
        </p:nvSpPr>
        <p:spPr>
          <a:xfrm>
            <a:off x="597877" y="1875969"/>
            <a:ext cx="7772400" cy="1485899"/>
          </a:xfrm>
        </p:spPr>
        <p:txBody>
          <a:bodyPr/>
          <a:lstStyle/>
          <a:p>
            <a:r>
              <a:rPr lang="en-MY" sz="4000" b="1" dirty="0" smtClean="0"/>
              <a:t>Introduction to WASP </a:t>
            </a:r>
            <a:r>
              <a:rPr lang="en-MY" sz="4000" b="1" dirty="0" err="1" smtClean="0"/>
              <a:t>Eutro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 descr="C:\Users\Teh Su Yean\Desktop\logo usm and soaring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5126571" cy="14478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5569"/>
            <a:ext cx="6400800" cy="2403231"/>
          </a:xfrm>
        </p:spPr>
        <p:txBody>
          <a:bodyPr/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BOD-DO</a:t>
            </a:r>
          </a:p>
          <a:p>
            <a:pPr marL="457200" indent="-457200" algn="l">
              <a:buFontTx/>
              <a:buChar char="-"/>
            </a:pPr>
            <a:r>
              <a:rPr lang="en-US" dirty="0" smtClean="0"/>
              <a:t>Algae &amp; Nutrients</a:t>
            </a:r>
            <a:endParaRPr lang="en-US" dirty="0"/>
          </a:p>
          <a:p>
            <a:pPr algn="l"/>
            <a:endParaRPr lang="en-US" dirty="0"/>
          </a:p>
          <a:p>
            <a:pPr marL="457200" indent="-457200" algn="l">
              <a:buFontTx/>
              <a:buChar char="-"/>
            </a:pPr>
            <a:endParaRPr lang="en-MY" dirty="0"/>
          </a:p>
        </p:txBody>
      </p:sp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" y="6386946"/>
            <a:ext cx="1140542" cy="40178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Algae &amp; Nutrient </a:t>
            </a:r>
            <a:endParaRPr lang="en-MY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Tasik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> Example</a:t>
            </a:r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Chl</a:t>
            </a:r>
            <a:r>
              <a:rPr lang="en-US" dirty="0" smtClean="0"/>
              <a:t> a &amp; DO</a:t>
            </a:r>
            <a:endParaRPr lang="en-MY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04336"/>
            <a:ext cx="8723376" cy="26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4743"/>
            <a:ext cx="9144000" cy="274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</a:t>
            </a:r>
            <a:endParaRPr lang="en-MY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1170"/>
            <a:ext cx="9144000" cy="274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Nutrients</a:t>
            </a:r>
            <a:endParaRPr lang="en-MY" dirty="0"/>
          </a:p>
        </p:txBody>
      </p:sp>
      <p:pic>
        <p:nvPicPr>
          <p:cNvPr id="3891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34808"/>
            <a:ext cx="9148039" cy="275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85616"/>
            <a:ext cx="9144000" cy="274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5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2269019" y="2631918"/>
            <a:ext cx="4605961" cy="1470025"/>
          </a:xfrm>
        </p:spPr>
        <p:txBody>
          <a:bodyPr/>
          <a:lstStyle/>
          <a:p>
            <a:pPr>
              <a:tabLst>
                <a:tab pos="6632575" algn="l"/>
              </a:tabLst>
            </a:pPr>
            <a:r>
              <a:rPr lang="en-US" b="1" dirty="0" smtClean="0"/>
              <a:t>Thank you</a:t>
            </a:r>
            <a:endParaRPr lang="ms-MY" dirty="0"/>
          </a:p>
        </p:txBody>
      </p:sp>
      <p:sp>
        <p:nvSpPr>
          <p:cNvPr id="5" name="Subtitle 3"/>
          <p:cNvSpPr txBox="1">
            <a:spLocks/>
          </p:cNvSpPr>
          <p:nvPr/>
        </p:nvSpPr>
        <p:spPr bwMode="auto">
          <a:xfrm>
            <a:off x="1371600" y="5321300"/>
            <a:ext cx="64008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Presented by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Assoc. Prof. Dr. Teh Su Yean | School of Mathematical Sciences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4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BOD-DO</a:t>
            </a:r>
            <a:endParaRPr lang="en-MY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Tx/>
              <a:buChar char="-"/>
            </a:pPr>
            <a:r>
              <a:rPr lang="en-US" dirty="0" smtClean="0"/>
              <a:t>Bottle Example</a:t>
            </a:r>
          </a:p>
          <a:p>
            <a:pPr marL="457200" indent="-457200" algn="l">
              <a:buFontTx/>
              <a:buChar char="-"/>
            </a:pPr>
            <a:r>
              <a:rPr lang="en-US" dirty="0" err="1" smtClean="0"/>
              <a:t>T.Harapan</a:t>
            </a:r>
            <a:r>
              <a:rPr lang="en-US" dirty="0" smtClean="0"/>
              <a:t> Example</a:t>
            </a:r>
          </a:p>
          <a:p>
            <a:pPr marL="457200" indent="-457200">
              <a:buFontTx/>
              <a:buChar char="-"/>
            </a:pPr>
            <a:endParaRPr lang="en-US" dirty="0" smtClean="0"/>
          </a:p>
          <a:p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6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84380"/>
            <a:ext cx="8229600" cy="1295400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A bottle opened to </a:t>
            </a:r>
            <a:r>
              <a:rPr lang="en-MY" dirty="0" err="1" smtClean="0">
                <a:latin typeface="Times New Roman" pitchFamily="18" charset="0"/>
                <a:cs typeface="Times New Roman" pitchFamily="18" charset="0"/>
              </a:rPr>
              <a:t>reaeration</a:t>
            </a:r>
            <a:r>
              <a:rPr lang="en-MY" dirty="0" smtClean="0">
                <a:latin typeface="Times New Roman" pitchFamily="18" charset="0"/>
                <a:cs typeface="Times New Roman" pitchFamily="18" charset="0"/>
              </a:rPr>
              <a:t> and filled with polluted water has the following characteristics: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499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114767"/>
              </p:ext>
            </p:extLst>
          </p:nvPr>
        </p:nvGraphicFramePr>
        <p:xfrm>
          <a:off x="609600" y="2379781"/>
          <a:ext cx="2423162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0" name="Equation" r:id="rId3" imgW="1028700" imgH="228600" progId="Equation.DSMT4">
                  <p:embed/>
                </p:oleObj>
              </mc:Choice>
              <mc:Fallback>
                <p:oleObj name="Equation" r:id="rId3" imgW="1028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79781"/>
                        <a:ext cx="2423162" cy="594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969851"/>
              </p:ext>
            </p:extLst>
          </p:nvPr>
        </p:nvGraphicFramePr>
        <p:xfrm>
          <a:off x="3352801" y="2379781"/>
          <a:ext cx="2423162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1" name="Equation" r:id="rId5" imgW="1028700" imgH="228600" progId="Equation.DSMT4">
                  <p:embed/>
                </p:oleObj>
              </mc:Choice>
              <mc:Fallback>
                <p:oleObj name="Equation" r:id="rId5" imgW="1028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2379781"/>
                        <a:ext cx="2423162" cy="594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008150"/>
              </p:ext>
            </p:extLst>
          </p:nvPr>
        </p:nvGraphicFramePr>
        <p:xfrm>
          <a:off x="6111238" y="2379781"/>
          <a:ext cx="2423162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2" name="Equation" r:id="rId7" imgW="1028700" imgH="228600" progId="Equation.DSMT4">
                  <p:embed/>
                </p:oleObj>
              </mc:Choice>
              <mc:Fallback>
                <p:oleObj name="Equation" r:id="rId7" imgW="1028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238" y="2379781"/>
                        <a:ext cx="2423162" cy="594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66586"/>
              </p:ext>
            </p:extLst>
          </p:nvPr>
        </p:nvGraphicFramePr>
        <p:xfrm>
          <a:off x="2209800" y="3080819"/>
          <a:ext cx="1828802" cy="59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3" name="Equation" r:id="rId9" imgW="761669" imgH="228501" progId="Equation.DSMT4">
                  <p:embed/>
                </p:oleObj>
              </mc:Choice>
              <mc:Fallback>
                <p:oleObj name="Equation" r:id="rId9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080819"/>
                        <a:ext cx="1828802" cy="5943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49966"/>
              </p:ext>
            </p:extLst>
          </p:nvPr>
        </p:nvGraphicFramePr>
        <p:xfrm>
          <a:off x="5181600" y="3065580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4" name="Equation" r:id="rId11" imgW="761669" imgH="203112" progId="Equation.DSMT4">
                  <p:embed/>
                </p:oleObj>
              </mc:Choice>
              <mc:Fallback>
                <p:oleObj name="Equation" r:id="rId11" imgW="7616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65580"/>
                        <a:ext cx="2133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 Placeholder 7"/>
          <p:cNvSpPr txBox="1">
            <a:spLocks/>
          </p:cNvSpPr>
          <p:nvPr/>
        </p:nvSpPr>
        <p:spPr>
          <a:xfrm>
            <a:off x="457200" y="390378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800"/>
              </a:spcBef>
            </a:pP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Find          and </a:t>
            </a:r>
            <a:r>
              <a:rPr kumimoji="0" lang="en-MY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MY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MY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MY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MY" sz="32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MY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after</a:t>
            </a:r>
            <a:r>
              <a:rPr kumimoji="0" lang="en-MY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MY" sz="3200" dirty="0" smtClean="0">
                <a:latin typeface="Times New Roman" pitchFamily="18" charset="0"/>
                <a:cs typeface="Times New Roman" pitchFamily="18" charset="0"/>
              </a:rPr>
              <a:t>86400 s. </a:t>
            </a:r>
          </a:p>
        </p:txBody>
      </p:sp>
      <p:graphicFrame>
        <p:nvGraphicFramePr>
          <p:cNvPr id="850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805911"/>
              </p:ext>
            </p:extLst>
          </p:nvPr>
        </p:nvGraphicFramePr>
        <p:xfrm>
          <a:off x="1524000" y="3903780"/>
          <a:ext cx="79130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5" name="Equation" r:id="rId13" imgW="291973" imgH="253890" progId="Equation.DSMT4">
                  <p:embed/>
                </p:oleObj>
              </mc:Choice>
              <mc:Fallback>
                <p:oleObj name="Equation" r:id="rId13" imgW="29197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03780"/>
                        <a:ext cx="79130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5.1</a:t>
            </a:r>
            <a:endParaRPr lang="en-MY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364741"/>
              </p:ext>
            </p:extLst>
          </p:nvPr>
        </p:nvGraphicFramePr>
        <p:xfrm>
          <a:off x="2078265" y="4848184"/>
          <a:ext cx="3361652" cy="701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6" name="Equation" r:id="rId15" imgW="965160" imgH="203040" progId="Equation.DSMT4">
                  <p:embed/>
                </p:oleObj>
              </mc:Choice>
              <mc:Fallback>
                <p:oleObj name="Equation" r:id="rId15" imgW="96516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265" y="4848184"/>
                        <a:ext cx="3361652" cy="701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897700"/>
              </p:ext>
            </p:extLst>
          </p:nvPr>
        </p:nvGraphicFramePr>
        <p:xfrm>
          <a:off x="2209800" y="5553982"/>
          <a:ext cx="3040317" cy="687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7" name="Equation" r:id="rId17" imgW="977760" imgH="203040" progId="Equation.DSMT4">
                  <p:embed/>
                </p:oleObj>
              </mc:Choice>
              <mc:Fallback>
                <p:oleObj name="Equation" r:id="rId17" imgW="97776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553982"/>
                        <a:ext cx="3040317" cy="687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3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5.1 – Analytical Solution </a:t>
            </a:r>
            <a:endParaRPr lang="en-MY" dirty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1007494"/>
            <a:ext cx="34676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(a)	After 86400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s </a:t>
            </a: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683734"/>
              </p:ext>
            </p:extLst>
          </p:nvPr>
        </p:nvGraphicFramePr>
        <p:xfrm>
          <a:off x="420687" y="1694093"/>
          <a:ext cx="6590171" cy="1072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name="Equation" r:id="rId3" imgW="2946240" imgH="482400" progId="Equation.DSMT4">
                  <p:embed/>
                </p:oleObj>
              </mc:Choice>
              <mc:Fallback>
                <p:oleObj name="Equation" r:id="rId3" imgW="2946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" y="1694093"/>
                        <a:ext cx="6590171" cy="10722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465976"/>
              </p:ext>
            </p:extLst>
          </p:nvPr>
        </p:nvGraphicFramePr>
        <p:xfrm>
          <a:off x="350348" y="2987621"/>
          <a:ext cx="6294172" cy="95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Equation" r:id="rId5" imgW="3124080" imgH="482400" progId="Equation.DSMT4">
                  <p:embed/>
                </p:oleObj>
              </mc:Choice>
              <mc:Fallback>
                <p:oleObj name="Equation" r:id="rId5" imgW="3124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48" y="2987621"/>
                        <a:ext cx="6294172" cy="9568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425985"/>
              </p:ext>
            </p:extLst>
          </p:nvPr>
        </p:nvGraphicFramePr>
        <p:xfrm>
          <a:off x="573453" y="5422411"/>
          <a:ext cx="5300063" cy="995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" name="Equation" r:id="rId7" imgW="2654280" imgH="457200" progId="Equation.DSMT4">
                  <p:embed/>
                </p:oleObj>
              </mc:Choice>
              <mc:Fallback>
                <p:oleObj name="Equation" r:id="rId7" imgW="2654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53" y="5422411"/>
                        <a:ext cx="5300063" cy="99597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070426"/>
              </p:ext>
            </p:extLst>
          </p:nvPr>
        </p:nvGraphicFramePr>
        <p:xfrm>
          <a:off x="301042" y="3927924"/>
          <a:ext cx="8533716" cy="1424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" name="Equation" r:id="rId9" imgW="4483080" imgH="711000" progId="Equation.DSMT4">
                  <p:embed/>
                </p:oleObj>
              </mc:Choice>
              <mc:Fallback>
                <p:oleObj name="Equation" r:id="rId9" imgW="4483080" imgH="711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42" y="3927924"/>
                        <a:ext cx="8533716" cy="1424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5.1 – WASP &amp; E2DISP </a:t>
            </a:r>
            <a:endParaRPr lang="en-MY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60" y="3280892"/>
            <a:ext cx="7353998" cy="331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4292"/>
            <a:ext cx="9199996" cy="2089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 5.1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Longer Period</a:t>
            </a:r>
            <a:endParaRPr lang="en-MY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29627"/>
            <a:ext cx="9140627" cy="39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79" y="4471813"/>
            <a:ext cx="6697906" cy="23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5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Tasik</a:t>
            </a:r>
            <a:r>
              <a:rPr lang="en-US" b="1" dirty="0" smtClean="0"/>
              <a:t> </a:t>
            </a:r>
            <a:r>
              <a:rPr lang="en-US" b="1" dirty="0" err="1" smtClean="0"/>
              <a:t>Harapan</a:t>
            </a:r>
            <a:r>
              <a:rPr lang="en-US" b="1" dirty="0" smtClean="0"/>
              <a:t> Example</a:t>
            </a:r>
            <a:endParaRPr lang="en-MY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521563"/>
              </p:ext>
            </p:extLst>
          </p:nvPr>
        </p:nvGraphicFramePr>
        <p:xfrm>
          <a:off x="671513" y="1181100"/>
          <a:ext cx="41068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3" imgW="1358640" imgH="393480" progId="Equation.DSMT4">
                  <p:embed/>
                </p:oleObj>
              </mc:Choice>
              <mc:Fallback>
                <p:oleObj name="Equation" r:id="rId3" imgW="13586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1181100"/>
                        <a:ext cx="410686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72313" y="1485900"/>
            <a:ext cx="1295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(5.1)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527493"/>
              </p:ext>
            </p:extLst>
          </p:nvPr>
        </p:nvGraphicFramePr>
        <p:xfrm>
          <a:off x="838200" y="2400290"/>
          <a:ext cx="5372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5" imgW="1765080" imgH="393480" progId="Equation.DSMT4">
                  <p:embed/>
                </p:oleObj>
              </mc:Choice>
              <mc:Fallback>
                <p:oleObj name="Equation" r:id="rId5" imgW="1765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00290"/>
                        <a:ext cx="53721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148513" y="2705090"/>
            <a:ext cx="1295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(5.2)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3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269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28600" algn="l"/>
              </a:tabLst>
            </a:pPr>
            <a:endParaRPr lang="en-US"/>
          </a:p>
        </p:txBody>
      </p:sp>
      <p:graphicFrame>
        <p:nvGraphicFramePr>
          <p:cNvPr id="16525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5349"/>
              </p:ext>
            </p:extLst>
          </p:nvPr>
        </p:nvGraphicFramePr>
        <p:xfrm>
          <a:off x="70340" y="1120409"/>
          <a:ext cx="8977313" cy="4543427"/>
        </p:xfrm>
        <a:graphic>
          <a:graphicData uri="http://schemas.openxmlformats.org/drawingml/2006/table">
            <a:tbl>
              <a:tblPr/>
              <a:tblGrid>
                <a:gridCol w="3897313"/>
                <a:gridCol w="1651000"/>
                <a:gridCol w="1828800"/>
                <a:gridCol w="1600200"/>
              </a:tblGrid>
              <a:tr h="1233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Parameter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Reaeration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  <a:sym typeface="Symbol" pitchFamily="18" charset="2"/>
                        </a:rPr>
                        <a:t>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day</a:t>
                      </a:r>
                      <a:r>
                        <a:rPr kumimoji="0" lang="en-US" sz="3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-1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DO saturation level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</a:t>
                      </a:r>
                      <a:r>
                        <a:rPr kumimoji="0" lang="en-US" sz="3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mg/l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BOD decay 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day</a:t>
                      </a:r>
                      <a:r>
                        <a:rPr kumimoji="0" lang="en-US" sz="3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-1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0.2875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7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BOD loading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sym typeface="Symbol" pitchFamily="18" charset="2"/>
                        </a:rPr>
                        <a:t>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  <a:sym typeface="Mathematica1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mg/l/d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17" name="Rectangle 133"/>
          <p:cNvSpPr>
            <a:spLocks noChangeArrowheads="1"/>
          </p:cNvSpPr>
          <p:nvPr/>
        </p:nvSpPr>
        <p:spPr bwMode="auto">
          <a:xfrm>
            <a:off x="0" y="415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7860323" cy="791308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</a:rPr>
              <a:t>P</a:t>
            </a:r>
            <a:r>
              <a:rPr lang="en-US" sz="4000" b="1" kern="1200" dirty="0" smtClean="0">
                <a:solidFill>
                  <a:schemeClr val="bg1"/>
                </a:solidFill>
                <a:effectLst/>
                <a:latin typeface="Calibri"/>
              </a:rPr>
              <a:t>arameters values 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Tasik</a:t>
            </a:r>
            <a:r>
              <a:rPr lang="en-US" b="1" dirty="0" smtClean="0"/>
              <a:t> </a:t>
            </a:r>
            <a:r>
              <a:rPr lang="en-US" b="1" dirty="0" err="1" smtClean="0"/>
              <a:t>Harapan</a:t>
            </a:r>
            <a:r>
              <a:rPr lang="en-US" b="1" dirty="0" smtClean="0"/>
              <a:t> Example</a:t>
            </a:r>
            <a:endParaRPr lang="en-MY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415"/>
            <a:ext cx="8229600" cy="914400"/>
          </a:xfrm>
        </p:spPr>
        <p:txBody>
          <a:bodyPr/>
          <a:lstStyle/>
          <a:p>
            <a:r>
              <a:rPr lang="en-US" dirty="0" smtClean="0"/>
              <a:t>Steady-state Solution:</a:t>
            </a:r>
            <a:endParaRPr lang="en-MY" dirty="0"/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647009"/>
              </p:ext>
            </p:extLst>
          </p:nvPr>
        </p:nvGraphicFramePr>
        <p:xfrm>
          <a:off x="2455986" y="2967363"/>
          <a:ext cx="2977662" cy="723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3" imgW="825480" imgH="203040" progId="Equation.DSMT4">
                  <p:embed/>
                </p:oleObj>
              </mc:Choice>
              <mc:Fallback>
                <p:oleObj name="Equation" r:id="rId3" imgW="825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986" y="2967363"/>
                        <a:ext cx="2977662" cy="7232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09600" y="2057400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BOD: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779585" y="3026101"/>
            <a:ext cx="160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DO:</a:t>
            </a:r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675333"/>
              </p:ext>
            </p:extLst>
          </p:nvPr>
        </p:nvGraphicFramePr>
        <p:xfrm>
          <a:off x="2068513" y="2039938"/>
          <a:ext cx="3186781" cy="728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5" imgW="888840" imgH="203040" progId="Equation.DSMT4">
                  <p:embed/>
                </p:oleObj>
              </mc:Choice>
              <mc:Fallback>
                <p:oleObj name="Equation" r:id="rId5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2039938"/>
                        <a:ext cx="3186781" cy="728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0040"/>
            <a:ext cx="689610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7363"/>
            <a:ext cx="9144000" cy="274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Prepared by Dr Teh Su Yean, PPSM@USM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6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0</TotalTime>
  <Words>255</Words>
  <Application>Microsoft Office PowerPoint</Application>
  <PresentationFormat>On-screen Show (4:3)</PresentationFormat>
  <Paragraphs>66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Presentation2</vt:lpstr>
      <vt:lpstr>Equation</vt:lpstr>
      <vt:lpstr>Introduction to WASP Eutro</vt:lpstr>
      <vt:lpstr>BOD-DO</vt:lpstr>
      <vt:lpstr>Example 5.1</vt:lpstr>
      <vt:lpstr>Example 5.1 – Analytical Solution </vt:lpstr>
      <vt:lpstr>Example 5.1 – WASP &amp; E2DISP </vt:lpstr>
      <vt:lpstr>Example 5.1 – Longer Period</vt:lpstr>
      <vt:lpstr>Tasik Harapan Example</vt:lpstr>
      <vt:lpstr>Parameters values </vt:lpstr>
      <vt:lpstr>Tasik Harapan Example</vt:lpstr>
      <vt:lpstr>Algae &amp; Nutrient </vt:lpstr>
      <vt:lpstr>Chl a &amp; DO</vt:lpstr>
      <vt:lpstr>BOD</vt:lpstr>
      <vt:lpstr>Nutrients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627</cp:revision>
  <cp:lastPrinted>2018-06-18T19:49:43Z</cp:lastPrinted>
  <dcterms:created xsi:type="dcterms:W3CDTF">2013-02-14T06:43:47Z</dcterms:created>
  <dcterms:modified xsi:type="dcterms:W3CDTF">2018-08-21T06:03:19Z</dcterms:modified>
</cp:coreProperties>
</file>