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091" r:id="rId2"/>
    <p:sldId id="1092" r:id="rId3"/>
    <p:sldId id="1093" r:id="rId4"/>
    <p:sldId id="1094" r:id="rId5"/>
    <p:sldId id="1095" r:id="rId6"/>
    <p:sldId id="1097" r:id="rId7"/>
    <p:sldId id="1096" r:id="rId8"/>
    <p:sldId id="1086" r:id="rId9"/>
  </p:sldIdLst>
  <p:sldSz cx="9144000" cy="6858000" type="screen4x3"/>
  <p:notesSz cx="6858000" cy="9144000"/>
  <p:defaultTextStyle>
    <a:defPPr>
      <a:defRPr lang="en-MY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cBvLhKDiUpAX+PjrWz/DPQ==" hashData="ZfwR5ZlT0yzJ3C7bHsloNA+XIXE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CC"/>
    <a:srgbClr val="33CC33"/>
    <a:srgbClr val="66008A"/>
    <a:srgbClr val="808080"/>
    <a:srgbClr val="680068"/>
    <a:srgbClr val="66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538" autoAdjust="0"/>
  </p:normalViewPr>
  <p:slideViewPr>
    <p:cSldViewPr snapToGrid="0" snapToObjects="1">
      <p:cViewPr varScale="1">
        <p:scale>
          <a:sx n="38" d="100"/>
          <a:sy n="38" d="100"/>
        </p:scale>
        <p:origin x="-11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26" Type="http://schemas.openxmlformats.org/officeDocument/2006/relationships/image" Target="../media/image48.wmf"/><Relationship Id="rId3" Type="http://schemas.openxmlformats.org/officeDocument/2006/relationships/image" Target="../media/image26.wmf"/><Relationship Id="rId21" Type="http://schemas.openxmlformats.org/officeDocument/2006/relationships/image" Target="../media/image4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5" Type="http://schemas.openxmlformats.org/officeDocument/2006/relationships/image" Target="../media/image47.wmf"/><Relationship Id="rId2" Type="http://schemas.openxmlformats.org/officeDocument/2006/relationships/image" Target="../media/image25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image" Target="../media/image51.wmf"/><Relationship Id="rId1" Type="http://schemas.openxmlformats.org/officeDocument/2006/relationships/image" Target="../media/image24.wmf"/><Relationship Id="rId6" Type="http://schemas.openxmlformats.org/officeDocument/2006/relationships/image" Target="../media/image21.wmf"/><Relationship Id="rId11" Type="http://schemas.openxmlformats.org/officeDocument/2006/relationships/image" Target="../media/image33.wmf"/><Relationship Id="rId24" Type="http://schemas.openxmlformats.org/officeDocument/2006/relationships/image" Target="../media/image46.wmf"/><Relationship Id="rId5" Type="http://schemas.openxmlformats.org/officeDocument/2006/relationships/image" Target="../media/image28.wmf"/><Relationship Id="rId15" Type="http://schemas.openxmlformats.org/officeDocument/2006/relationships/image" Target="../media/image37.wmf"/><Relationship Id="rId23" Type="http://schemas.openxmlformats.org/officeDocument/2006/relationships/image" Target="../media/image45.wmf"/><Relationship Id="rId28" Type="http://schemas.openxmlformats.org/officeDocument/2006/relationships/image" Target="../media/image50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Relationship Id="rId22" Type="http://schemas.openxmlformats.org/officeDocument/2006/relationships/image" Target="../media/image44.wmf"/><Relationship Id="rId27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634F-56EE-4645-B356-37254A700278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4BDF-31CD-428B-81F6-5286C5F9192F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927137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8C9176-8185-444D-B034-2F8FB3965CE8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BDBC7-EF08-402C-AE9B-9E52BD0878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BDBC7-EF08-402C-AE9B-9E52BD08785B}" type="slidenum">
              <a:rPr lang="ms-MY" smtClean="0"/>
              <a:pPr>
                <a:defRPr/>
              </a:pPr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SM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530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0813"/>
            <a:ext cx="8501063" cy="35718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572500" y="6500813"/>
            <a:ext cx="571500" cy="357187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0" y="714375"/>
            <a:ext cx="1714500" cy="71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0" y="714375"/>
            <a:ext cx="1214438" cy="714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Rectangle 8"/>
          <p:cNvSpPr/>
          <p:nvPr/>
        </p:nvSpPr>
        <p:spPr>
          <a:xfrm>
            <a:off x="0" y="6357938"/>
            <a:ext cx="8501063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6AC7-FFD6-49A3-A8CE-5250666DCBC7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C8A44-8F2F-47A2-B192-7B6239FEE4C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25B1F-AFD8-497F-A1F3-01067C974909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4E48-DA8C-4FE7-BC5B-63A41F7DE7F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16A48-03CC-4DD8-8C3D-D871C23C2D5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2E6-26F3-41C9-9656-2EAF8299181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58148" cy="85720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98826-33F7-4CB0-9200-CE8F1A753652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5A6F-309F-4C6F-AD29-4D33206BF82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8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6A310-DC2B-4D61-A2CA-DBE612A0B220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AD8C8-C38C-49EB-AA4A-6CEEED6E67E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975E2-71CB-4DDB-9F7C-3E834A73AE19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5BC2-1662-41DE-AA99-8A55357BBA8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8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Rectangle 9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4BCC8-9783-46B5-846C-10BBBE7D8AEF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FB1-423B-42D5-A51E-BF095A5F17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4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FF285-5D5A-4318-9A2B-09DC60A9542B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77A2-6E52-40E4-A877-BC79E21B378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3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45971-73B3-43B7-93E7-E88AC25D5EDA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47F6-C01E-4FD0-933E-CF6AE21A3AF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BC76-8063-4DC5-B91B-EDFC63291786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39F7-655F-490B-9768-DA500042A9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B76F-D603-4834-86F0-4B3BCB512D08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4AC-158C-4C9C-880D-512A31156D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E140CA-E1FE-4456-BACF-8DAD978AC083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36F01-6668-4BAD-A71B-E67F73865A4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8.wmf"/><Relationship Id="rId42" Type="http://schemas.openxmlformats.org/officeDocument/2006/relationships/image" Target="../media/image42.wmf"/><Relationship Id="rId47" Type="http://schemas.openxmlformats.org/officeDocument/2006/relationships/oleObject" Target="../embeddings/oleObject41.bin"/><Relationship Id="rId50" Type="http://schemas.openxmlformats.org/officeDocument/2006/relationships/image" Target="../media/image46.wmf"/><Relationship Id="rId55" Type="http://schemas.openxmlformats.org/officeDocument/2006/relationships/oleObject" Target="../embeddings/oleObject45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40.wmf"/><Relationship Id="rId46" Type="http://schemas.openxmlformats.org/officeDocument/2006/relationships/image" Target="../media/image44.wmf"/><Relationship Id="rId59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2.bin"/><Relationship Id="rId41" Type="http://schemas.openxmlformats.org/officeDocument/2006/relationships/oleObject" Target="../embeddings/oleObject38.bin"/><Relationship Id="rId54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41.wmf"/><Relationship Id="rId45" Type="http://schemas.openxmlformats.org/officeDocument/2006/relationships/oleObject" Target="../embeddings/oleObject40.bin"/><Relationship Id="rId53" Type="http://schemas.openxmlformats.org/officeDocument/2006/relationships/oleObject" Target="../embeddings/oleObject44.bin"/><Relationship Id="rId58" Type="http://schemas.openxmlformats.org/officeDocument/2006/relationships/image" Target="../media/image5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5.wmf"/><Relationship Id="rId36" Type="http://schemas.openxmlformats.org/officeDocument/2006/relationships/image" Target="../media/image39.wmf"/><Relationship Id="rId49" Type="http://schemas.openxmlformats.org/officeDocument/2006/relationships/oleObject" Target="../embeddings/oleObject42.bin"/><Relationship Id="rId57" Type="http://schemas.openxmlformats.org/officeDocument/2006/relationships/oleObject" Target="../embeddings/oleObject4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43.wmf"/><Relationship Id="rId52" Type="http://schemas.openxmlformats.org/officeDocument/2006/relationships/image" Target="../media/image47.wmf"/><Relationship Id="rId60" Type="http://schemas.openxmlformats.org/officeDocument/2006/relationships/image" Target="../media/image51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39.bin"/><Relationship Id="rId48" Type="http://schemas.openxmlformats.org/officeDocument/2006/relationships/image" Target="../media/image45.wmf"/><Relationship Id="rId56" Type="http://schemas.openxmlformats.org/officeDocument/2006/relationships/image" Target="../media/image49.wmf"/><Relationship Id="rId8" Type="http://schemas.openxmlformats.org/officeDocument/2006/relationships/image" Target="../media/image26.wmf"/><Relationship Id="rId51" Type="http://schemas.openxmlformats.org/officeDocument/2006/relationships/oleObject" Target="../embeddings/oleObject43.bin"/><Relationship Id="rId3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597877" y="1875969"/>
            <a:ext cx="7772400" cy="1485899"/>
          </a:xfrm>
        </p:spPr>
        <p:txBody>
          <a:bodyPr/>
          <a:lstStyle/>
          <a:p>
            <a:r>
              <a:rPr lang="en-MY" sz="4000" b="1" dirty="0" smtClean="0"/>
              <a:t>Introduction to E2DISP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Teh Su Yean\Desktop\logo usm and soarin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26571" cy="14478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569"/>
            <a:ext cx="6400800" cy="2403231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Examples</a:t>
            </a: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Tx/>
              <a:buChar char="-"/>
            </a:pPr>
            <a:endParaRPr lang="en-MY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84380"/>
            <a:ext cx="8229600" cy="12954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bottle opened to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reaeration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and filled with polluted water has the following characteristics: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14767"/>
              </p:ext>
            </p:extLst>
          </p:nvPr>
        </p:nvGraphicFramePr>
        <p:xfrm>
          <a:off x="609600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3" imgW="1028700" imgH="228600" progId="Equation.DSMT4">
                  <p:embed/>
                </p:oleObj>
              </mc:Choice>
              <mc:Fallback>
                <p:oleObj name="Equation" r:id="rId3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69851"/>
              </p:ext>
            </p:extLst>
          </p:nvPr>
        </p:nvGraphicFramePr>
        <p:xfrm>
          <a:off x="3352801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08150"/>
              </p:ext>
            </p:extLst>
          </p:nvPr>
        </p:nvGraphicFramePr>
        <p:xfrm>
          <a:off x="6111238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238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66586"/>
              </p:ext>
            </p:extLst>
          </p:nvPr>
        </p:nvGraphicFramePr>
        <p:xfrm>
          <a:off x="2209800" y="3080819"/>
          <a:ext cx="1828802" cy="59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80819"/>
                        <a:ext cx="1828802" cy="594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9966"/>
              </p:ext>
            </p:extLst>
          </p:nvPr>
        </p:nvGraphicFramePr>
        <p:xfrm>
          <a:off x="5181600" y="306558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65580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390378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800"/>
              </a:spcBef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Find          and 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MY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spcBef>
                <a:spcPts val="1800"/>
              </a:spcBef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(a) 1/3 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MY" sz="32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s;   (b) 5/3 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MY" sz="32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s;   (c) 1/3 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MY" sz="32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s. </a:t>
            </a:r>
          </a:p>
          <a:p>
            <a:pPr>
              <a:spcBef>
                <a:spcPts val="1800"/>
              </a:spcBef>
            </a:pP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Also, find the critical time </a:t>
            </a:r>
            <a:r>
              <a:rPr lang="en-MY" sz="32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MY" sz="32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, critical DO deficit </a:t>
            </a:r>
            <a:r>
              <a:rPr lang="en-MY" sz="3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MY" sz="32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 and critical DO </a:t>
            </a:r>
            <a:r>
              <a:rPr lang="en-MY" sz="3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sz="32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05911"/>
              </p:ext>
            </p:extLst>
          </p:nvPr>
        </p:nvGraphicFramePr>
        <p:xfrm>
          <a:off x="1524000" y="3903780"/>
          <a:ext cx="7913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13" imgW="291973" imgH="253890" progId="Equation.DSMT4">
                  <p:embed/>
                </p:oleObj>
              </mc:Choice>
              <mc:Fallback>
                <p:oleObj name="Equation" r:id="rId13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03780"/>
                        <a:ext cx="79130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5.1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5.1 – Analytical Solution </a:t>
            </a:r>
            <a:endParaRPr lang="en-MY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1007494"/>
            <a:ext cx="3467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(a)	After 86400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s 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83734"/>
              </p:ext>
            </p:extLst>
          </p:nvPr>
        </p:nvGraphicFramePr>
        <p:xfrm>
          <a:off x="420687" y="1694093"/>
          <a:ext cx="6590171" cy="107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3" imgW="2946240" imgH="482400" progId="Equation.DSMT4">
                  <p:embed/>
                </p:oleObj>
              </mc:Choice>
              <mc:Fallback>
                <p:oleObj name="Equation" r:id="rId3" imgW="294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" y="1694093"/>
                        <a:ext cx="6590171" cy="1072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65976"/>
              </p:ext>
            </p:extLst>
          </p:nvPr>
        </p:nvGraphicFramePr>
        <p:xfrm>
          <a:off x="350348" y="2987621"/>
          <a:ext cx="6294172" cy="9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5" imgW="3124080" imgH="482400" progId="Equation.DSMT4">
                  <p:embed/>
                </p:oleObj>
              </mc:Choice>
              <mc:Fallback>
                <p:oleObj name="Equation" r:id="rId5" imgW="312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48" y="2987621"/>
                        <a:ext cx="6294172" cy="9568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25985"/>
              </p:ext>
            </p:extLst>
          </p:nvPr>
        </p:nvGraphicFramePr>
        <p:xfrm>
          <a:off x="573453" y="5422411"/>
          <a:ext cx="5300063" cy="99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7" imgW="2654280" imgH="457200" progId="Equation.DSMT4">
                  <p:embed/>
                </p:oleObj>
              </mc:Choice>
              <mc:Fallback>
                <p:oleObj name="Equation" r:id="rId7" imgW="265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53" y="5422411"/>
                        <a:ext cx="5300063" cy="995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70426"/>
              </p:ext>
            </p:extLst>
          </p:nvPr>
        </p:nvGraphicFramePr>
        <p:xfrm>
          <a:off x="301042" y="3927924"/>
          <a:ext cx="8533716" cy="142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9" imgW="4483080" imgH="711000" progId="Equation.DSMT4">
                  <p:embed/>
                </p:oleObj>
              </mc:Choice>
              <mc:Fallback>
                <p:oleObj name="Equation" r:id="rId9" imgW="448308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2" y="3927924"/>
                        <a:ext cx="8533716" cy="142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5.1 – E2DISP </a:t>
            </a:r>
            <a:endParaRPr lang="en-M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1" y="1288806"/>
            <a:ext cx="8807879" cy="396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River 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662"/>
            <a:ext cx="8191500" cy="186396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Simulate BOD-DO of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river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 waste from a factory at the rate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0.5 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= 50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mg/L and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mg/L </a:t>
            </a:r>
          </a:p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river has the following characteristics: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84170"/>
              </p:ext>
            </p:extLst>
          </p:nvPr>
        </p:nvGraphicFramePr>
        <p:xfrm>
          <a:off x="474663" y="3990975"/>
          <a:ext cx="21637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990975"/>
                        <a:ext cx="2163762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95684"/>
              </p:ext>
            </p:extLst>
          </p:nvPr>
        </p:nvGraphicFramePr>
        <p:xfrm>
          <a:off x="524913" y="4780295"/>
          <a:ext cx="1911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3" y="4780295"/>
                        <a:ext cx="1911350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826004"/>
              </p:ext>
            </p:extLst>
          </p:nvPr>
        </p:nvGraphicFramePr>
        <p:xfrm>
          <a:off x="3179763" y="4040188"/>
          <a:ext cx="1927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040188"/>
                        <a:ext cx="1927225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460769"/>
              </p:ext>
            </p:extLst>
          </p:nvPr>
        </p:nvGraphicFramePr>
        <p:xfrm>
          <a:off x="3095625" y="4722813"/>
          <a:ext cx="25209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722813"/>
                        <a:ext cx="2520950" cy="6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53136"/>
              </p:ext>
            </p:extLst>
          </p:nvPr>
        </p:nvGraphicFramePr>
        <p:xfrm>
          <a:off x="6364288" y="3990975"/>
          <a:ext cx="20970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990975"/>
                        <a:ext cx="2097087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30513"/>
              </p:ext>
            </p:extLst>
          </p:nvPr>
        </p:nvGraphicFramePr>
        <p:xfrm>
          <a:off x="6465277" y="4590712"/>
          <a:ext cx="18938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277" y="4590712"/>
                        <a:ext cx="1893888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79040"/>
              </p:ext>
            </p:extLst>
          </p:nvPr>
        </p:nvGraphicFramePr>
        <p:xfrm>
          <a:off x="1282823" y="2044945"/>
          <a:ext cx="4429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823" y="2044945"/>
                        <a:ext cx="4429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53196"/>
              </p:ext>
            </p:extLst>
          </p:nvPr>
        </p:nvGraphicFramePr>
        <p:xfrm>
          <a:off x="474663" y="5418138"/>
          <a:ext cx="2030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17" imgW="761760" imgH="203040" progId="Equation.DSMT4">
                  <p:embed/>
                </p:oleObj>
              </mc:Choice>
              <mc:Fallback>
                <p:oleObj name="Equation" r:id="rId17" imgW="7617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418138"/>
                        <a:ext cx="20304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River 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264"/>
            <a:ext cx="8229600" cy="207942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Effluent:</a:t>
            </a:r>
          </a:p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River: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M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89678"/>
              </p:ext>
            </p:extLst>
          </p:nvPr>
        </p:nvGraphicFramePr>
        <p:xfrm>
          <a:off x="541338" y="3440113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440113"/>
                        <a:ext cx="2165350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7133"/>
              </p:ext>
            </p:extLst>
          </p:nvPr>
        </p:nvGraphicFramePr>
        <p:xfrm>
          <a:off x="592626" y="4229432"/>
          <a:ext cx="1911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0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26" y="4229432"/>
                        <a:ext cx="1911350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15485"/>
              </p:ext>
            </p:extLst>
          </p:nvPr>
        </p:nvGraphicFramePr>
        <p:xfrm>
          <a:off x="3246438" y="3489325"/>
          <a:ext cx="1927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1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489325"/>
                        <a:ext cx="1927225" cy="550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17543"/>
              </p:ext>
            </p:extLst>
          </p:nvPr>
        </p:nvGraphicFramePr>
        <p:xfrm>
          <a:off x="3162300" y="4171950"/>
          <a:ext cx="25209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71950"/>
                        <a:ext cx="2520950" cy="60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53567"/>
              </p:ext>
            </p:extLst>
          </p:nvPr>
        </p:nvGraphicFramePr>
        <p:xfrm>
          <a:off x="6430963" y="3440113"/>
          <a:ext cx="20970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3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3440113"/>
                        <a:ext cx="2097087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26134"/>
              </p:ext>
            </p:extLst>
          </p:nvPr>
        </p:nvGraphicFramePr>
        <p:xfrm>
          <a:off x="6532990" y="4039849"/>
          <a:ext cx="18938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990" y="4039849"/>
                        <a:ext cx="1893888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83665"/>
              </p:ext>
            </p:extLst>
          </p:nvPr>
        </p:nvGraphicFramePr>
        <p:xfrm>
          <a:off x="457200" y="1544638"/>
          <a:ext cx="23336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44638"/>
                        <a:ext cx="23336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98375"/>
              </p:ext>
            </p:extLst>
          </p:nvPr>
        </p:nvGraphicFramePr>
        <p:xfrm>
          <a:off x="5820229" y="1556663"/>
          <a:ext cx="22875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6" name="Equation" r:id="rId17" imgW="850680" imgH="228600" progId="Equation.DSMT4">
                  <p:embed/>
                </p:oleObj>
              </mc:Choice>
              <mc:Fallback>
                <p:oleObj name="Equation" r:id="rId17" imgW="850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229" y="1556663"/>
                        <a:ext cx="22875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06983"/>
              </p:ext>
            </p:extLst>
          </p:nvPr>
        </p:nvGraphicFramePr>
        <p:xfrm>
          <a:off x="3197225" y="1574125"/>
          <a:ext cx="20288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" name="Equation" r:id="rId19" imgW="761760" imgH="228600" progId="Equation.DSMT4">
                  <p:embed/>
                </p:oleObj>
              </mc:Choice>
              <mc:Fallback>
                <p:oleObj name="Equation" r:id="rId19" imgW="761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574125"/>
                        <a:ext cx="20288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57200" y="5254171"/>
            <a:ext cx="8229600" cy="957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642938" y="5254171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5338" y="525417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47738" y="5254171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00138" y="525417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75398" y="5254171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27798" y="525417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0198" y="5254169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32598" y="5254168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69758" y="5254171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22158" y="525417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78887"/>
              </p:ext>
            </p:extLst>
          </p:nvPr>
        </p:nvGraphicFramePr>
        <p:xfrm>
          <a:off x="482600" y="5062538"/>
          <a:ext cx="103188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8" name="Equation" r:id="rId21" imgW="88560" imgH="164880" progId="Equation.DSMT4">
                  <p:embed/>
                </p:oleObj>
              </mc:Choice>
              <mc:Fallback>
                <p:oleObj name="Equation" r:id="rId21" imgW="8856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062538"/>
                        <a:ext cx="103188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37392"/>
              </p:ext>
            </p:extLst>
          </p:nvPr>
        </p:nvGraphicFramePr>
        <p:xfrm>
          <a:off x="614364" y="5063173"/>
          <a:ext cx="145534" cy="19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9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4" y="5063173"/>
                        <a:ext cx="145534" cy="19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47757"/>
              </p:ext>
            </p:extLst>
          </p:nvPr>
        </p:nvGraphicFramePr>
        <p:xfrm>
          <a:off x="927100" y="5078413"/>
          <a:ext cx="145535" cy="19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" name="Equation" r:id="rId25" imgW="126720" imgH="164880" progId="Equation.DSMT4">
                  <p:embed/>
                </p:oleObj>
              </mc:Choice>
              <mc:Fallback>
                <p:oleObj name="Equation" r:id="rId25" imgW="12672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78413"/>
                        <a:ext cx="145535" cy="19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90237"/>
              </p:ext>
            </p:extLst>
          </p:nvPr>
        </p:nvGraphicFramePr>
        <p:xfrm>
          <a:off x="776288" y="5068888"/>
          <a:ext cx="131101" cy="2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1" name="Equation" r:id="rId27" imgW="114120" imgH="177480" progId="Equation.DSMT4">
                  <p:embed/>
                </p:oleObj>
              </mc:Choice>
              <mc:Fallback>
                <p:oleObj name="Equation" r:id="rId27" imgW="1141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068888"/>
                        <a:ext cx="131101" cy="20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29219"/>
              </p:ext>
            </p:extLst>
          </p:nvPr>
        </p:nvGraphicFramePr>
        <p:xfrm>
          <a:off x="1252539" y="5064125"/>
          <a:ext cx="145534" cy="20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2" name="Equation" r:id="rId29" imgW="126720" imgH="177480" progId="Equation.DSMT4">
                  <p:embed/>
                </p:oleObj>
              </mc:Choice>
              <mc:Fallback>
                <p:oleObj name="Equation" r:id="rId29" imgW="1267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9" y="5064125"/>
                        <a:ext cx="145534" cy="20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32348"/>
              </p:ext>
            </p:extLst>
          </p:nvPr>
        </p:nvGraphicFramePr>
        <p:xfrm>
          <a:off x="1101725" y="5064126"/>
          <a:ext cx="131102" cy="20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3" name="Equation" r:id="rId31" imgW="114120" imgH="177480" progId="Equation.DSMT4">
                  <p:embed/>
                </p:oleObj>
              </mc:Choice>
              <mc:Fallback>
                <p:oleObj name="Equation" r:id="rId31" imgW="1141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064126"/>
                        <a:ext cx="131102" cy="20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67395"/>
              </p:ext>
            </p:extLst>
          </p:nvPr>
        </p:nvGraphicFramePr>
        <p:xfrm>
          <a:off x="1568450" y="5064126"/>
          <a:ext cx="131102" cy="20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4" name="Equation" r:id="rId33" imgW="114120" imgH="177480" progId="Equation.DSMT4">
                  <p:embed/>
                </p:oleObj>
              </mc:Choice>
              <mc:Fallback>
                <p:oleObj name="Equation" r:id="rId33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064126"/>
                        <a:ext cx="131102" cy="20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370315"/>
              </p:ext>
            </p:extLst>
          </p:nvPr>
        </p:nvGraphicFramePr>
        <p:xfrm>
          <a:off x="1398588" y="5064125"/>
          <a:ext cx="146737" cy="20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5" name="Equation" r:id="rId35" imgW="126720" imgH="177480" progId="Equation.DSMT4">
                  <p:embed/>
                </p:oleObj>
              </mc:Choice>
              <mc:Fallback>
                <p:oleObj name="Equation" r:id="rId35" imgW="1267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064125"/>
                        <a:ext cx="146737" cy="20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65550"/>
              </p:ext>
            </p:extLst>
          </p:nvPr>
        </p:nvGraphicFramePr>
        <p:xfrm>
          <a:off x="1817689" y="5068888"/>
          <a:ext cx="204470" cy="2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6" name="Equation" r:id="rId37" imgW="177480" imgH="177480" progId="Equation.DSMT4">
                  <p:embed/>
                </p:oleObj>
              </mc:Choice>
              <mc:Fallback>
                <p:oleObj name="Equation" r:id="rId37" imgW="17748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9" y="5068888"/>
                        <a:ext cx="204470" cy="20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32202"/>
              </p:ext>
            </p:extLst>
          </p:nvPr>
        </p:nvGraphicFramePr>
        <p:xfrm>
          <a:off x="1704976" y="5068888"/>
          <a:ext cx="132304" cy="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" name="Equation" r:id="rId39" imgW="114120" imgH="177480" progId="Equation.DSMT4">
                  <p:embed/>
                </p:oleObj>
              </mc:Choice>
              <mc:Fallback>
                <p:oleObj name="Equation" r:id="rId39" imgW="1141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6" y="5068888"/>
                        <a:ext cx="132304" cy="20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2154556" y="5254171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20239"/>
              </p:ext>
            </p:extLst>
          </p:nvPr>
        </p:nvGraphicFramePr>
        <p:xfrm>
          <a:off x="1995488" y="5064125"/>
          <a:ext cx="18891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8" name="Equation" r:id="rId41" imgW="164880" imgH="164880" progId="Equation.DSMT4">
                  <p:embed/>
                </p:oleObj>
              </mc:Choice>
              <mc:Fallback>
                <p:oleObj name="Equation" r:id="rId41" imgW="164880" imgH="1648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064125"/>
                        <a:ext cx="188912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274320" y="5033010"/>
            <a:ext cx="182880" cy="118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04426"/>
              </p:ext>
            </p:extLst>
          </p:nvPr>
        </p:nvGraphicFramePr>
        <p:xfrm>
          <a:off x="-21787" y="4583446"/>
          <a:ext cx="796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9" name="Equation" r:id="rId43" imgW="685800" imgH="431640" progId="Equation.DSMT4">
                  <p:embed/>
                </p:oleObj>
              </mc:Choice>
              <mc:Fallback>
                <p:oleObj name="Equation" r:id="rId43" imgW="68580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787" y="4583446"/>
                        <a:ext cx="7969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V="1">
            <a:off x="1366838" y="6059805"/>
            <a:ext cx="0" cy="384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754493"/>
              </p:ext>
            </p:extLst>
          </p:nvPr>
        </p:nvGraphicFramePr>
        <p:xfrm>
          <a:off x="1090613" y="6399213"/>
          <a:ext cx="6350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0" name="Equation" r:id="rId45" imgW="545760" imgH="177480" progId="Equation.DSMT4">
                  <p:embed/>
                </p:oleObj>
              </mc:Choice>
              <mc:Fallback>
                <p:oleObj name="Equation" r:id="rId45" imgW="545760" imgH="177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6399213"/>
                        <a:ext cx="635000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2723601" y="525780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81424" y="5257800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19941" y="5254167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7641" y="5254166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65009" y="5254165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87041" y="5275763"/>
            <a:ext cx="0" cy="9579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77448"/>
              </p:ext>
            </p:extLst>
          </p:nvPr>
        </p:nvGraphicFramePr>
        <p:xfrm>
          <a:off x="2327275" y="5064125"/>
          <a:ext cx="203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1" name="Equation" r:id="rId47" imgW="177480" imgH="164880" progId="Equation.DSMT4">
                  <p:embed/>
                </p:oleObj>
              </mc:Choice>
              <mc:Fallback>
                <p:oleObj name="Equation" r:id="rId47" imgW="177480" imgH="1648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064125"/>
                        <a:ext cx="2032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466555"/>
              </p:ext>
            </p:extLst>
          </p:nvPr>
        </p:nvGraphicFramePr>
        <p:xfrm>
          <a:off x="2906713" y="5056188"/>
          <a:ext cx="203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2" name="Equation" r:id="rId49" imgW="177480" imgH="177480" progId="Equation.DSMT4">
                  <p:embed/>
                </p:oleObj>
              </mc:Choice>
              <mc:Fallback>
                <p:oleObj name="Equation" r:id="rId49" imgW="177480" imgH="1774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056188"/>
                        <a:ext cx="203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76227"/>
              </p:ext>
            </p:extLst>
          </p:nvPr>
        </p:nvGraphicFramePr>
        <p:xfrm>
          <a:off x="3490913" y="5051425"/>
          <a:ext cx="203200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3" name="Equation" r:id="rId51" imgW="177480" imgH="164880" progId="Equation.DSMT4">
                  <p:embed/>
                </p:oleObj>
              </mc:Choice>
              <mc:Fallback>
                <p:oleObj name="Equation" r:id="rId51" imgW="177480" imgH="1648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051425"/>
                        <a:ext cx="203200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74376"/>
              </p:ext>
            </p:extLst>
          </p:nvPr>
        </p:nvGraphicFramePr>
        <p:xfrm>
          <a:off x="4100513" y="5033010"/>
          <a:ext cx="203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4" name="Equation" r:id="rId53" imgW="177480" imgH="177480" progId="Equation.DSMT4">
                  <p:embed/>
                </p:oleObj>
              </mc:Choice>
              <mc:Fallback>
                <p:oleObj name="Equation" r:id="rId53" imgW="177480" imgH="1774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5033010"/>
                        <a:ext cx="203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24382"/>
              </p:ext>
            </p:extLst>
          </p:nvPr>
        </p:nvGraphicFramePr>
        <p:xfrm>
          <a:off x="5124450" y="5032310"/>
          <a:ext cx="2032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5" name="Equation" r:id="rId55" imgW="177480" imgH="177480" progId="Equation.DSMT4">
                  <p:embed/>
                </p:oleObj>
              </mc:Choice>
              <mc:Fallback>
                <p:oleObj name="Equation" r:id="rId55" imgW="177480" imgH="1774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5032310"/>
                        <a:ext cx="2032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64132"/>
              </p:ext>
            </p:extLst>
          </p:nvPr>
        </p:nvGraphicFramePr>
        <p:xfrm>
          <a:off x="6492875" y="5103813"/>
          <a:ext cx="2032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6" name="Equation" r:id="rId57" imgW="177480" imgH="75960" progId="Equation.DSMT4">
                  <p:embed/>
                </p:oleObj>
              </mc:Choice>
              <mc:Fallback>
                <p:oleObj name="Equation" r:id="rId57" imgW="177480" imgH="7596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5103813"/>
                        <a:ext cx="2032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02962"/>
              </p:ext>
            </p:extLst>
          </p:nvPr>
        </p:nvGraphicFramePr>
        <p:xfrm>
          <a:off x="1891507" y="2719256"/>
          <a:ext cx="2030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7" name="Equation" r:id="rId59" imgW="761760" imgH="203040" progId="Equation.DSMT4">
                  <p:embed/>
                </p:oleObj>
              </mc:Choice>
              <mc:Fallback>
                <p:oleObj name="Equation" r:id="rId59" imgW="7617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507" y="2719256"/>
                        <a:ext cx="20304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River </a:t>
            </a:r>
            <a:r>
              <a:rPr lang="en-US" b="1" dirty="0" smtClean="0"/>
              <a:t>Example – E2DISP Solution</a:t>
            </a:r>
            <a:endParaRPr lang="en-MY" dirty="0"/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1416844"/>
            <a:ext cx="8395294" cy="469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269019" y="2631918"/>
            <a:ext cx="4605961" cy="1470025"/>
          </a:xfrm>
        </p:spPr>
        <p:txBody>
          <a:bodyPr/>
          <a:lstStyle/>
          <a:p>
            <a:pPr>
              <a:tabLst>
                <a:tab pos="6632575" algn="l"/>
              </a:tabLst>
            </a:pPr>
            <a:r>
              <a:rPr lang="en-US" b="1" dirty="0" smtClean="0"/>
              <a:t>Thank you</a:t>
            </a:r>
            <a:endParaRPr lang="ms-MY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1371600" y="5321300"/>
            <a:ext cx="6400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Assoc. Prof. Dr. Teh Su Yean | School of Mathematical Sciences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218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Presentation2</vt:lpstr>
      <vt:lpstr>Equation</vt:lpstr>
      <vt:lpstr>Introduction to E2DISP</vt:lpstr>
      <vt:lpstr>Example 5.1</vt:lpstr>
      <vt:lpstr>Example 5.1 – Analytical Solution </vt:lpstr>
      <vt:lpstr>Example 5.1 – E2DISP </vt:lpstr>
      <vt:lpstr>River Example</vt:lpstr>
      <vt:lpstr>River Example</vt:lpstr>
      <vt:lpstr>River Example – E2DISP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615</cp:revision>
  <cp:lastPrinted>2018-06-18T19:49:43Z</cp:lastPrinted>
  <dcterms:created xsi:type="dcterms:W3CDTF">2013-02-14T06:43:47Z</dcterms:created>
  <dcterms:modified xsi:type="dcterms:W3CDTF">2018-08-21T06:03:00Z</dcterms:modified>
</cp:coreProperties>
</file>