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091" r:id="rId2"/>
    <p:sldId id="1109" r:id="rId3"/>
    <p:sldId id="1107" r:id="rId4"/>
    <p:sldId id="1108" r:id="rId5"/>
    <p:sldId id="1110" r:id="rId6"/>
    <p:sldId id="1105" r:id="rId7"/>
    <p:sldId id="1111" r:id="rId8"/>
    <p:sldId id="1112" r:id="rId9"/>
    <p:sldId id="1113" r:id="rId10"/>
    <p:sldId id="1114" r:id="rId11"/>
    <p:sldId id="1115" r:id="rId12"/>
    <p:sldId id="1116" r:id="rId13"/>
    <p:sldId id="1086" r:id="rId14"/>
  </p:sldIdLst>
  <p:sldSz cx="9144000" cy="6858000" type="screen4x3"/>
  <p:notesSz cx="6858000" cy="9144000"/>
  <p:defaultTextStyle>
    <a:defPPr>
      <a:defRPr lang="en-MY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modifyVerifier cryptProviderType="rsaFull" cryptAlgorithmClass="hash" cryptAlgorithmType="typeAny" cryptAlgorithmSid="4" spinCount="100000" saltData="k2i7n0d/gbIm/nTYjttToQ==" hashData="CydD+Q1X/0j89OMn06jteA3o0uU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  <a:srgbClr val="FF33CC"/>
    <a:srgbClr val="33CC33"/>
    <a:srgbClr val="66008A"/>
    <a:srgbClr val="808080"/>
    <a:srgbClr val="680068"/>
    <a:srgbClr val="66FF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1" autoAdjust="0"/>
    <p:restoredTop sz="94538" autoAdjust="0"/>
  </p:normalViewPr>
  <p:slideViewPr>
    <p:cSldViewPr snapToGrid="0" snapToObjects="1">
      <p:cViewPr varScale="1">
        <p:scale>
          <a:sx n="38" d="100"/>
          <a:sy n="38" d="100"/>
        </p:scale>
        <p:origin x="-114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J:\Lab_Active\Post%20PhD\Teaching-Supervision\MSG327\Book1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ms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085083114610723E-2"/>
          <c:y val="0.10033319987543952"/>
          <c:w val="0.85759563040731535"/>
          <c:h val="0.75749655233773761"/>
        </c:manualLayout>
      </c:layout>
      <c:scatterChart>
        <c:scatterStyle val="smoothMarker"/>
        <c:varyColors val="0"/>
        <c:ser>
          <c:idx val="0"/>
          <c:order val="0"/>
          <c:spPr>
            <a:ln w="635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'Fig. 2'!$B$1:$B$61</c:f>
              <c:numCache>
                <c:formatCode>General</c:formatCode>
                <c:ptCount val="6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0.60000000000000064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8.2000000000000011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9.2000000000000011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10.200000000000001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</c:numCache>
            </c:numRef>
          </c:xVal>
          <c:yVal>
            <c:numRef>
              <c:f>'Fig. 2'!$C$1:$C$61</c:f>
              <c:numCache>
                <c:formatCode>General</c:formatCode>
                <c:ptCount val="61"/>
                <c:pt idx="0">
                  <c:v>8</c:v>
                </c:pt>
                <c:pt idx="1">
                  <c:v>7.2386993442877134</c:v>
                </c:pt>
                <c:pt idx="2">
                  <c:v>6.5498460246239034</c:v>
                </c:pt>
                <c:pt idx="3">
                  <c:v>5.926545765453743</c:v>
                </c:pt>
                <c:pt idx="4">
                  <c:v>5.3625603682850018</c:v>
                </c:pt>
                <c:pt idx="5">
                  <c:v>4.8522452777010665</c:v>
                </c:pt>
                <c:pt idx="6">
                  <c:v>4.3904930887522111</c:v>
                </c:pt>
                <c:pt idx="7">
                  <c:v>3.9726824303312092</c:v>
                </c:pt>
                <c:pt idx="8">
                  <c:v>3.594631712937816</c:v>
                </c:pt>
                <c:pt idx="9">
                  <c:v>3.2525572779247942</c:v>
                </c:pt>
                <c:pt idx="10">
                  <c:v>2.9430355293715391</c:v>
                </c:pt>
                <c:pt idx="11">
                  <c:v>2.6629686695846364</c:v>
                </c:pt>
                <c:pt idx="12">
                  <c:v>2.4095536952976171</c:v>
                </c:pt>
                <c:pt idx="13">
                  <c:v>2.1802543442721012</c:v>
                </c:pt>
                <c:pt idx="14">
                  <c:v>1.9727757115328521</c:v>
                </c:pt>
                <c:pt idx="15">
                  <c:v>1.7850412811874194</c:v>
                </c:pt>
                <c:pt idx="16">
                  <c:v>1.6151721439572593</c:v>
                </c:pt>
                <c:pt idx="17">
                  <c:v>1.4614681924218758</c:v>
                </c:pt>
                <c:pt idx="18">
                  <c:v>1.3223911057726918</c:v>
                </c:pt>
                <c:pt idx="19">
                  <c:v>1.1965489537811012</c:v>
                </c:pt>
                <c:pt idx="20">
                  <c:v>1.0826822658929021</c:v>
                </c:pt>
                <c:pt idx="21">
                  <c:v>0.97965142602387445</c:v>
                </c:pt>
                <c:pt idx="22">
                  <c:v>0.88642526689867174</c:v>
                </c:pt>
                <c:pt idx="23">
                  <c:v>0.80207074978242088</c:v>
                </c:pt>
                <c:pt idx="24">
                  <c:v>0.72574362631531475</c:v>
                </c:pt>
                <c:pt idx="25">
                  <c:v>0.65667998899120061</c:v>
                </c:pt>
                <c:pt idx="26">
                  <c:v>0.59418862571467057</c:v>
                </c:pt>
                <c:pt idx="27">
                  <c:v>0.5376441019179975</c:v>
                </c:pt>
                <c:pt idx="28">
                  <c:v>0.486480501001752</c:v>
                </c:pt>
                <c:pt idx="29">
                  <c:v>0.4401857604512579</c:v>
                </c:pt>
                <c:pt idx="30">
                  <c:v>0.39829654694291561</c:v>
                </c:pt>
                <c:pt idx="31">
                  <c:v>0.36039361914846757</c:v>
                </c:pt>
                <c:pt idx="32">
                  <c:v>0.3260976318269298</c:v>
                </c:pt>
                <c:pt idx="33">
                  <c:v>0.29506533920992467</c:v>
                </c:pt>
                <c:pt idx="34">
                  <c:v>0.26698615968261402</c:v>
                </c:pt>
                <c:pt idx="35">
                  <c:v>0.24157906737854787</c:v>
                </c:pt>
                <c:pt idx="36">
                  <c:v>0.21858977957834091</c:v>
                </c:pt>
                <c:pt idx="37">
                  <c:v>0.19778821176271541</c:v>
                </c:pt>
                <c:pt idx="38">
                  <c:v>0.17896617484932903</c:v>
                </c:pt>
                <c:pt idx="39">
                  <c:v>0.1619352915664404</c:v>
                </c:pt>
                <c:pt idx="40">
                  <c:v>0.14652511110987343</c:v>
                </c:pt>
                <c:pt idx="41">
                  <c:v>0.13258140321409004</c:v>
                </c:pt>
                <c:pt idx="42">
                  <c:v>0.11996461456382172</c:v>
                </c:pt>
                <c:pt idx="43">
                  <c:v>0.10854847209760747</c:v>
                </c:pt>
                <c:pt idx="44">
                  <c:v>9.8218719224547488E-2</c:v>
                </c:pt>
                <c:pt idx="45">
                  <c:v>8.887197230593856E-2</c:v>
                </c:pt>
                <c:pt idx="46">
                  <c:v>8.0414685957068702E-2</c:v>
                </c:pt>
                <c:pt idx="47">
                  <c:v>7.2762216813568259E-2</c:v>
                </c:pt>
                <c:pt idx="48">
                  <c:v>6.5837976392160311E-2</c:v>
                </c:pt>
                <c:pt idx="49">
                  <c:v>5.9572664567394733E-2</c:v>
                </c:pt>
                <c:pt idx="50">
                  <c:v>5.3903575992683792E-2</c:v>
                </c:pt>
                <c:pt idx="51">
                  <c:v>4.877397252412511E-2</c:v>
                </c:pt>
                <c:pt idx="52">
                  <c:v>4.4132515366086193E-2</c:v>
                </c:pt>
                <c:pt idx="53">
                  <c:v>3.9932751255281736E-2</c:v>
                </c:pt>
                <c:pt idx="54">
                  <c:v>3.6132647540901452E-2</c:v>
                </c:pt>
                <c:pt idx="55">
                  <c:v>3.2694171507712616E-2</c:v>
                </c:pt>
                <c:pt idx="56">
                  <c:v>2.9582909731863456E-2</c:v>
                </c:pt>
                <c:pt idx="57">
                  <c:v>2.6767723659770214E-2</c:v>
                </c:pt>
                <c:pt idx="58">
                  <c:v>2.422043796300654E-2</c:v>
                </c:pt>
                <c:pt idx="59">
                  <c:v>2.191555855014695E-2</c:v>
                </c:pt>
                <c:pt idx="60">
                  <c:v>1.9830017413330923E-2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645760"/>
        <c:axId val="166647680"/>
      </c:scatterChart>
      <c:valAx>
        <c:axId val="166645760"/>
        <c:scaling>
          <c:orientation val="minMax"/>
          <c:max val="1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i="1" dirty="0"/>
                  <a:t>t</a:t>
                </a:r>
                <a:r>
                  <a:rPr lang="en-US" dirty="0"/>
                  <a:t> (d)</a:t>
                </a:r>
              </a:p>
            </c:rich>
          </c:tx>
          <c:layout>
            <c:manualLayout>
              <c:xMode val="edge"/>
              <c:yMode val="edge"/>
              <c:x val="0.90699999999999992"/>
              <c:y val="0.899074074074084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  <a:tailEnd type="triangle" w="lg" len="lg"/>
          </a:ln>
        </c:spPr>
        <c:txPr>
          <a:bodyPr rot="0" vert="horz"/>
          <a:lstStyle/>
          <a:p>
            <a:pPr>
              <a:defRPr/>
            </a:pPr>
            <a:endParaRPr lang="ms-MY"/>
          </a:p>
        </c:txPr>
        <c:crossAx val="166647680"/>
        <c:crosses val="autoZero"/>
        <c:crossBetween val="midCat"/>
        <c:majorUnit val="2"/>
        <c:minorUnit val="0.4"/>
      </c:valAx>
      <c:valAx>
        <c:axId val="166647680"/>
        <c:scaling>
          <c:orientation val="minMax"/>
          <c:max val="8.8000000000000007"/>
          <c:min val="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i="1" dirty="0"/>
                  <a:t>C</a:t>
                </a:r>
                <a:r>
                  <a:rPr lang="en-US" dirty="0"/>
                  <a:t>(</a:t>
                </a:r>
                <a:r>
                  <a:rPr lang="en-US" i="1" dirty="0"/>
                  <a:t>t</a:t>
                </a:r>
                <a:r>
                  <a:rPr lang="en-US" dirty="0" smtClean="0"/>
                  <a:t>) mg/L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8.3333333333333467E-2"/>
              <c:y val="3.8659230096238012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  <a:tailEnd type="triangle" w="lg" len="lg"/>
          </a:ln>
        </c:spPr>
        <c:crossAx val="166645760"/>
        <c:crosses val="autoZero"/>
        <c:crossBetween val="midCat"/>
        <c:majorUnit val="1"/>
        <c:minorUnit val="0.2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800">
          <a:latin typeface="Times New Roman" pitchFamily="18" charset="0"/>
          <a:cs typeface="Times New Roman" pitchFamily="18" charset="0"/>
        </a:defRPr>
      </a:pPr>
      <a:endParaRPr lang="ms-MY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0.38889</cdr:x>
      <cdr:y>0.18644</cdr:y>
    </cdr:from>
    <cdr:to>
      <cdr:x>0.90347</cdr:x>
      <cdr:y>0.31491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3200400" y="838200"/>
          <a:ext cx="4234788" cy="577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n-US" sz="2800" i="1" dirty="0">
              <a:latin typeface="Times New Roman" pitchFamily="18" charset="0"/>
              <a:cs typeface="Times New Roman" pitchFamily="18" charset="0"/>
            </a:rPr>
            <a:t>C</a:t>
          </a:r>
          <a:r>
            <a:rPr lang="en-US" sz="2800" i="0" dirty="0">
              <a:latin typeface="Times New Roman" pitchFamily="18" charset="0"/>
              <a:cs typeface="Times New Roman" pitchFamily="18" charset="0"/>
            </a:rPr>
            <a:t>(</a:t>
          </a:r>
          <a:r>
            <a:rPr lang="en-US" sz="2800" i="1" dirty="0">
              <a:latin typeface="Times New Roman" pitchFamily="18" charset="0"/>
              <a:cs typeface="Times New Roman" pitchFamily="18" charset="0"/>
            </a:rPr>
            <a:t>t</a:t>
          </a:r>
          <a:r>
            <a:rPr lang="en-US" sz="2800" i="0" dirty="0">
              <a:latin typeface="Times New Roman" pitchFamily="18" charset="0"/>
              <a:cs typeface="Times New Roman" pitchFamily="18" charset="0"/>
            </a:rPr>
            <a:t>)</a:t>
          </a:r>
          <a:r>
            <a:rPr lang="en-US" sz="2800" i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i="0" dirty="0">
              <a:latin typeface="Times New Roman" pitchFamily="18" charset="0"/>
              <a:cs typeface="Times New Roman" pitchFamily="18" charset="0"/>
            </a:rPr>
            <a:t>=</a:t>
          </a:r>
          <a:r>
            <a:rPr lang="en-US" sz="2800" i="0" baseline="0" dirty="0">
              <a:latin typeface="Times New Roman" pitchFamily="18" charset="0"/>
              <a:cs typeface="Times New Roman" pitchFamily="18" charset="0"/>
            </a:rPr>
            <a:t> 8 </a:t>
          </a:r>
          <a:r>
            <a:rPr lang="en-US" sz="2800" i="1" dirty="0" smtClean="0">
              <a:latin typeface="Times New Roman" pitchFamily="18" charset="0"/>
              <a:cs typeface="Times New Roman" pitchFamily="18" charset="0"/>
            </a:rPr>
            <a:t>e</a:t>
          </a:r>
          <a:r>
            <a:rPr lang="en-US" sz="2800" baseline="30000" dirty="0" smtClean="0">
              <a:latin typeface="Times New Roman" pitchFamily="18" charset="0"/>
              <a:cs typeface="Times New Roman" pitchFamily="18" charset="0"/>
              <a:sym typeface="Symbol"/>
            </a:rPr>
            <a:t></a:t>
          </a:r>
          <a:r>
            <a:rPr lang="en-US" sz="2800" baseline="30000" dirty="0" smtClean="0">
              <a:latin typeface="Times New Roman" pitchFamily="18" charset="0"/>
              <a:cs typeface="Times New Roman" pitchFamily="18" charset="0"/>
            </a:rPr>
            <a:t>0.5</a:t>
          </a:r>
          <a:r>
            <a:rPr lang="en-US" sz="2800" i="1" baseline="30000" dirty="0" smtClean="0">
              <a:latin typeface="Times New Roman" pitchFamily="18" charset="0"/>
              <a:cs typeface="Times New Roman" pitchFamily="18" charset="0"/>
            </a:rPr>
            <a:t>t</a:t>
          </a:r>
          <a:r>
            <a:rPr lang="en-US" sz="2800" i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i="0" baseline="0" dirty="0" smtClean="0">
              <a:latin typeface="Times New Roman" pitchFamily="18" charset="0"/>
              <a:cs typeface="Times New Roman" pitchFamily="18" charset="0"/>
            </a:rPr>
            <a:t>mg/L</a:t>
          </a:r>
          <a:endParaRPr lang="en-US" sz="2800" i="0" baseline="-25000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3777B-BE79-468E-A4EC-B522645DCAB4}" type="datetimeFigureOut">
              <a:rPr lang="ms-MY" smtClean="0"/>
              <a:t>21/08/2018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Prepared by Dr Teh Su Yean, PPSM@USM</a:t>
            </a:r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15091-9990-42C9-95A6-5DB7F8AB9F0C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0023536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8C9176-8185-444D-B034-2F8FB3965CE8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6BDBC7-EF08-402C-AE9B-9E52BD08785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4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6BDBC7-EF08-402C-AE9B-9E52BD08785B}" type="slidenum">
              <a:rPr lang="ms-MY" smtClean="0"/>
              <a:pPr>
                <a:defRPr/>
              </a:pPr>
              <a:t>1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SM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1530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500813"/>
            <a:ext cx="8501063" cy="357187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6" name="Rectangle 5"/>
          <p:cNvSpPr/>
          <p:nvPr/>
        </p:nvSpPr>
        <p:spPr>
          <a:xfrm>
            <a:off x="8572500" y="6500813"/>
            <a:ext cx="571500" cy="357187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0" y="714375"/>
            <a:ext cx="1714500" cy="714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0" y="714375"/>
            <a:ext cx="1214438" cy="714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9" name="Rectangle 8"/>
          <p:cNvSpPr/>
          <p:nvPr/>
        </p:nvSpPr>
        <p:spPr>
          <a:xfrm>
            <a:off x="0" y="6357938"/>
            <a:ext cx="8501063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4E97-D5CD-4858-B8E9-9FEC33248F5F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C8A44-8F2F-47A2-B192-7B6239FEE4C2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BB320-CD59-4ED1-BCC8-5F033DEAC624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4E48-DA8C-4FE7-BC5B-63A41F7DE7F9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07644-7768-418E-BBAA-6D9265A888ED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612E6-26F3-41C9-9656-2EAF82991811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58148" cy="857208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CCABF-1DBA-437F-B64E-84B891F01BDC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E5A6F-309F-4C6F-AD29-4D33206BF820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8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FA23C-D1F7-4C1F-B20D-FC18475ECA62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AD8C8-C38C-49EB-AA4A-6CEEED6E67E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3F0DC-B065-4BED-9B21-340E6DC90A45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A5BC2-1662-41DE-AA99-8A55357BBA8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8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0" name="Rectangle 9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7DB38-0F3B-4D85-9944-B8923E71898A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9FFB1-423B-42D5-A51E-BF095A5F170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4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6" name="Rectangle 5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11A3A-4393-4B53-8CCF-F2BDA7E35D1B}" type="datetime1">
              <a:rPr lang="en-US" smtClean="0"/>
              <a:t>8/21/2018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877A2-6E52-40E4-A877-BC79E21B3782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3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5" name="Rectangle 4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54EA5-B397-4D1E-9D92-F3CE380E6200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D47F6-C01E-4FD0-933E-CF6AE21A3AF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2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31380-9428-4B23-9F1A-35DBC085ACE9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F39F7-655F-490B-9768-DA500042A90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8AE07-06AB-4F78-8221-8B4B073086E8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D4AC-158C-4C9C-880D-512A31156DD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AEFAF3-EC28-43DB-A900-01959C0433D8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236F01-6668-4BAD-A71B-E67F73865A45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70" r:id="rId11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nd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ctrTitle"/>
          </p:nvPr>
        </p:nvSpPr>
        <p:spPr>
          <a:xfrm>
            <a:off x="597877" y="1875969"/>
            <a:ext cx="7772400" cy="1485899"/>
          </a:xfrm>
        </p:spPr>
        <p:txBody>
          <a:bodyPr/>
          <a:lstStyle/>
          <a:p>
            <a:r>
              <a:rPr lang="en-MY" sz="4000" b="1" dirty="0" smtClean="0"/>
              <a:t>Introduction to E1DISP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Teh Su Yean\Desktop\logo usm and soaring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126571" cy="14478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5569"/>
            <a:ext cx="6400800" cy="2403231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Lake Examples</a:t>
            </a:r>
          </a:p>
          <a:p>
            <a:pPr marL="457200" indent="-457200" algn="l">
              <a:buFontTx/>
              <a:buChar char="-"/>
            </a:pPr>
            <a:r>
              <a:rPr lang="en-US" dirty="0"/>
              <a:t>River Examples</a:t>
            </a:r>
          </a:p>
          <a:p>
            <a:pPr algn="l"/>
            <a:endParaRPr lang="en-US" dirty="0"/>
          </a:p>
          <a:p>
            <a:pPr marL="457200" indent="-457200" algn="l">
              <a:buFontTx/>
              <a:buChar char="-"/>
            </a:pPr>
            <a:endParaRPr lang="en-MY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" y="6386946"/>
            <a:ext cx="1140542" cy="40178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Analytical 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723178"/>
              </p:ext>
            </p:extLst>
          </p:nvPr>
        </p:nvGraphicFramePr>
        <p:xfrm>
          <a:off x="474663" y="1409700"/>
          <a:ext cx="8197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2565360" imgH="241200" progId="Equation.DSMT4">
                  <p:embed/>
                </p:oleObj>
              </mc:Choice>
              <mc:Fallback>
                <p:oleObj name="Equation" r:id="rId3" imgW="2565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409700"/>
                        <a:ext cx="81978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044885"/>
              </p:ext>
            </p:extLst>
          </p:nvPr>
        </p:nvGraphicFramePr>
        <p:xfrm>
          <a:off x="452438" y="2247900"/>
          <a:ext cx="8239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5" imgW="2577960" imgH="241200" progId="Equation.DSMT4">
                  <p:embed/>
                </p:oleObj>
              </mc:Choice>
              <mc:Fallback>
                <p:oleObj name="Equation" r:id="rId5" imgW="257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2247900"/>
                        <a:ext cx="82391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153162"/>
              </p:ext>
            </p:extLst>
          </p:nvPr>
        </p:nvGraphicFramePr>
        <p:xfrm>
          <a:off x="461963" y="3086100"/>
          <a:ext cx="79962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7" imgW="2501640" imgH="241200" progId="Equation.DSMT4">
                  <p:embed/>
                </p:oleObj>
              </mc:Choice>
              <mc:Fallback>
                <p:oleObj name="Equation" r:id="rId7" imgW="250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3086100"/>
                        <a:ext cx="79962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8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66" y="4134678"/>
            <a:ext cx="8915400" cy="252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3000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</a:t>
            </a: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0.0 m</a:t>
            </a:r>
            <a:r>
              <a:rPr lang="en-MY" baseline="30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5394325" y="3200400"/>
          <a:ext cx="3216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4" imgW="1130040" imgH="406080" progId="Equation.DSMT4">
                  <p:embed/>
                </p:oleObj>
              </mc:Choice>
              <mc:Fallback>
                <p:oleObj name="Equation" r:id="rId4" imgW="1130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200400"/>
                        <a:ext cx="3216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200400" y="2514600"/>
          <a:ext cx="2927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9273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3.3 - Summary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Analytical 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291917"/>
              </p:ext>
            </p:extLst>
          </p:nvPr>
        </p:nvGraphicFramePr>
        <p:xfrm>
          <a:off x="993776" y="2282826"/>
          <a:ext cx="7185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2247840" imgH="241200" progId="Equation.DSMT4">
                  <p:embed/>
                </p:oleObj>
              </mc:Choice>
              <mc:Fallback>
                <p:oleObj name="Equation" r:id="rId3" imgW="2247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6" y="2282826"/>
                        <a:ext cx="71850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380972"/>
              </p:ext>
            </p:extLst>
          </p:nvPr>
        </p:nvGraphicFramePr>
        <p:xfrm>
          <a:off x="1027113" y="1560513"/>
          <a:ext cx="7023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5" imgW="2197080" imgH="241200" progId="Equation.DSMT4">
                  <p:embed/>
                </p:oleObj>
              </mc:Choice>
              <mc:Fallback>
                <p:oleObj name="Equation" r:id="rId5" imgW="2197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1560513"/>
                        <a:ext cx="7023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644977"/>
              </p:ext>
            </p:extLst>
          </p:nvPr>
        </p:nvGraphicFramePr>
        <p:xfrm>
          <a:off x="1033463" y="2970213"/>
          <a:ext cx="70215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7" imgW="2197080" imgH="241200" progId="Equation.DSMT4">
                  <p:embed/>
                </p:oleObj>
              </mc:Choice>
              <mc:Fallback>
                <p:oleObj name="Equation" r:id="rId7" imgW="2197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970213"/>
                        <a:ext cx="70215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73566"/>
              </p:ext>
            </p:extLst>
          </p:nvPr>
        </p:nvGraphicFramePr>
        <p:xfrm>
          <a:off x="1069976" y="3656013"/>
          <a:ext cx="75072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9" imgW="2349360" imgH="241200" progId="Equation.DSMT4">
                  <p:embed/>
                </p:oleObj>
              </mc:Choice>
              <mc:Fallback>
                <p:oleObj name="Equation" r:id="rId9" imgW="234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6" y="3656013"/>
                        <a:ext cx="75072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269019" y="2631918"/>
            <a:ext cx="4605961" cy="1470025"/>
          </a:xfrm>
        </p:spPr>
        <p:txBody>
          <a:bodyPr/>
          <a:lstStyle/>
          <a:p>
            <a:pPr>
              <a:tabLst>
                <a:tab pos="6632575" algn="l"/>
              </a:tabLst>
            </a:pPr>
            <a:r>
              <a:rPr lang="en-US" b="1" dirty="0" smtClean="0"/>
              <a:t>Thank you</a:t>
            </a:r>
            <a:endParaRPr lang="ms-MY" dirty="0"/>
          </a:p>
        </p:txBody>
      </p:sp>
      <p:sp>
        <p:nvSpPr>
          <p:cNvPr id="5" name="Subtitle 3"/>
          <p:cNvSpPr txBox="1">
            <a:spLocks/>
          </p:cNvSpPr>
          <p:nvPr/>
        </p:nvSpPr>
        <p:spPr bwMode="auto">
          <a:xfrm>
            <a:off x="1371600" y="5321300"/>
            <a:ext cx="64008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Assoc. Prof. Dr. Teh Su Yean | School of Mathematical Sciences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Lake Example</a:t>
            </a:r>
            <a:endParaRPr lang="en-MY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 2.1</a:t>
            </a:r>
            <a:endParaRPr lang="en-MY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760" y="4343400"/>
            <a:ext cx="407924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endParaRPr lang="en-MY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57200" y="1037492"/>
            <a:ext cx="8229600" cy="52871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Consider Lake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Harapan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in USM with a surface area of 10000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and a mean depth of 1 m. This small lake has a uniformly mixed content containing 80000 g of pollutant that decays at the rate of 0.5 d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 The concentration of the pollutant in the lake at time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is denoted by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MY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spcAft>
                <a:spcPts val="600"/>
              </a:spcAft>
              <a:buFont typeface="+mj-lt"/>
              <a:buAutoNum type="alphaLcParenR"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Form and solve the differential </a:t>
            </a:r>
            <a:br>
              <a:rPr lang="en-MY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equation for 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) in mg/L.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lphaLcParenR"/>
            </a:pPr>
            <a:r>
              <a:rPr lang="en-MY" b="1" dirty="0" smtClean="0">
                <a:latin typeface="Times New Roman" pitchFamily="18" charset="0"/>
                <a:cs typeface="Times New Roman" pitchFamily="18" charset="0"/>
              </a:rPr>
              <a:t>Sketch the graph of </a:t>
            </a:r>
            <a:r>
              <a:rPr lang="en-MY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MY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MY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MY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br>
              <a:rPr lang="en-MY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MY" b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MY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MY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MY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2.1(b) - Analytical</a:t>
            </a:r>
            <a:endParaRPr lang="en-MY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70503125"/>
              </p:ext>
            </p:extLst>
          </p:nvPr>
        </p:nvGraphicFramePr>
        <p:xfrm>
          <a:off x="457200" y="1348154"/>
          <a:ext cx="8229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2.1(b) – E1DISP</a:t>
            </a:r>
            <a:endParaRPr lang="en-MY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08"/>
            <a:ext cx="5948599" cy="600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2210166"/>
            <a:ext cx="6408737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River Examples</a:t>
            </a:r>
            <a:endParaRPr lang="en-MY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 3.1 – 3.3 </a:t>
            </a:r>
            <a:endParaRPr lang="en-MY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3.1 - Summary</a:t>
            </a:r>
            <a:endParaRPr lang="en-MY" dirty="0"/>
          </a:p>
        </p:txBody>
      </p:sp>
      <p:sp>
        <p:nvSpPr>
          <p:cNvPr id="6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3000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</a:t>
            </a: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/s	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46" y="3962400"/>
            <a:ext cx="89052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394325" y="3200400"/>
          <a:ext cx="3216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4" imgW="1130040" imgH="406080" progId="Equation.DSMT4">
                  <p:embed/>
                </p:oleObj>
              </mc:Choice>
              <mc:Fallback>
                <p:oleObj name="Equation" r:id="rId4" imgW="1130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200400"/>
                        <a:ext cx="3216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200400" y="2514600"/>
          <a:ext cx="2927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9273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3.1 – Analytical 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217340"/>
              </p:ext>
            </p:extLst>
          </p:nvPr>
        </p:nvGraphicFramePr>
        <p:xfrm>
          <a:off x="1848094" y="1533525"/>
          <a:ext cx="46037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1739880" imgH="241200" progId="Equation.DSMT4">
                  <p:embed/>
                </p:oleObj>
              </mc:Choice>
              <mc:Fallback>
                <p:oleObj name="Equation" r:id="rId3" imgW="1739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094" y="1533525"/>
                        <a:ext cx="46037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143534"/>
              </p:ext>
            </p:extLst>
          </p:nvPr>
        </p:nvGraphicFramePr>
        <p:xfrm>
          <a:off x="1848094" y="2400300"/>
          <a:ext cx="51069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1930320" imgH="241200" progId="Equation.DSMT4">
                  <p:embed/>
                </p:oleObj>
              </mc:Choice>
              <mc:Fallback>
                <p:oleObj name="Equation" r:id="rId5" imgW="1930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094" y="2400300"/>
                        <a:ext cx="51069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363231"/>
              </p:ext>
            </p:extLst>
          </p:nvPr>
        </p:nvGraphicFramePr>
        <p:xfrm>
          <a:off x="1848094" y="3286125"/>
          <a:ext cx="53435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7" imgW="2019240" imgH="241200" progId="Equation.DSMT4">
                  <p:embed/>
                </p:oleObj>
              </mc:Choice>
              <mc:Fallback>
                <p:oleObj name="Equation" r:id="rId7" imgW="2019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094" y="3286125"/>
                        <a:ext cx="53435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3000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</a:t>
            </a: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0.2 m</a:t>
            </a:r>
            <a:r>
              <a:rPr lang="en-MY" b="1" baseline="30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46" y="3962400"/>
            <a:ext cx="89052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4724400" y="3286125"/>
          <a:ext cx="39751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4" imgW="1396800" imgH="406080" progId="Equation.DSMT4">
                  <p:embed/>
                </p:oleObj>
              </mc:Choice>
              <mc:Fallback>
                <p:oleObj name="Equation" r:id="rId4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86125"/>
                        <a:ext cx="39751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200400" y="2514600"/>
          <a:ext cx="2927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9273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3.2 - Summary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0</TotalTime>
  <Words>277</Words>
  <Application>Microsoft Office PowerPoint</Application>
  <PresentationFormat>On-screen Show (4:3)</PresentationFormat>
  <Paragraphs>51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Presentation2</vt:lpstr>
      <vt:lpstr>Equation</vt:lpstr>
      <vt:lpstr>Introduction to E1DISP</vt:lpstr>
      <vt:lpstr>Lake Example</vt:lpstr>
      <vt:lpstr>Example 2.1</vt:lpstr>
      <vt:lpstr>Example 2.1(b) - Analytical</vt:lpstr>
      <vt:lpstr>Example 2.1(b) – E1DISP</vt:lpstr>
      <vt:lpstr>River Examples</vt:lpstr>
      <vt:lpstr>Example 3.1 - Summary</vt:lpstr>
      <vt:lpstr>Example 3.1 – Analytical Solution</vt:lpstr>
      <vt:lpstr>Example 3.2 - Summary</vt:lpstr>
      <vt:lpstr>Example 3.2 – Analytical Solution</vt:lpstr>
      <vt:lpstr>Example 3.3 - Summary</vt:lpstr>
      <vt:lpstr>Example 3.3 – Analytical Solution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2018-08-21T06:00:44Z</dcterms:created>
  <dcterms:modified xsi:type="dcterms:W3CDTF">2018-08-21T06:00:59Z</dcterms:modified>
</cp:coreProperties>
</file>