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360" r:id="rId2"/>
    <p:sldId id="257" r:id="rId3"/>
    <p:sldId id="309" r:id="rId4"/>
    <p:sldId id="259" r:id="rId5"/>
    <p:sldId id="260" r:id="rId6"/>
    <p:sldId id="310" r:id="rId7"/>
    <p:sldId id="261" r:id="rId8"/>
    <p:sldId id="311" r:id="rId9"/>
    <p:sldId id="262" r:id="rId10"/>
    <p:sldId id="263" r:id="rId11"/>
    <p:sldId id="321" r:id="rId12"/>
    <p:sldId id="264" r:id="rId13"/>
    <p:sldId id="265" r:id="rId14"/>
    <p:sldId id="267" r:id="rId15"/>
    <p:sldId id="308" r:id="rId16"/>
    <p:sldId id="352" r:id="rId17"/>
    <p:sldId id="353" r:id="rId18"/>
    <p:sldId id="354" r:id="rId19"/>
    <p:sldId id="355" r:id="rId20"/>
    <p:sldId id="266" r:id="rId21"/>
    <p:sldId id="268" r:id="rId22"/>
    <p:sldId id="269" r:id="rId23"/>
    <p:sldId id="270" r:id="rId24"/>
    <p:sldId id="272" r:id="rId25"/>
    <p:sldId id="322" r:id="rId26"/>
    <p:sldId id="323" r:id="rId27"/>
    <p:sldId id="271" r:id="rId28"/>
    <p:sldId id="276" r:id="rId29"/>
    <p:sldId id="273" r:id="rId30"/>
    <p:sldId id="274" r:id="rId31"/>
    <p:sldId id="328" r:id="rId32"/>
    <p:sldId id="329" r:id="rId33"/>
    <p:sldId id="330" r:id="rId34"/>
    <p:sldId id="331" r:id="rId35"/>
    <p:sldId id="332" r:id="rId36"/>
    <p:sldId id="275" r:id="rId37"/>
    <p:sldId id="333" r:id="rId38"/>
    <p:sldId id="344" r:id="rId39"/>
    <p:sldId id="335" r:id="rId40"/>
    <p:sldId id="282" r:id="rId41"/>
    <p:sldId id="279" r:id="rId42"/>
    <p:sldId id="283" r:id="rId43"/>
    <p:sldId id="284" r:id="rId44"/>
    <p:sldId id="285" r:id="rId45"/>
    <p:sldId id="280" r:id="rId46"/>
    <p:sldId id="281" r:id="rId47"/>
    <p:sldId id="277" r:id="rId48"/>
    <p:sldId id="286" r:id="rId49"/>
    <p:sldId id="287" r:id="rId50"/>
    <p:sldId id="288" r:id="rId51"/>
    <p:sldId id="292" r:id="rId52"/>
    <p:sldId id="289" r:id="rId53"/>
    <p:sldId id="290" r:id="rId54"/>
    <p:sldId id="291" r:id="rId55"/>
    <p:sldId id="345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39" r:id="rId66"/>
    <p:sldId id="349" r:id="rId67"/>
    <p:sldId id="348" r:id="rId68"/>
    <p:sldId id="302" r:id="rId69"/>
    <p:sldId id="303" r:id="rId70"/>
    <p:sldId id="340" r:id="rId71"/>
    <p:sldId id="338" r:id="rId72"/>
    <p:sldId id="350" r:id="rId73"/>
    <p:sldId id="341" r:id="rId74"/>
    <p:sldId id="342" r:id="rId75"/>
    <p:sldId id="356" r:id="rId76"/>
    <p:sldId id="25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98auyhZd+FSg/trs7am3A==" hashData="XymhKzRhvoRNlCifCwc5hHJUBM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CC"/>
    <a:srgbClr val="0066FF"/>
    <a:srgbClr val="3333FF"/>
    <a:srgbClr val="FFFF00"/>
    <a:srgbClr val="000066"/>
    <a:srgbClr val="CC00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6" autoAdjust="0"/>
    <p:restoredTop sz="95599" autoAdjust="0"/>
  </p:normalViewPr>
  <p:slideViewPr>
    <p:cSldViewPr>
      <p:cViewPr varScale="1">
        <p:scale>
          <a:sx n="38" d="100"/>
          <a:sy n="38" d="100"/>
        </p:scale>
        <p:origin x="-9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h%20Su%20Yean\Desktop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h%20Su%20Yean\Desktop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h%20Su%20Yean\Desktop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ms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01551779711791"/>
          <c:y val="5.1400554097404488E-2"/>
          <c:w val="0.82146325459318048"/>
          <c:h val="0.73298737114382462"/>
        </c:manualLayout>
      </c:layout>
      <c:scatterChart>
        <c:scatterStyle val="lineMarker"/>
        <c:varyColors val="0"/>
        <c:ser>
          <c:idx val="1"/>
          <c:order val="1"/>
          <c:tx>
            <c:v>k = 0.75 /m</c:v>
          </c:tx>
          <c:spPr>
            <a:ln w="38100">
              <a:solidFill>
                <a:srgbClr val="0000CC"/>
              </a:solidFill>
            </a:ln>
          </c:spPr>
          <c:marker>
            <c:symbol val="square"/>
            <c:size val="12"/>
            <c:spPr>
              <a:solidFill>
                <a:srgbClr val="0066FF"/>
              </a:solidFill>
              <a:ln w="25400">
                <a:solidFill>
                  <a:schemeClr val="tx1"/>
                </a:solidFill>
              </a:ln>
            </c:spPr>
          </c:marker>
          <c:xVal>
            <c:numRef>
              <c:f>'Sheet1 (2)'!$A$1:$A$6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'Sheet1 (2)'!$C$1:$C$6</c:f>
              <c:numCache>
                <c:formatCode>General</c:formatCode>
                <c:ptCount val="6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</c:numCache>
            </c:numRef>
          </c:yVal>
          <c:smooth val="0"/>
        </c:ser>
        <c:ser>
          <c:idx val="0"/>
          <c:order val="0"/>
          <c:tx>
            <c:v>k = 0.25 /m</c:v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ize val="12"/>
            <c:spPr>
              <a:solidFill>
                <a:srgbClr val="FF0000"/>
              </a:solidFill>
              <a:ln w="25400">
                <a:solidFill>
                  <a:schemeClr val="tx1"/>
                </a:solidFill>
              </a:ln>
            </c:spPr>
          </c:marker>
          <c:xVal>
            <c:numRef>
              <c:f>'Sheet1 (2)'!$A$1:$A$6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'Sheet1 (2)'!$B$1:$B$6</c:f>
              <c:numCache>
                <c:formatCode>General</c:formatCode>
                <c:ptCount val="6"/>
                <c:pt idx="0">
                  <c:v>1</c:v>
                </c:pt>
                <c:pt idx="1">
                  <c:v>0.28650479686019031</c:v>
                </c:pt>
                <c:pt idx="2">
                  <c:v>8.2084998623898939E-2</c:v>
                </c:pt>
                <c:pt idx="3">
                  <c:v>2.3517745856009215E-2</c:v>
                </c:pt>
                <c:pt idx="4">
                  <c:v>6.7379469990854757E-3</c:v>
                </c:pt>
                <c:pt idx="5">
                  <c:v>1.9304541362277277E-3</c:v>
                </c:pt>
              </c:numCache>
            </c:numRef>
          </c:yVal>
          <c:smooth val="0"/>
        </c:ser>
        <c:ser>
          <c:idx val="2"/>
          <c:order val="2"/>
          <c:tx>
            <c:v>k =0.75/m</c:v>
          </c:tx>
          <c:spPr>
            <a:ln w="38100">
              <a:solidFill>
                <a:srgbClr val="000066"/>
              </a:solidFill>
            </a:ln>
          </c:spPr>
          <c:marker>
            <c:symbol val="diamond"/>
            <c:size val="12"/>
            <c:spPr>
              <a:solidFill>
                <a:srgbClr val="FFFF00"/>
              </a:solidFill>
              <a:ln w="25400">
                <a:solidFill>
                  <a:srgbClr val="000066"/>
                </a:solidFill>
              </a:ln>
            </c:spPr>
          </c:marker>
          <c:xVal>
            <c:numRef>
              <c:f>'Sheet1 (2)'!$E$1:$E$21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xVal>
          <c:yVal>
            <c:numRef>
              <c:f>'Sheet1 (2)'!$F$1:$F$21</c:f>
              <c:numCache>
                <c:formatCode>General</c:formatCode>
                <c:ptCount val="2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15552"/>
        <c:axId val="51817856"/>
      </c:scatterChart>
      <c:valAx>
        <c:axId val="51815552"/>
        <c:scaling>
          <c:orientation val="minMax"/>
          <c:max val="2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(m)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51817856"/>
        <c:crosses val="autoZero"/>
        <c:crossBetween val="midCat"/>
      </c:valAx>
      <c:valAx>
        <c:axId val="5181785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Concentration kg/m</a:t>
                </a:r>
                <a:r>
                  <a:rPr lang="en-US" baseline="30000"/>
                  <a:t>3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18155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5923239858175267"/>
          <c:y val="0.52232568754992581"/>
          <c:w val="0.43930561311415423"/>
          <c:h val="0.21863364905473773"/>
        </c:manualLayout>
      </c:layout>
      <c:overlay val="1"/>
      <c:txPr>
        <a:bodyPr/>
        <a:lstStyle/>
        <a:p>
          <a:pPr>
            <a:defRPr sz="2400"/>
          </a:pPr>
          <a:endParaRPr lang="ms-MY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800"/>
      </a:pPr>
      <a:endParaRPr lang="ms-MY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ms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01551779711791"/>
          <c:y val="5.1400554097404488E-2"/>
          <c:w val="0.82146325459318048"/>
          <c:h val="0.73298737114382462"/>
        </c:manualLayout>
      </c:layout>
      <c:scatterChart>
        <c:scatterStyle val="lineMarker"/>
        <c:varyColors val="0"/>
        <c:ser>
          <c:idx val="1"/>
          <c:order val="1"/>
          <c:tx>
            <c:v>k = 0.75 /m</c:v>
          </c:tx>
          <c:spPr>
            <a:ln w="38100">
              <a:solidFill>
                <a:srgbClr val="0000CC"/>
              </a:solidFill>
            </a:ln>
          </c:spPr>
          <c:marker>
            <c:symbol val="square"/>
            <c:size val="12"/>
            <c:spPr>
              <a:solidFill>
                <a:srgbClr val="0066FF"/>
              </a:solidFill>
              <a:ln w="25400">
                <a:solidFill>
                  <a:schemeClr val="tx1"/>
                </a:solidFill>
              </a:ln>
            </c:spPr>
          </c:marker>
          <c:xVal>
            <c:numRef>
              <c:f>'Sheet1 (3)'!$A$1:$A$6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'Sheet1 (3)'!$C$1:$C$6</c:f>
              <c:numCache>
                <c:formatCode>General</c:formatCode>
                <c:ptCount val="6"/>
                <c:pt idx="0">
                  <c:v>1</c:v>
                </c:pt>
                <c:pt idx="1">
                  <c:v>2.3517745856009211E-2</c:v>
                </c:pt>
                <c:pt idx="2">
                  <c:v>5.5308437014784002E-4</c:v>
                </c:pt>
                <c:pt idx="3">
                  <c:v>1.3007297654067724E-5</c:v>
                </c:pt>
                <c:pt idx="4">
                  <c:v>3.0590232050182801E-7</c:v>
                </c:pt>
                <c:pt idx="5">
                  <c:v>7.194133030325433E-9</c:v>
                </c:pt>
              </c:numCache>
            </c:numRef>
          </c:yVal>
          <c:smooth val="0"/>
        </c:ser>
        <c:ser>
          <c:idx val="0"/>
          <c:order val="0"/>
          <c:tx>
            <c:v>k = 0.25 /m</c:v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ize val="12"/>
            <c:spPr>
              <a:solidFill>
                <a:srgbClr val="FF0000"/>
              </a:solidFill>
              <a:ln w="25400">
                <a:solidFill>
                  <a:schemeClr val="tx1"/>
                </a:solidFill>
              </a:ln>
            </c:spPr>
          </c:marker>
          <c:xVal>
            <c:numRef>
              <c:f>'Sheet1 (3)'!$A$1:$A$6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'Sheet1 (3)'!$B$1:$B$6</c:f>
              <c:numCache>
                <c:formatCode>General</c:formatCode>
                <c:ptCount val="6"/>
                <c:pt idx="0">
                  <c:v>1</c:v>
                </c:pt>
                <c:pt idx="1">
                  <c:v>0.28650479686019031</c:v>
                </c:pt>
                <c:pt idx="2">
                  <c:v>8.2084998623898828E-2</c:v>
                </c:pt>
                <c:pt idx="3">
                  <c:v>2.3517745856009211E-2</c:v>
                </c:pt>
                <c:pt idx="4">
                  <c:v>6.7379469990854713E-3</c:v>
                </c:pt>
                <c:pt idx="5">
                  <c:v>1.9304541362277284E-3</c:v>
                </c:pt>
              </c:numCache>
            </c:numRef>
          </c:yVal>
          <c:smooth val="0"/>
        </c:ser>
        <c:ser>
          <c:idx val="2"/>
          <c:order val="2"/>
          <c:tx>
            <c:v>k =0.75/m</c:v>
          </c:tx>
          <c:spPr>
            <a:ln w="38100">
              <a:solidFill>
                <a:srgbClr val="000066"/>
              </a:solidFill>
            </a:ln>
          </c:spPr>
          <c:marker>
            <c:symbol val="diamond"/>
            <c:size val="12"/>
            <c:spPr>
              <a:solidFill>
                <a:srgbClr val="FFFF00"/>
              </a:solidFill>
              <a:ln w="25400">
                <a:solidFill>
                  <a:srgbClr val="000066"/>
                </a:solidFill>
              </a:ln>
            </c:spPr>
          </c:marker>
          <c:xVal>
            <c:numRef>
              <c:f>'Sheet1 (3)'!$E$1:$E$21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xVal>
          <c:yVal>
            <c:numRef>
              <c:f>'Sheet1 (3)'!$F$1:$F$21</c:f>
              <c:numCache>
                <c:formatCode>General</c:formatCode>
                <c:ptCount val="2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20960"/>
        <c:axId val="51723264"/>
      </c:scatterChart>
      <c:valAx>
        <c:axId val="51720960"/>
        <c:scaling>
          <c:orientation val="minMax"/>
          <c:max val="2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(m)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51723264"/>
        <c:crosses val="autoZero"/>
        <c:crossBetween val="midCat"/>
      </c:valAx>
      <c:valAx>
        <c:axId val="51723264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Concentration kg/m</a:t>
                </a:r>
                <a:r>
                  <a:rPr lang="en-US" baseline="30000"/>
                  <a:t>3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1720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5923239858175267"/>
          <c:y val="0.52232568754992581"/>
          <c:w val="0.43930561311415423"/>
          <c:h val="0.21863364905473773"/>
        </c:manualLayout>
      </c:layout>
      <c:overlay val="1"/>
      <c:txPr>
        <a:bodyPr/>
        <a:lstStyle/>
        <a:p>
          <a:pPr>
            <a:defRPr sz="2400"/>
          </a:pPr>
          <a:endParaRPr lang="ms-MY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800"/>
      </a:pPr>
      <a:endParaRPr lang="ms-MY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ms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01551779711791"/>
          <c:y val="5.1400554097404488E-2"/>
          <c:w val="0.82146325459318015"/>
          <c:h val="0.73298737114382462"/>
        </c:manualLayout>
      </c:layout>
      <c:scatterChart>
        <c:scatterStyle val="lineMarker"/>
        <c:varyColors val="0"/>
        <c:ser>
          <c:idx val="1"/>
          <c:order val="1"/>
          <c:tx>
            <c:v>k = 0.75 /m</c:v>
          </c:tx>
          <c:spPr>
            <a:ln w="38100">
              <a:solidFill>
                <a:srgbClr val="0000CC"/>
              </a:solidFill>
            </a:ln>
          </c:spPr>
          <c:marker>
            <c:symbol val="square"/>
            <c:size val="12"/>
            <c:spPr>
              <a:solidFill>
                <a:srgbClr val="0066FF"/>
              </a:solidFill>
              <a:ln w="25400">
                <a:solidFill>
                  <a:schemeClr val="tx1"/>
                </a:solidFill>
              </a:ln>
            </c:spPr>
          </c:marker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</c:v>
                </c:pt>
                <c:pt idx="1">
                  <c:v>2.3517745856009211E-2</c:v>
                </c:pt>
                <c:pt idx="2">
                  <c:v>5.5308437014784002E-4</c:v>
                </c:pt>
                <c:pt idx="3">
                  <c:v>1.3007297654067724E-5</c:v>
                </c:pt>
                <c:pt idx="4">
                  <c:v>3.0590232050182801E-7</c:v>
                </c:pt>
                <c:pt idx="5">
                  <c:v>7.194133030325433E-9</c:v>
                </c:pt>
              </c:numCache>
            </c:numRef>
          </c:yVal>
          <c:smooth val="0"/>
        </c:ser>
        <c:ser>
          <c:idx val="0"/>
          <c:order val="0"/>
          <c:tx>
            <c:v>k = 0.25 /m</c:v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ize val="12"/>
            <c:spPr>
              <a:solidFill>
                <a:srgbClr val="FF0000"/>
              </a:solidFill>
              <a:ln w="25400">
                <a:solidFill>
                  <a:schemeClr val="tx1"/>
                </a:solidFill>
              </a:ln>
            </c:spPr>
          </c:marker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</c:v>
                </c:pt>
                <c:pt idx="1">
                  <c:v>0.28650479686019031</c:v>
                </c:pt>
                <c:pt idx="2">
                  <c:v>8.2084998623898828E-2</c:v>
                </c:pt>
                <c:pt idx="3">
                  <c:v>2.3517745856009211E-2</c:v>
                </c:pt>
                <c:pt idx="4">
                  <c:v>6.7379469990854713E-3</c:v>
                </c:pt>
                <c:pt idx="5">
                  <c:v>1.9304541362277284E-3</c:v>
                </c:pt>
              </c:numCache>
            </c:numRef>
          </c:yVal>
          <c:smooth val="0"/>
        </c:ser>
        <c:ser>
          <c:idx val="2"/>
          <c:order val="2"/>
          <c:tx>
            <c:v>k =0.75/m</c:v>
          </c:tx>
          <c:spPr>
            <a:ln w="38100">
              <a:solidFill>
                <a:srgbClr val="000066"/>
              </a:solidFill>
            </a:ln>
          </c:spPr>
          <c:marker>
            <c:symbol val="diamond"/>
            <c:size val="12"/>
            <c:spPr>
              <a:solidFill>
                <a:srgbClr val="FFFF00"/>
              </a:solidFill>
              <a:ln w="25400">
                <a:solidFill>
                  <a:srgbClr val="000066"/>
                </a:solidFill>
              </a:ln>
            </c:spPr>
          </c:marker>
          <c:xVal>
            <c:numRef>
              <c:f>Sheet1!$E$1:$E$21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xVal>
          <c:yVal>
            <c:numRef>
              <c:f>Sheet1!$F$1:$F$21</c:f>
              <c:numCache>
                <c:formatCode>General</c:formatCode>
                <c:ptCount val="21"/>
                <c:pt idx="0">
                  <c:v>1</c:v>
                </c:pt>
                <c:pt idx="1">
                  <c:v>0.4723665527410148</c:v>
                </c:pt>
                <c:pt idx="2">
                  <c:v>0.2231301601484299</c:v>
                </c:pt>
                <c:pt idx="3">
                  <c:v>0.10539922456186462</c:v>
                </c:pt>
                <c:pt idx="4">
                  <c:v>4.9787068367863944E-2</c:v>
                </c:pt>
                <c:pt idx="5">
                  <c:v>2.3517745856009211E-2</c:v>
                </c:pt>
                <c:pt idx="6">
                  <c:v>5.5308437014784002E-4</c:v>
                </c:pt>
                <c:pt idx="7">
                  <c:v>1.3007297654067724E-5</c:v>
                </c:pt>
                <c:pt idx="8">
                  <c:v>3.0590232050182801E-7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69728"/>
        <c:axId val="51772032"/>
      </c:scatterChart>
      <c:valAx>
        <c:axId val="51769728"/>
        <c:scaling>
          <c:orientation val="minMax"/>
          <c:max val="2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 (m)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51772032"/>
        <c:crosses val="autoZero"/>
        <c:crossBetween val="midCat"/>
      </c:valAx>
      <c:valAx>
        <c:axId val="5177203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Concentration kg/m</a:t>
                </a:r>
                <a:r>
                  <a:rPr lang="en-US" baseline="30000"/>
                  <a:t>3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1769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5923239858175289"/>
          <c:y val="0.52232568754992581"/>
          <c:w val="0.439305613114154"/>
          <c:h val="0.21863364905473773"/>
        </c:manualLayout>
      </c:layout>
      <c:overlay val="1"/>
      <c:txPr>
        <a:bodyPr/>
        <a:lstStyle/>
        <a:p>
          <a:pPr>
            <a:defRPr sz="2400"/>
          </a:pPr>
          <a:endParaRPr lang="ms-MY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800"/>
      </a:pPr>
      <a:endParaRPr lang="ms-MY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ms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1062992126018"/>
          <c:y val="5.1400554097404488E-2"/>
          <c:w val="0.82956014873140693"/>
          <c:h val="0.73298185552892958"/>
        </c:manualLayout>
      </c:layout>
      <c:scatterChart>
        <c:scatterStyle val="lineMarker"/>
        <c:varyColors val="0"/>
        <c:ser>
          <c:idx val="0"/>
          <c:order val="0"/>
          <c:tx>
            <c:v>E = 0.0 m2/s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12.5</c:v>
                </c:pt>
                <c:pt idx="3">
                  <c:v>6.25</c:v>
                </c:pt>
                <c:pt idx="4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E = 0.2 m2/s</c:v>
          </c:tx>
          <c:spPr>
            <a:ln w="34925">
              <a:noFill/>
            </a:ln>
          </c:spPr>
          <c:marker>
            <c:symbol val="circle"/>
            <c:size val="12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24.959999999999987</c:v>
                </c:pt>
                <c:pt idx="2">
                  <c:v>12.49</c:v>
                </c:pt>
                <c:pt idx="3">
                  <c:v>6.24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94592"/>
        <c:axId val="51296896"/>
      </c:scatterChart>
      <c:valAx>
        <c:axId val="51294592"/>
        <c:scaling>
          <c:orientation val="minMax"/>
          <c:max val="4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i="1" dirty="0"/>
                  <a:t>x </a:t>
                </a:r>
                <a:r>
                  <a:rPr lang="en-US" dirty="0"/>
                  <a:t>(m)</a:t>
                </a:r>
              </a:p>
            </c:rich>
          </c:tx>
          <c:overlay val="0"/>
        </c:title>
        <c:numFmt formatCode="General" sourceLinked="1"/>
        <c:majorTickMark val="in"/>
        <c:minorTickMark val="out"/>
        <c:tickLblPos val="nextTo"/>
        <c:spPr>
          <a:ln>
            <a:solidFill>
              <a:schemeClr val="tx1"/>
            </a:solidFill>
          </a:ln>
        </c:spPr>
        <c:crossAx val="51296896"/>
        <c:crosses val="autoZero"/>
        <c:crossBetween val="midCat"/>
        <c:majorUnit val="1000"/>
        <c:minorUnit val="500"/>
      </c:valAx>
      <c:valAx>
        <c:axId val="51296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Concentration, mg/L</a:t>
                </a:r>
              </a:p>
            </c:rich>
          </c:tx>
          <c:layout>
            <c:manualLayout>
              <c:xMode val="edge"/>
              <c:yMode val="edge"/>
              <c:x val="2.533036631290658E-3"/>
              <c:y val="0.104711856670090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12945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683333333333364"/>
          <c:y val="4.4375182268883064E-3"/>
          <c:w val="0.30316666666666747"/>
          <c:h val="0.2118786374529274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ms-MY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116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5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4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5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126.wmf"/><Relationship Id="rId5" Type="http://schemas.openxmlformats.org/officeDocument/2006/relationships/image" Target="../media/image127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12" Type="http://schemas.openxmlformats.org/officeDocument/2006/relationships/image" Target="../media/image141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18" Type="http://schemas.openxmlformats.org/officeDocument/2006/relationships/image" Target="../media/image163.wmf"/><Relationship Id="rId26" Type="http://schemas.openxmlformats.org/officeDocument/2006/relationships/image" Target="../media/image171.wmf"/><Relationship Id="rId3" Type="http://schemas.openxmlformats.org/officeDocument/2006/relationships/image" Target="../media/image148.wmf"/><Relationship Id="rId21" Type="http://schemas.openxmlformats.org/officeDocument/2006/relationships/image" Target="../media/image166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wmf"/><Relationship Id="rId25" Type="http://schemas.openxmlformats.org/officeDocument/2006/relationships/image" Target="../media/image170.wmf"/><Relationship Id="rId2" Type="http://schemas.openxmlformats.org/officeDocument/2006/relationships/image" Target="../media/image147.wmf"/><Relationship Id="rId16" Type="http://schemas.openxmlformats.org/officeDocument/2006/relationships/image" Target="../media/image161.wmf"/><Relationship Id="rId20" Type="http://schemas.openxmlformats.org/officeDocument/2006/relationships/image" Target="../media/image165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24" Type="http://schemas.openxmlformats.org/officeDocument/2006/relationships/image" Target="../media/image169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23" Type="http://schemas.openxmlformats.org/officeDocument/2006/relationships/image" Target="../media/image168.wmf"/><Relationship Id="rId28" Type="http://schemas.openxmlformats.org/officeDocument/2006/relationships/image" Target="../media/image173.wmf"/><Relationship Id="rId10" Type="http://schemas.openxmlformats.org/officeDocument/2006/relationships/image" Target="../media/image155.wmf"/><Relationship Id="rId19" Type="http://schemas.openxmlformats.org/officeDocument/2006/relationships/image" Target="../media/image164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Relationship Id="rId22" Type="http://schemas.openxmlformats.org/officeDocument/2006/relationships/image" Target="../media/image167.wmf"/><Relationship Id="rId27" Type="http://schemas.openxmlformats.org/officeDocument/2006/relationships/image" Target="../media/image1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77.wmf"/><Relationship Id="rId7" Type="http://schemas.openxmlformats.org/officeDocument/2006/relationships/image" Target="../media/image193.wmf"/><Relationship Id="rId2" Type="http://schemas.openxmlformats.org/officeDocument/2006/relationships/image" Target="../media/image176.wmf"/><Relationship Id="rId1" Type="http://schemas.openxmlformats.org/officeDocument/2006/relationships/image" Target="../media/image192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83.wmf"/><Relationship Id="rId7" Type="http://schemas.openxmlformats.org/officeDocument/2006/relationships/image" Target="../media/image196.wmf"/><Relationship Id="rId2" Type="http://schemas.openxmlformats.org/officeDocument/2006/relationships/image" Target="../media/image182.wmf"/><Relationship Id="rId1" Type="http://schemas.openxmlformats.org/officeDocument/2006/relationships/image" Target="../media/image195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image" Target="../media/image223.wmf"/><Relationship Id="rId18" Type="http://schemas.openxmlformats.org/officeDocument/2006/relationships/image" Target="../media/image22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12" Type="http://schemas.openxmlformats.org/officeDocument/2006/relationships/image" Target="../media/image222.wmf"/><Relationship Id="rId17" Type="http://schemas.openxmlformats.org/officeDocument/2006/relationships/image" Target="../media/image227.wmf"/><Relationship Id="rId2" Type="http://schemas.openxmlformats.org/officeDocument/2006/relationships/image" Target="../media/image212.wmf"/><Relationship Id="rId16" Type="http://schemas.openxmlformats.org/officeDocument/2006/relationships/image" Target="../media/image226.wmf"/><Relationship Id="rId20" Type="http://schemas.openxmlformats.org/officeDocument/2006/relationships/image" Target="../media/image230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11" Type="http://schemas.openxmlformats.org/officeDocument/2006/relationships/image" Target="../media/image221.wmf"/><Relationship Id="rId5" Type="http://schemas.openxmlformats.org/officeDocument/2006/relationships/image" Target="../media/image215.wmf"/><Relationship Id="rId15" Type="http://schemas.openxmlformats.org/officeDocument/2006/relationships/image" Target="../media/image225.wmf"/><Relationship Id="rId10" Type="http://schemas.openxmlformats.org/officeDocument/2006/relationships/image" Target="../media/image220.wmf"/><Relationship Id="rId19" Type="http://schemas.openxmlformats.org/officeDocument/2006/relationships/image" Target="../media/image229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Relationship Id="rId14" Type="http://schemas.openxmlformats.org/officeDocument/2006/relationships/image" Target="../media/image22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image" Target="../media/image240.wmf"/><Relationship Id="rId3" Type="http://schemas.openxmlformats.org/officeDocument/2006/relationships/image" Target="../media/image213.wmf"/><Relationship Id="rId7" Type="http://schemas.openxmlformats.org/officeDocument/2006/relationships/image" Target="../media/image234.wmf"/><Relationship Id="rId12" Type="http://schemas.openxmlformats.org/officeDocument/2006/relationships/image" Target="../media/image239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0" Type="http://schemas.openxmlformats.org/officeDocument/2006/relationships/image" Target="../media/image237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Relationship Id="rId14" Type="http://schemas.openxmlformats.org/officeDocument/2006/relationships/image" Target="../media/image2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4" Type="http://schemas.openxmlformats.org/officeDocument/2006/relationships/image" Target="../media/image24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18" Type="http://schemas.openxmlformats.org/officeDocument/2006/relationships/image" Target="../media/image95.wmf"/><Relationship Id="rId3" Type="http://schemas.openxmlformats.org/officeDocument/2006/relationships/image" Target="../media/image80.wmf"/><Relationship Id="rId21" Type="http://schemas.openxmlformats.org/officeDocument/2006/relationships/image" Target="../media/image98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17" Type="http://schemas.openxmlformats.org/officeDocument/2006/relationships/image" Target="../media/image94.wmf"/><Relationship Id="rId2" Type="http://schemas.openxmlformats.org/officeDocument/2006/relationships/image" Target="../media/image79.wmf"/><Relationship Id="rId16" Type="http://schemas.openxmlformats.org/officeDocument/2006/relationships/image" Target="../media/image93.wmf"/><Relationship Id="rId20" Type="http://schemas.openxmlformats.org/officeDocument/2006/relationships/image" Target="../media/image97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24" Type="http://schemas.openxmlformats.org/officeDocument/2006/relationships/image" Target="../media/image101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23" Type="http://schemas.openxmlformats.org/officeDocument/2006/relationships/image" Target="../media/image100.wmf"/><Relationship Id="rId10" Type="http://schemas.openxmlformats.org/officeDocument/2006/relationships/image" Target="../media/image87.wmf"/><Relationship Id="rId19" Type="http://schemas.openxmlformats.org/officeDocument/2006/relationships/image" Target="../media/image96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Relationship Id="rId22" Type="http://schemas.openxmlformats.org/officeDocument/2006/relationships/image" Target="../media/image9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4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0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11.wmf"/><Relationship Id="rId1" Type="http://schemas.openxmlformats.org/officeDocument/2006/relationships/image" Target="../media/image109.wmf"/><Relationship Id="rId6" Type="http://schemas.openxmlformats.org/officeDocument/2006/relationships/image" Target="../media/image11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83361-894D-46DF-A96F-FA57526B4C64}" type="datetimeFigureOut">
              <a:rPr lang="ms-MY" smtClean="0"/>
              <a:t>21/08/2018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A9FA-9ED1-4792-8011-4791168E191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929341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3A4FC-0FDB-4A50-9FC8-888A19F02830}" type="datetimeFigureOut">
              <a:rPr lang="ms-MY" smtClean="0"/>
              <a:pPr/>
              <a:t>21/08/2018</a:t>
            </a:fld>
            <a:endParaRPr lang="ms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082B9-712F-495B-B636-B21C6E0F97CD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896913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082B9-712F-495B-B636-B21C6E0F97CD}" type="slidenum">
              <a:rPr lang="ms-MY" smtClean="0"/>
              <a:pPr/>
              <a:t>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3624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082B9-712F-495B-B636-B21C6E0F97CD}" type="slidenum">
              <a:rPr lang="ms-MY" smtClean="0"/>
              <a:pPr/>
              <a:t>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ms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B93-A6D9-4B25-A856-B77756FFA33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CE54-6F99-4E25-A24B-26F14A8BE0C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3578-D32D-402A-A8DE-9B1DD796875C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75D-0C36-4F42-A910-21F59DC32C3B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FB16-519F-4C1E-A8A7-B4306BB68FA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2D5E-A1DA-4CB8-8138-47AD7E2F1B39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2427-7B68-4EBD-9D39-C63CA9AA8E0A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F62F-A1EF-42FE-A520-C70AE523B740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67D1-0D3D-4AEC-8D79-A2547D3D612F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DA40-11C2-4ED2-B746-E94385EF0871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7F52-8492-46CE-93BD-BC50AABA9ABC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6AD1-D4A0-4195-A3FA-C24BBD82B01F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9A3D-6E5B-421C-AA99-AA75690A4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hyperlink" Target="https://creativecommons.org/licenses/by-nc-nd/4.0/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5.wmf"/><Relationship Id="rId3" Type="http://schemas.openxmlformats.org/officeDocument/2006/relationships/image" Target="../media/image18.jpe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image" Target="../media/image36.png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24.bin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35.wmf"/><Relationship Id="rId5" Type="http://schemas.openxmlformats.org/officeDocument/2006/relationships/image" Target="../media/image19.jpe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5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6.wmf"/><Relationship Id="rId31" Type="http://schemas.openxmlformats.org/officeDocument/2006/relationships/image" Target="../media/image32.wmf"/><Relationship Id="rId4" Type="http://schemas.openxmlformats.org/officeDocument/2006/relationships/image" Target="../media/image18.jpe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3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2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6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6.png"/><Relationship Id="rId2" Type="http://schemas.openxmlformats.org/officeDocument/2006/relationships/video" Target="file:///C:\Users\Workshop\Desktop\Instructor_Materials\Day%201\3.%20River%20Model\Movie2.wmv" TargetMode="External"/><Relationship Id="rId1" Type="http://schemas.openxmlformats.org/officeDocument/2006/relationships/video" Target="file:///E:\Lab_Active\Post%20PhD\Teaching-Supervision\MSG%20327\%23MSG427\PPT\Movie1.wmv" TargetMode="External"/><Relationship Id="rId6" Type="http://schemas.openxmlformats.org/officeDocument/2006/relationships/image" Target="../media/image65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2" Type="http://schemas.openxmlformats.org/officeDocument/2006/relationships/video" Target="file:///C:\Users\Workshop\Desktop\Instructor_Materials\Day%201\3.%20River%20Model\Movie4.wmv" TargetMode="External"/><Relationship Id="rId1" Type="http://schemas.openxmlformats.org/officeDocument/2006/relationships/video" Target="file:///C:\Users\Workshop\Desktop\Instructor_Materials\Day%201\3.%20River%20Model\Movie3.wmv" TargetMode="External"/><Relationship Id="rId6" Type="http://schemas.openxmlformats.org/officeDocument/2006/relationships/image" Target="../media/image67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18.jpeg"/><Relationship Id="rId21" Type="http://schemas.openxmlformats.org/officeDocument/2006/relationships/image" Target="../media/image76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71.wmf"/><Relationship Id="rId5" Type="http://schemas.openxmlformats.org/officeDocument/2006/relationships/image" Target="../media/image53.png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75.wmf"/><Relationship Id="rId4" Type="http://schemas.openxmlformats.org/officeDocument/2006/relationships/image" Target="../media/image19.jpeg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9" Type="http://schemas.openxmlformats.org/officeDocument/2006/relationships/oleObject" Target="../embeddings/oleObject56.bin"/><Relationship Id="rId3" Type="http://schemas.openxmlformats.org/officeDocument/2006/relationships/image" Target="../media/image18.jpeg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92.wmf"/><Relationship Id="rId42" Type="http://schemas.openxmlformats.org/officeDocument/2006/relationships/image" Target="../media/image96.wmf"/><Relationship Id="rId47" Type="http://schemas.openxmlformats.org/officeDocument/2006/relationships/oleObject" Target="../embeddings/oleObject60.bin"/><Relationship Id="rId50" Type="http://schemas.openxmlformats.org/officeDocument/2006/relationships/image" Target="../media/image100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94.wmf"/><Relationship Id="rId46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51.bin"/><Relationship Id="rId41" Type="http://schemas.openxmlformats.org/officeDocument/2006/relationships/oleObject" Target="../embeddings/oleObject5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37" Type="http://schemas.openxmlformats.org/officeDocument/2006/relationships/oleObject" Target="../embeddings/oleObject55.bin"/><Relationship Id="rId40" Type="http://schemas.openxmlformats.org/officeDocument/2006/relationships/image" Target="../media/image95.wmf"/><Relationship Id="rId45" Type="http://schemas.openxmlformats.org/officeDocument/2006/relationships/oleObject" Target="../embeddings/oleObject59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89.wmf"/><Relationship Id="rId36" Type="http://schemas.openxmlformats.org/officeDocument/2006/relationships/image" Target="../media/image93.wmf"/><Relationship Id="rId49" Type="http://schemas.openxmlformats.org/officeDocument/2006/relationships/oleObject" Target="../embeddings/oleObject6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4" Type="http://schemas.openxmlformats.org/officeDocument/2006/relationships/image" Target="../media/image97.wmf"/><Relationship Id="rId52" Type="http://schemas.openxmlformats.org/officeDocument/2006/relationships/image" Target="../media/image101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90.wmf"/><Relationship Id="rId35" Type="http://schemas.openxmlformats.org/officeDocument/2006/relationships/oleObject" Target="../embeddings/oleObject54.bin"/><Relationship Id="rId43" Type="http://schemas.openxmlformats.org/officeDocument/2006/relationships/oleObject" Target="../embeddings/oleObject58.bin"/><Relationship Id="rId48" Type="http://schemas.openxmlformats.org/officeDocument/2006/relationships/image" Target="../media/image99.wmf"/><Relationship Id="rId8" Type="http://schemas.openxmlformats.org/officeDocument/2006/relationships/image" Target="../media/image79.wmf"/><Relationship Id="rId51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67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73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9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79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9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85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69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16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69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wmf"/><Relationship Id="rId11" Type="http://schemas.openxmlformats.org/officeDocument/2006/relationships/image" Target="../media/image118.wmf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22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06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69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7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112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70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2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image" Target="../media/image18.jpeg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image" Target="../media/image14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oleObject" Target="../embeddings/oleObject126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image" Target="../media/image1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9.jpe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52.wmf"/><Relationship Id="rId26" Type="http://schemas.openxmlformats.org/officeDocument/2006/relationships/oleObject" Target="../embeddings/oleObject142.bin"/><Relationship Id="rId39" Type="http://schemas.openxmlformats.org/officeDocument/2006/relationships/image" Target="../media/image162.wmf"/><Relationship Id="rId21" Type="http://schemas.openxmlformats.org/officeDocument/2006/relationships/oleObject" Target="../embeddings/oleObject139.bin"/><Relationship Id="rId34" Type="http://schemas.openxmlformats.org/officeDocument/2006/relationships/oleObject" Target="../embeddings/oleObject146.bin"/><Relationship Id="rId42" Type="http://schemas.openxmlformats.org/officeDocument/2006/relationships/oleObject" Target="../embeddings/oleObject150.bin"/><Relationship Id="rId47" Type="http://schemas.openxmlformats.org/officeDocument/2006/relationships/image" Target="../media/image166.wmf"/><Relationship Id="rId50" Type="http://schemas.openxmlformats.org/officeDocument/2006/relationships/oleObject" Target="../embeddings/oleObject154.bin"/><Relationship Id="rId55" Type="http://schemas.openxmlformats.org/officeDocument/2006/relationships/image" Target="../media/image170.wmf"/><Relationship Id="rId63" Type="http://schemas.openxmlformats.org/officeDocument/2006/relationships/oleObject" Target="../embeddings/oleObject16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29" Type="http://schemas.openxmlformats.org/officeDocument/2006/relationships/image" Target="../media/image157.wmf"/><Relationship Id="rId41" Type="http://schemas.openxmlformats.org/officeDocument/2006/relationships/image" Target="../media/image163.wmf"/><Relationship Id="rId54" Type="http://schemas.openxmlformats.org/officeDocument/2006/relationships/oleObject" Target="../embeddings/oleObject156.bin"/><Relationship Id="rId62" Type="http://schemas.openxmlformats.org/officeDocument/2006/relationships/image" Target="../media/image174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.jpeg"/><Relationship Id="rId11" Type="http://schemas.openxmlformats.org/officeDocument/2006/relationships/oleObject" Target="../embeddings/oleObject134.bin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image" Target="../media/image161.wmf"/><Relationship Id="rId40" Type="http://schemas.openxmlformats.org/officeDocument/2006/relationships/oleObject" Target="../embeddings/oleObject149.bin"/><Relationship Id="rId45" Type="http://schemas.openxmlformats.org/officeDocument/2006/relationships/image" Target="../media/image165.wmf"/><Relationship Id="rId53" Type="http://schemas.openxmlformats.org/officeDocument/2006/relationships/image" Target="../media/image169.wmf"/><Relationship Id="rId58" Type="http://schemas.openxmlformats.org/officeDocument/2006/relationships/oleObject" Target="../embeddings/oleObject158.bin"/><Relationship Id="rId5" Type="http://schemas.openxmlformats.org/officeDocument/2006/relationships/image" Target="../media/image18.jpeg"/><Relationship Id="rId15" Type="http://schemas.openxmlformats.org/officeDocument/2006/relationships/oleObject" Target="../embeddings/oleObject136.bin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143.bin"/><Relationship Id="rId36" Type="http://schemas.openxmlformats.org/officeDocument/2006/relationships/oleObject" Target="../embeddings/oleObject147.bin"/><Relationship Id="rId49" Type="http://schemas.openxmlformats.org/officeDocument/2006/relationships/image" Target="../media/image167.wmf"/><Relationship Id="rId57" Type="http://schemas.openxmlformats.org/officeDocument/2006/relationships/image" Target="../media/image171.wmf"/><Relationship Id="rId61" Type="http://schemas.openxmlformats.org/officeDocument/2006/relationships/image" Target="../media/image173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38.bin"/><Relationship Id="rId31" Type="http://schemas.openxmlformats.org/officeDocument/2006/relationships/image" Target="../media/image158.wmf"/><Relationship Id="rId44" Type="http://schemas.openxmlformats.org/officeDocument/2006/relationships/oleObject" Target="../embeddings/oleObject151.bin"/><Relationship Id="rId52" Type="http://schemas.openxmlformats.org/officeDocument/2006/relationships/oleObject" Target="../embeddings/oleObject155.bin"/><Relationship Id="rId60" Type="http://schemas.openxmlformats.org/officeDocument/2006/relationships/oleObject" Target="../embeddings/oleObject159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50.wmf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56.wmf"/><Relationship Id="rId30" Type="http://schemas.openxmlformats.org/officeDocument/2006/relationships/oleObject" Target="../embeddings/oleObject144.bin"/><Relationship Id="rId35" Type="http://schemas.openxmlformats.org/officeDocument/2006/relationships/image" Target="../media/image160.wmf"/><Relationship Id="rId43" Type="http://schemas.openxmlformats.org/officeDocument/2006/relationships/image" Target="../media/image164.wmf"/><Relationship Id="rId48" Type="http://schemas.openxmlformats.org/officeDocument/2006/relationships/oleObject" Target="../embeddings/oleObject153.bin"/><Relationship Id="rId56" Type="http://schemas.openxmlformats.org/officeDocument/2006/relationships/oleObject" Target="../embeddings/oleObject157.bin"/><Relationship Id="rId8" Type="http://schemas.openxmlformats.org/officeDocument/2006/relationships/image" Target="../media/image147.wmf"/><Relationship Id="rId51" Type="http://schemas.openxmlformats.org/officeDocument/2006/relationships/image" Target="../media/image168.wmf"/><Relationship Id="rId3" Type="http://schemas.openxmlformats.org/officeDocument/2006/relationships/oleObject" Target="../embeddings/oleObject131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37.bin"/><Relationship Id="rId25" Type="http://schemas.openxmlformats.org/officeDocument/2006/relationships/image" Target="../media/image155.wmf"/><Relationship Id="rId33" Type="http://schemas.openxmlformats.org/officeDocument/2006/relationships/image" Target="../media/image159.wmf"/><Relationship Id="rId38" Type="http://schemas.openxmlformats.org/officeDocument/2006/relationships/oleObject" Target="../embeddings/oleObject148.bin"/><Relationship Id="rId46" Type="http://schemas.openxmlformats.org/officeDocument/2006/relationships/oleObject" Target="../embeddings/oleObject152.bin"/><Relationship Id="rId59" Type="http://schemas.openxmlformats.org/officeDocument/2006/relationships/image" Target="../media/image17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65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77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71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83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8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9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90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7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93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96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0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201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image" Target="../media/image18.jpeg"/><Relationship Id="rId7" Type="http://schemas.openxmlformats.org/officeDocument/2006/relationships/image" Target="../media/image2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208.png"/><Relationship Id="rId4" Type="http://schemas.openxmlformats.org/officeDocument/2006/relationships/image" Target="../media/image19.jpeg"/><Relationship Id="rId9" Type="http://schemas.openxmlformats.org/officeDocument/2006/relationships/image" Target="../media/image210.wmf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wmf"/><Relationship Id="rId18" Type="http://schemas.openxmlformats.org/officeDocument/2006/relationships/oleObject" Target="../embeddings/oleObject209.bin"/><Relationship Id="rId26" Type="http://schemas.openxmlformats.org/officeDocument/2006/relationships/oleObject" Target="../embeddings/oleObject213.bin"/><Relationship Id="rId39" Type="http://schemas.openxmlformats.org/officeDocument/2006/relationships/image" Target="../media/image225.wmf"/><Relationship Id="rId21" Type="http://schemas.openxmlformats.org/officeDocument/2006/relationships/image" Target="../media/image218.wmf"/><Relationship Id="rId34" Type="http://schemas.openxmlformats.org/officeDocument/2006/relationships/oleObject" Target="../embeddings/oleObject219.bin"/><Relationship Id="rId42" Type="http://schemas.openxmlformats.org/officeDocument/2006/relationships/oleObject" Target="../embeddings/oleObject223.bin"/><Relationship Id="rId47" Type="http://schemas.openxmlformats.org/officeDocument/2006/relationships/oleObject" Target="../embeddings/oleObject227.bin"/><Relationship Id="rId50" Type="http://schemas.openxmlformats.org/officeDocument/2006/relationships/image" Target="../media/image229.wmf"/><Relationship Id="rId55" Type="http://schemas.openxmlformats.org/officeDocument/2006/relationships/oleObject" Target="../embeddings/oleObject232.bin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216.wmf"/><Relationship Id="rId25" Type="http://schemas.openxmlformats.org/officeDocument/2006/relationships/image" Target="../media/image220.wmf"/><Relationship Id="rId33" Type="http://schemas.openxmlformats.org/officeDocument/2006/relationships/oleObject" Target="../embeddings/oleObject218.bin"/><Relationship Id="rId38" Type="http://schemas.openxmlformats.org/officeDocument/2006/relationships/oleObject" Target="../embeddings/oleObject221.bin"/><Relationship Id="rId46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29" Type="http://schemas.openxmlformats.org/officeDocument/2006/relationships/image" Target="../media/image222.wmf"/><Relationship Id="rId41" Type="http://schemas.openxmlformats.org/officeDocument/2006/relationships/image" Target="../media/image226.wmf"/><Relationship Id="rId54" Type="http://schemas.openxmlformats.org/officeDocument/2006/relationships/oleObject" Target="../embeddings/oleObject231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13.wmf"/><Relationship Id="rId24" Type="http://schemas.openxmlformats.org/officeDocument/2006/relationships/oleObject" Target="../embeddings/oleObject212.bin"/><Relationship Id="rId32" Type="http://schemas.openxmlformats.org/officeDocument/2006/relationships/oleObject" Target="../embeddings/oleObject217.bin"/><Relationship Id="rId37" Type="http://schemas.openxmlformats.org/officeDocument/2006/relationships/image" Target="../media/image224.wmf"/><Relationship Id="rId40" Type="http://schemas.openxmlformats.org/officeDocument/2006/relationships/oleObject" Target="../embeddings/oleObject222.bin"/><Relationship Id="rId45" Type="http://schemas.openxmlformats.org/officeDocument/2006/relationships/oleObject" Target="../embeddings/oleObject225.bin"/><Relationship Id="rId53" Type="http://schemas.openxmlformats.org/officeDocument/2006/relationships/oleObject" Target="../embeddings/oleObject230.bin"/><Relationship Id="rId5" Type="http://schemas.openxmlformats.org/officeDocument/2006/relationships/image" Target="../media/image208.png"/><Relationship Id="rId15" Type="http://schemas.openxmlformats.org/officeDocument/2006/relationships/image" Target="../media/image215.wmf"/><Relationship Id="rId23" Type="http://schemas.openxmlformats.org/officeDocument/2006/relationships/image" Target="../media/image219.wmf"/><Relationship Id="rId28" Type="http://schemas.openxmlformats.org/officeDocument/2006/relationships/oleObject" Target="../embeddings/oleObject214.bin"/><Relationship Id="rId36" Type="http://schemas.openxmlformats.org/officeDocument/2006/relationships/oleObject" Target="../embeddings/oleObject220.bin"/><Relationship Id="rId49" Type="http://schemas.openxmlformats.org/officeDocument/2006/relationships/oleObject" Target="../embeddings/oleObject228.bin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217.wmf"/><Relationship Id="rId31" Type="http://schemas.openxmlformats.org/officeDocument/2006/relationships/oleObject" Target="../embeddings/oleObject216.bin"/><Relationship Id="rId44" Type="http://schemas.openxmlformats.org/officeDocument/2006/relationships/image" Target="../media/image227.wmf"/><Relationship Id="rId52" Type="http://schemas.openxmlformats.org/officeDocument/2006/relationships/image" Target="../media/image230.wmf"/><Relationship Id="rId4" Type="http://schemas.openxmlformats.org/officeDocument/2006/relationships/image" Target="../media/image19.jpeg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221.wmf"/><Relationship Id="rId30" Type="http://schemas.openxmlformats.org/officeDocument/2006/relationships/oleObject" Target="../embeddings/oleObject215.bin"/><Relationship Id="rId35" Type="http://schemas.openxmlformats.org/officeDocument/2006/relationships/image" Target="../media/image223.wmf"/><Relationship Id="rId43" Type="http://schemas.openxmlformats.org/officeDocument/2006/relationships/oleObject" Target="../embeddings/oleObject224.bin"/><Relationship Id="rId48" Type="http://schemas.openxmlformats.org/officeDocument/2006/relationships/image" Target="../media/image228.wmf"/><Relationship Id="rId8" Type="http://schemas.openxmlformats.org/officeDocument/2006/relationships/oleObject" Target="../embeddings/oleObject204.bin"/><Relationship Id="rId51" Type="http://schemas.openxmlformats.org/officeDocument/2006/relationships/oleObject" Target="../embeddings/oleObject229.bin"/><Relationship Id="rId3" Type="http://schemas.openxmlformats.org/officeDocument/2006/relationships/image" Target="../media/image18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31.wmf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3.bin"/><Relationship Id="rId3" Type="http://schemas.openxmlformats.org/officeDocument/2006/relationships/image" Target="../media/image18.jpeg"/><Relationship Id="rId21" Type="http://schemas.openxmlformats.org/officeDocument/2006/relationships/image" Target="../media/image235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33.wmf"/><Relationship Id="rId25" Type="http://schemas.openxmlformats.org/officeDocument/2006/relationships/image" Target="../media/image237.wmf"/><Relationship Id="rId33" Type="http://schemas.openxmlformats.org/officeDocument/2006/relationships/image" Target="../media/image2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29" Type="http://schemas.openxmlformats.org/officeDocument/2006/relationships/image" Target="../media/image239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13.wmf"/><Relationship Id="rId24" Type="http://schemas.openxmlformats.org/officeDocument/2006/relationships/oleObject" Target="../embeddings/oleObject242.bin"/><Relationship Id="rId32" Type="http://schemas.openxmlformats.org/officeDocument/2006/relationships/oleObject" Target="../embeddings/oleObject246.bin"/><Relationship Id="rId5" Type="http://schemas.openxmlformats.org/officeDocument/2006/relationships/image" Target="../media/image208.png"/><Relationship Id="rId15" Type="http://schemas.openxmlformats.org/officeDocument/2006/relationships/image" Target="../media/image232.wmf"/><Relationship Id="rId23" Type="http://schemas.openxmlformats.org/officeDocument/2006/relationships/image" Target="../media/image236.wmf"/><Relationship Id="rId28" Type="http://schemas.openxmlformats.org/officeDocument/2006/relationships/oleObject" Target="../embeddings/oleObject244.bin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234.wmf"/><Relationship Id="rId31" Type="http://schemas.openxmlformats.org/officeDocument/2006/relationships/image" Target="../media/image240.wmf"/><Relationship Id="rId4" Type="http://schemas.openxmlformats.org/officeDocument/2006/relationships/image" Target="../media/image19.jpeg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Relationship Id="rId27" Type="http://schemas.openxmlformats.org/officeDocument/2006/relationships/image" Target="../media/image238.wmf"/><Relationship Id="rId30" Type="http://schemas.openxmlformats.org/officeDocument/2006/relationships/oleObject" Target="../embeddings/oleObject24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image" Target="../media/image18.jpeg"/><Relationship Id="rId7" Type="http://schemas.openxmlformats.org/officeDocument/2006/relationships/image" Target="../media/image2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08.png"/><Relationship Id="rId4" Type="http://schemas.openxmlformats.org/officeDocument/2006/relationships/image" Target="../media/image19.jpeg"/><Relationship Id="rId9" Type="http://schemas.openxmlformats.org/officeDocument/2006/relationships/image" Target="../media/image21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45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251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3" Type="http://schemas.openxmlformats.org/officeDocument/2006/relationships/image" Target="../media/image247.png"/><Relationship Id="rId7" Type="http://schemas.openxmlformats.org/officeDocument/2006/relationships/image" Target="../media/image2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3.bin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1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oleObject" Target="../embeddings/oleObject259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250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5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orkshop\Desktop\Instructor_Materials\Day%201\3.%20River%20Model\TUNA-WQ.wmv" TargetMode="External"/><Relationship Id="rId5" Type="http://schemas.openxmlformats.org/officeDocument/2006/relationships/image" Target="../media/image253.png"/><Relationship Id="rId4" Type="http://schemas.openxmlformats.org/officeDocument/2006/relationships/image" Target="../media/image19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8.jpe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fauzisukiman\Desktop\template pp USM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52" y="404881"/>
            <a:ext cx="3213743" cy="1006475"/>
          </a:xfrm>
          <a:prstGeom prst="rect">
            <a:avLst/>
          </a:prstGeom>
          <a:noFill/>
        </p:spPr>
      </p:pic>
      <p:pic>
        <p:nvPicPr>
          <p:cNvPr id="1026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5" cstate="print"/>
          <a:srcRect l="833" t="10988"/>
          <a:stretch>
            <a:fillRect/>
          </a:stretch>
        </p:blipFill>
        <p:spPr bwMode="auto">
          <a:xfrm>
            <a:off x="0" y="1444488"/>
            <a:ext cx="9144000" cy="357808"/>
          </a:xfrm>
          <a:prstGeom prst="rect">
            <a:avLst/>
          </a:prstGeom>
          <a:noFill/>
        </p:spPr>
      </p:pic>
      <p:pic>
        <p:nvPicPr>
          <p:cNvPr id="1030" name="Picture 6" descr="C:\Users\fauzisukiman\Desktop\template pp USM\line kebawa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39688" y="1981200"/>
            <a:ext cx="1509995" cy="4495800"/>
          </a:xfrm>
          <a:prstGeom prst="rect">
            <a:avLst/>
          </a:prstGeom>
          <a:noFill/>
        </p:spPr>
      </p:pic>
      <p:pic>
        <p:nvPicPr>
          <p:cNvPr id="7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4379" y="4876800"/>
            <a:ext cx="2569621" cy="1981201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130425"/>
            <a:ext cx="69342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River Modeling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72522" y="3886200"/>
            <a:ext cx="5999877" cy="175260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Y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Segmentation </a:t>
            </a:r>
            <a:r>
              <a:rPr lang="en-MY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MY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Resolution</a:t>
            </a:r>
            <a:endParaRPr lang="en-MY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Tx/>
              <a:buChar char="-"/>
            </a:pPr>
            <a:r>
              <a:rPr lang="en-MY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Finite </a:t>
            </a:r>
            <a:r>
              <a:rPr lang="en-MY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 Method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One-WaterLarg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0351" y="0"/>
            <a:ext cx="1503649" cy="1447800"/>
          </a:xfrm>
          <a:prstGeom prst="rect">
            <a:avLst/>
          </a:prstGeom>
        </p:spPr>
      </p:pic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0"/>
            <a:ext cx="126619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" y="6386946"/>
            <a:ext cx="1140542" cy="40178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Influence of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context on choice of scales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E.g. phytoplankton go through growth cycles on seasonal time scales and exhibit patchiness on small space scales.</a:t>
            </a: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1"/>
            <a:ext cx="990600" cy="118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2834506"/>
            <a:ext cx="5334000" cy="373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3200400"/>
            <a:ext cx="2895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Steady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Seasonal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Monthly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Daily/Hourly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Influence of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context on choice of scales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But WQ planner might not have the funds to develop models to simulate such short-term variability;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Often occur when large numbers of small lakes were being evaluated.</a:t>
            </a: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1"/>
            <a:ext cx="990600" cy="118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115410"/>
            <a:ext cx="3352800" cy="274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04" name="Picture 4" descr="http://lans-soapbox.com/wp-content/uploads/2012/08/to-do-list-carto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343400"/>
            <a:ext cx="2514600" cy="2258978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Influence of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context on choice of scales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Spatial and temporal aggregation results in </a:t>
            </a:r>
            <a:r>
              <a:rPr lang="en-MY" i="1" u="sng" dirty="0" smtClean="0">
                <a:latin typeface="Times New Roman" pitchFamily="18" charset="0"/>
                <a:cs typeface="Times New Roman" pitchFamily="18" charset="0"/>
              </a:rPr>
              <a:t>negligible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loss of relevant planning info;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Opt for a coarser scale model;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Bacterial contamination of beaches;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Finer scale approach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is necessary;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To handle the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problem effectively.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1"/>
            <a:ext cx="990600" cy="118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4336" y="3945147"/>
            <a:ext cx="4876800" cy="276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 Segmentation and </a:t>
            </a:r>
            <a:b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Resolution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Temporal, spatial and kinetic scales of a problem often are interrelated;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Fast kinetic processes, e.g. jet mixing of thermal effluents or bacterial die-off 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Tend to manifest themselves on local (i.e. small) time and space scales;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Problems with slow reactions, e.g. decay of persistent contaminants;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Important on whole-system, long-term basis.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39624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Water body is often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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into a series of computational elements called segments;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To account for variations over the water body;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Levels of substances at various locations;</a:t>
            </a:r>
          </a:p>
        </p:txBody>
      </p:sp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5162" y="1295400"/>
            <a:ext cx="4668838" cy="5486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9" name="Line 28"/>
          <p:cNvSpPr>
            <a:spLocks noChangeAspect="1" noChangeShapeType="1"/>
          </p:cNvSpPr>
          <p:nvPr/>
        </p:nvSpPr>
        <p:spPr bwMode="auto">
          <a:xfrm>
            <a:off x="7440612" y="2260600"/>
            <a:ext cx="182563" cy="182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9"/>
          <p:cNvSpPr>
            <a:spLocks noChangeAspect="1" noChangeShapeType="1"/>
          </p:cNvSpPr>
          <p:nvPr/>
        </p:nvSpPr>
        <p:spPr bwMode="auto">
          <a:xfrm>
            <a:off x="5510212" y="5638800"/>
            <a:ext cx="304800" cy="244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Aspect="1" noChangeShapeType="1"/>
          </p:cNvSpPr>
          <p:nvPr/>
        </p:nvSpPr>
        <p:spPr bwMode="auto">
          <a:xfrm flipV="1">
            <a:off x="7643812" y="3619500"/>
            <a:ext cx="304800" cy="60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1"/>
          <p:cNvSpPr>
            <a:spLocks noChangeAspect="1" noChangeShapeType="1"/>
          </p:cNvSpPr>
          <p:nvPr/>
        </p:nvSpPr>
        <p:spPr bwMode="auto">
          <a:xfrm flipV="1">
            <a:off x="7262812" y="3078163"/>
            <a:ext cx="334963" cy="122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Aspect="1" noChangeShapeType="1"/>
          </p:cNvSpPr>
          <p:nvPr/>
        </p:nvSpPr>
        <p:spPr bwMode="auto">
          <a:xfrm>
            <a:off x="7796212" y="4267200"/>
            <a:ext cx="244475" cy="182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3"/>
          <p:cNvSpPr>
            <a:spLocks noChangeAspect="1" noChangeShapeType="1"/>
          </p:cNvSpPr>
          <p:nvPr/>
        </p:nvSpPr>
        <p:spPr bwMode="auto">
          <a:xfrm>
            <a:off x="7524750" y="4568825"/>
            <a:ext cx="182562" cy="244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Aspect="1" noChangeShapeType="1"/>
          </p:cNvSpPr>
          <p:nvPr/>
        </p:nvSpPr>
        <p:spPr bwMode="auto">
          <a:xfrm>
            <a:off x="7110412" y="4940300"/>
            <a:ext cx="60325" cy="244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Aspect="1" noChangeShapeType="1"/>
          </p:cNvSpPr>
          <p:nvPr/>
        </p:nvSpPr>
        <p:spPr bwMode="auto">
          <a:xfrm>
            <a:off x="6577012" y="5715000"/>
            <a:ext cx="254000" cy="122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Aspect="1" noChangeShapeType="1"/>
          </p:cNvSpPr>
          <p:nvPr/>
        </p:nvSpPr>
        <p:spPr bwMode="auto">
          <a:xfrm flipV="1">
            <a:off x="6894512" y="1727200"/>
            <a:ext cx="122238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Aspect="1" noChangeShapeType="1"/>
          </p:cNvSpPr>
          <p:nvPr/>
        </p:nvSpPr>
        <p:spPr bwMode="auto">
          <a:xfrm flipV="1">
            <a:off x="6831012" y="3022600"/>
            <a:ext cx="122238" cy="182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spect="1" noChangeArrowheads="1"/>
          </p:cNvSpPr>
          <p:nvPr/>
        </p:nvSpPr>
        <p:spPr bwMode="auto">
          <a:xfrm>
            <a:off x="6983412" y="28194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0" name="Text Box 39"/>
          <p:cNvSpPr txBox="1">
            <a:spLocks noChangeAspect="1" noChangeArrowheads="1"/>
          </p:cNvSpPr>
          <p:nvPr/>
        </p:nvSpPr>
        <p:spPr bwMode="auto">
          <a:xfrm>
            <a:off x="7567612" y="18288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1" name="Text Box 40"/>
          <p:cNvSpPr txBox="1">
            <a:spLocks noChangeAspect="1" noChangeArrowheads="1"/>
          </p:cNvSpPr>
          <p:nvPr/>
        </p:nvSpPr>
        <p:spPr bwMode="auto">
          <a:xfrm>
            <a:off x="7186612" y="32004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41"/>
          <p:cNvSpPr txBox="1">
            <a:spLocks noChangeAspect="1" noChangeArrowheads="1"/>
          </p:cNvSpPr>
          <p:nvPr/>
        </p:nvSpPr>
        <p:spPr bwMode="auto">
          <a:xfrm>
            <a:off x="7415212" y="25146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42"/>
          <p:cNvSpPr txBox="1">
            <a:spLocks noChangeAspect="1" noChangeArrowheads="1"/>
          </p:cNvSpPr>
          <p:nvPr/>
        </p:nvSpPr>
        <p:spPr bwMode="auto">
          <a:xfrm>
            <a:off x="7720012" y="39624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4" name="Text Box 43"/>
          <p:cNvSpPr txBox="1">
            <a:spLocks noChangeAspect="1" noChangeArrowheads="1"/>
          </p:cNvSpPr>
          <p:nvPr/>
        </p:nvSpPr>
        <p:spPr bwMode="auto">
          <a:xfrm rot="10800000" flipV="1">
            <a:off x="6805612" y="52578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5" name="Text Box 44"/>
          <p:cNvSpPr txBox="1">
            <a:spLocks noChangeAspect="1" noChangeArrowheads="1"/>
          </p:cNvSpPr>
          <p:nvPr/>
        </p:nvSpPr>
        <p:spPr bwMode="auto">
          <a:xfrm>
            <a:off x="7339012" y="48006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Text Box 45"/>
          <p:cNvSpPr txBox="1">
            <a:spLocks noChangeAspect="1" noChangeArrowheads="1"/>
          </p:cNvSpPr>
          <p:nvPr/>
        </p:nvSpPr>
        <p:spPr bwMode="auto">
          <a:xfrm>
            <a:off x="7720012" y="4506913"/>
            <a:ext cx="2444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46"/>
          <p:cNvSpPr txBox="1">
            <a:spLocks noChangeAspect="1" noChangeArrowheads="1"/>
          </p:cNvSpPr>
          <p:nvPr/>
        </p:nvSpPr>
        <p:spPr bwMode="auto">
          <a:xfrm>
            <a:off x="7161212" y="3592513"/>
            <a:ext cx="635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8" name="Text Box 47"/>
          <p:cNvSpPr txBox="1">
            <a:spLocks noChangeAspect="1" noChangeArrowheads="1"/>
          </p:cNvSpPr>
          <p:nvPr/>
        </p:nvSpPr>
        <p:spPr bwMode="auto">
          <a:xfrm>
            <a:off x="5875337" y="5334000"/>
            <a:ext cx="2444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Best not to have too many segments than necessary;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Imply a greater level of detail than is generally possible to parameterize;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Greater opportunity for error (modify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Comp. less efficient;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Calibration difficult.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Segmentation Considerations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 scale of the problem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Segment of a water body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(e.g., reach, embayment)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Whole water body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(e.g., main river, lake, estuary)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Whole river basin network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767470" y="4017334"/>
            <a:ext cx="1860697" cy="2424224"/>
          </a:xfrm>
          <a:custGeom>
            <a:avLst/>
            <a:gdLst>
              <a:gd name="connsiteX0" fmla="*/ 0 w 1860697"/>
              <a:gd name="connsiteY0" fmla="*/ 0 h 2424224"/>
              <a:gd name="connsiteX1" fmla="*/ 21265 w 1860697"/>
              <a:gd name="connsiteY1" fmla="*/ 180754 h 2424224"/>
              <a:gd name="connsiteX2" fmla="*/ 74428 w 1860697"/>
              <a:gd name="connsiteY2" fmla="*/ 308345 h 2424224"/>
              <a:gd name="connsiteX3" fmla="*/ 10632 w 1860697"/>
              <a:gd name="connsiteY3" fmla="*/ 478466 h 2424224"/>
              <a:gd name="connsiteX4" fmla="*/ 31897 w 1860697"/>
              <a:gd name="connsiteY4" fmla="*/ 648586 h 2424224"/>
              <a:gd name="connsiteX5" fmla="*/ 127590 w 1860697"/>
              <a:gd name="connsiteY5" fmla="*/ 776177 h 2424224"/>
              <a:gd name="connsiteX6" fmla="*/ 148856 w 1860697"/>
              <a:gd name="connsiteY6" fmla="*/ 978196 h 2424224"/>
              <a:gd name="connsiteX7" fmla="*/ 202018 w 1860697"/>
              <a:gd name="connsiteY7" fmla="*/ 1116419 h 2424224"/>
              <a:gd name="connsiteX8" fmla="*/ 340242 w 1860697"/>
              <a:gd name="connsiteY8" fmla="*/ 1137684 h 2424224"/>
              <a:gd name="connsiteX9" fmla="*/ 414670 w 1860697"/>
              <a:gd name="connsiteY9" fmla="*/ 1254642 h 2424224"/>
              <a:gd name="connsiteX10" fmla="*/ 425302 w 1860697"/>
              <a:gd name="connsiteY10" fmla="*/ 1371600 h 2424224"/>
              <a:gd name="connsiteX11" fmla="*/ 563525 w 1860697"/>
              <a:gd name="connsiteY11" fmla="*/ 1509824 h 2424224"/>
              <a:gd name="connsiteX12" fmla="*/ 776176 w 1860697"/>
              <a:gd name="connsiteY12" fmla="*/ 1584252 h 2424224"/>
              <a:gd name="connsiteX13" fmla="*/ 1041990 w 1860697"/>
              <a:gd name="connsiteY13" fmla="*/ 1605517 h 2424224"/>
              <a:gd name="connsiteX14" fmla="*/ 1339702 w 1860697"/>
              <a:gd name="connsiteY14" fmla="*/ 1786270 h 2424224"/>
              <a:gd name="connsiteX15" fmla="*/ 1520456 w 1860697"/>
              <a:gd name="connsiteY15" fmla="*/ 2094614 h 2424224"/>
              <a:gd name="connsiteX16" fmla="*/ 1711842 w 1860697"/>
              <a:gd name="connsiteY16" fmla="*/ 2094614 h 2424224"/>
              <a:gd name="connsiteX17" fmla="*/ 1701209 w 1860697"/>
              <a:gd name="connsiteY17" fmla="*/ 2232838 h 2424224"/>
              <a:gd name="connsiteX18" fmla="*/ 1860697 w 1860697"/>
              <a:gd name="connsiteY18" fmla="*/ 2424224 h 2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60697" h="2424224">
                <a:moveTo>
                  <a:pt x="0" y="0"/>
                </a:moveTo>
                <a:cubicBezTo>
                  <a:pt x="4430" y="64681"/>
                  <a:pt x="8860" y="129363"/>
                  <a:pt x="21265" y="180754"/>
                </a:cubicBezTo>
                <a:cubicBezTo>
                  <a:pt x="33670" y="232145"/>
                  <a:pt x="76200" y="258726"/>
                  <a:pt x="74428" y="308345"/>
                </a:cubicBezTo>
                <a:cubicBezTo>
                  <a:pt x="72656" y="357964"/>
                  <a:pt x="17720" y="421759"/>
                  <a:pt x="10632" y="478466"/>
                </a:cubicBezTo>
                <a:cubicBezTo>
                  <a:pt x="3544" y="535173"/>
                  <a:pt x="12404" y="598968"/>
                  <a:pt x="31897" y="648586"/>
                </a:cubicBezTo>
                <a:cubicBezTo>
                  <a:pt x="51390" y="698205"/>
                  <a:pt x="108097" y="721242"/>
                  <a:pt x="127590" y="776177"/>
                </a:cubicBezTo>
                <a:cubicBezTo>
                  <a:pt x="147083" y="831112"/>
                  <a:pt x="136451" y="921489"/>
                  <a:pt x="148856" y="978196"/>
                </a:cubicBezTo>
                <a:cubicBezTo>
                  <a:pt x="161261" y="1034903"/>
                  <a:pt x="170120" y="1089838"/>
                  <a:pt x="202018" y="1116419"/>
                </a:cubicBezTo>
                <a:cubicBezTo>
                  <a:pt x="233916" y="1143000"/>
                  <a:pt x="304800" y="1114647"/>
                  <a:pt x="340242" y="1137684"/>
                </a:cubicBezTo>
                <a:cubicBezTo>
                  <a:pt x="375684" y="1160721"/>
                  <a:pt x="400493" y="1215656"/>
                  <a:pt x="414670" y="1254642"/>
                </a:cubicBezTo>
                <a:cubicBezTo>
                  <a:pt x="428847" y="1293628"/>
                  <a:pt x="400493" y="1329070"/>
                  <a:pt x="425302" y="1371600"/>
                </a:cubicBezTo>
                <a:cubicBezTo>
                  <a:pt x="450111" y="1414130"/>
                  <a:pt x="505046" y="1474382"/>
                  <a:pt x="563525" y="1509824"/>
                </a:cubicBezTo>
                <a:cubicBezTo>
                  <a:pt x="622004" y="1545266"/>
                  <a:pt x="696432" y="1568303"/>
                  <a:pt x="776176" y="1584252"/>
                </a:cubicBezTo>
                <a:cubicBezTo>
                  <a:pt x="855920" y="1600201"/>
                  <a:pt x="948069" y="1571847"/>
                  <a:pt x="1041990" y="1605517"/>
                </a:cubicBezTo>
                <a:cubicBezTo>
                  <a:pt x="1135911" y="1639187"/>
                  <a:pt x="1259958" y="1704754"/>
                  <a:pt x="1339702" y="1786270"/>
                </a:cubicBezTo>
                <a:cubicBezTo>
                  <a:pt x="1419446" y="1867786"/>
                  <a:pt x="1458433" y="2043223"/>
                  <a:pt x="1520456" y="2094614"/>
                </a:cubicBezTo>
                <a:cubicBezTo>
                  <a:pt x="1582479" y="2146005"/>
                  <a:pt x="1681716" y="2071577"/>
                  <a:pt x="1711842" y="2094614"/>
                </a:cubicBezTo>
                <a:cubicBezTo>
                  <a:pt x="1741968" y="2117651"/>
                  <a:pt x="1676400" y="2177903"/>
                  <a:pt x="1701209" y="2232838"/>
                </a:cubicBezTo>
                <a:cubicBezTo>
                  <a:pt x="1726018" y="2287773"/>
                  <a:pt x="1793357" y="2355998"/>
                  <a:pt x="1860697" y="2424224"/>
                </a:cubicBezTo>
              </a:path>
            </a:pathLst>
          </a:custGeom>
          <a:ln w="508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Freeform 12"/>
          <p:cNvSpPr/>
          <p:nvPr/>
        </p:nvSpPr>
        <p:spPr>
          <a:xfrm>
            <a:off x="4807690" y="4288466"/>
            <a:ext cx="797442" cy="1329070"/>
          </a:xfrm>
          <a:custGeom>
            <a:avLst/>
            <a:gdLst>
              <a:gd name="connsiteX0" fmla="*/ 797442 w 797442"/>
              <a:gd name="connsiteY0" fmla="*/ 0 h 1329070"/>
              <a:gd name="connsiteX1" fmla="*/ 552893 w 797442"/>
              <a:gd name="connsiteY1" fmla="*/ 202019 h 1329070"/>
              <a:gd name="connsiteX2" fmla="*/ 404037 w 797442"/>
              <a:gd name="connsiteY2" fmla="*/ 287079 h 1329070"/>
              <a:gd name="connsiteX3" fmla="*/ 329609 w 797442"/>
              <a:gd name="connsiteY3" fmla="*/ 382772 h 1329070"/>
              <a:gd name="connsiteX4" fmla="*/ 255181 w 797442"/>
              <a:gd name="connsiteY4" fmla="*/ 382772 h 1329070"/>
              <a:gd name="connsiteX5" fmla="*/ 138223 w 797442"/>
              <a:gd name="connsiteY5" fmla="*/ 531628 h 1329070"/>
              <a:gd name="connsiteX6" fmla="*/ 42530 w 797442"/>
              <a:gd name="connsiteY6" fmla="*/ 574158 h 1329070"/>
              <a:gd name="connsiteX7" fmla="*/ 159488 w 797442"/>
              <a:gd name="connsiteY7" fmla="*/ 776177 h 1329070"/>
              <a:gd name="connsiteX8" fmla="*/ 85060 w 797442"/>
              <a:gd name="connsiteY8" fmla="*/ 925032 h 1329070"/>
              <a:gd name="connsiteX9" fmla="*/ 74428 w 797442"/>
              <a:gd name="connsiteY9" fmla="*/ 1127051 h 1329070"/>
              <a:gd name="connsiteX10" fmla="*/ 0 w 797442"/>
              <a:gd name="connsiteY10" fmla="*/ 1329070 h 132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442" h="1329070">
                <a:moveTo>
                  <a:pt x="797442" y="0"/>
                </a:moveTo>
                <a:cubicBezTo>
                  <a:pt x="707951" y="77086"/>
                  <a:pt x="618460" y="154173"/>
                  <a:pt x="552893" y="202019"/>
                </a:cubicBezTo>
                <a:cubicBezTo>
                  <a:pt x="487326" y="249865"/>
                  <a:pt x="441251" y="256954"/>
                  <a:pt x="404037" y="287079"/>
                </a:cubicBezTo>
                <a:cubicBezTo>
                  <a:pt x="366823" y="317204"/>
                  <a:pt x="354418" y="366823"/>
                  <a:pt x="329609" y="382772"/>
                </a:cubicBezTo>
                <a:cubicBezTo>
                  <a:pt x="304800" y="398721"/>
                  <a:pt x="287079" y="357963"/>
                  <a:pt x="255181" y="382772"/>
                </a:cubicBezTo>
                <a:cubicBezTo>
                  <a:pt x="223283" y="407581"/>
                  <a:pt x="173665" y="499730"/>
                  <a:pt x="138223" y="531628"/>
                </a:cubicBezTo>
                <a:cubicBezTo>
                  <a:pt x="102781" y="563526"/>
                  <a:pt x="38986" y="533400"/>
                  <a:pt x="42530" y="574158"/>
                </a:cubicBezTo>
                <a:cubicBezTo>
                  <a:pt x="46074" y="614916"/>
                  <a:pt x="152400" y="717698"/>
                  <a:pt x="159488" y="776177"/>
                </a:cubicBezTo>
                <a:cubicBezTo>
                  <a:pt x="166576" y="834656"/>
                  <a:pt x="99237" y="866553"/>
                  <a:pt x="85060" y="925032"/>
                </a:cubicBezTo>
                <a:cubicBezTo>
                  <a:pt x="70883" y="983511"/>
                  <a:pt x="88605" y="1059711"/>
                  <a:pt x="74428" y="1127051"/>
                </a:cubicBezTo>
                <a:cubicBezTo>
                  <a:pt x="60251" y="1194391"/>
                  <a:pt x="30125" y="1261730"/>
                  <a:pt x="0" y="1329070"/>
                </a:cubicBezTo>
              </a:path>
            </a:pathLst>
          </a:cu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 dirty="0">
              <a:solidFill>
                <a:srgbClr val="0000CC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770474" y="3987209"/>
            <a:ext cx="203791" cy="754912"/>
          </a:xfrm>
          <a:custGeom>
            <a:avLst/>
            <a:gdLst>
              <a:gd name="connsiteX0" fmla="*/ 76200 w 203791"/>
              <a:gd name="connsiteY0" fmla="*/ 0 h 754912"/>
              <a:gd name="connsiteX1" fmla="*/ 1772 w 203791"/>
              <a:gd name="connsiteY1" fmla="*/ 127591 h 754912"/>
              <a:gd name="connsiteX2" fmla="*/ 86833 w 203791"/>
              <a:gd name="connsiteY2" fmla="*/ 329610 h 754912"/>
              <a:gd name="connsiteX3" fmla="*/ 139995 w 203791"/>
              <a:gd name="connsiteY3" fmla="*/ 478465 h 754912"/>
              <a:gd name="connsiteX4" fmla="*/ 150628 w 203791"/>
              <a:gd name="connsiteY4" fmla="*/ 627321 h 754912"/>
              <a:gd name="connsiteX5" fmla="*/ 203791 w 203791"/>
              <a:gd name="connsiteY5" fmla="*/ 754912 h 75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791" h="754912">
                <a:moveTo>
                  <a:pt x="76200" y="0"/>
                </a:moveTo>
                <a:cubicBezTo>
                  <a:pt x="38100" y="36328"/>
                  <a:pt x="0" y="72656"/>
                  <a:pt x="1772" y="127591"/>
                </a:cubicBezTo>
                <a:cubicBezTo>
                  <a:pt x="3544" y="182526"/>
                  <a:pt x="63796" y="271131"/>
                  <a:pt x="86833" y="329610"/>
                </a:cubicBezTo>
                <a:cubicBezTo>
                  <a:pt x="109870" y="388089"/>
                  <a:pt x="129363" y="428847"/>
                  <a:pt x="139995" y="478465"/>
                </a:cubicBezTo>
                <a:cubicBezTo>
                  <a:pt x="150628" y="528084"/>
                  <a:pt x="139995" y="581247"/>
                  <a:pt x="150628" y="627321"/>
                </a:cubicBezTo>
                <a:cubicBezTo>
                  <a:pt x="161261" y="673395"/>
                  <a:pt x="182526" y="714153"/>
                  <a:pt x="203791" y="754912"/>
                </a:cubicBezTo>
              </a:path>
            </a:pathLst>
          </a:cu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Freeform 15"/>
          <p:cNvSpPr/>
          <p:nvPr/>
        </p:nvSpPr>
        <p:spPr>
          <a:xfrm>
            <a:off x="3932274" y="4455042"/>
            <a:ext cx="457200" cy="467832"/>
          </a:xfrm>
          <a:custGeom>
            <a:avLst/>
            <a:gdLst>
              <a:gd name="connsiteX0" fmla="*/ 0 w 457200"/>
              <a:gd name="connsiteY0" fmla="*/ 467832 h 467832"/>
              <a:gd name="connsiteX1" fmla="*/ 265814 w 457200"/>
              <a:gd name="connsiteY1" fmla="*/ 297711 h 467832"/>
              <a:gd name="connsiteX2" fmla="*/ 457200 w 457200"/>
              <a:gd name="connsiteY2" fmla="*/ 0 h 4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67832">
                <a:moveTo>
                  <a:pt x="0" y="467832"/>
                </a:moveTo>
                <a:cubicBezTo>
                  <a:pt x="94807" y="421757"/>
                  <a:pt x="189614" y="375683"/>
                  <a:pt x="265814" y="297711"/>
                </a:cubicBezTo>
                <a:cubicBezTo>
                  <a:pt x="342014" y="219739"/>
                  <a:pt x="399607" y="109869"/>
                  <a:pt x="457200" y="0"/>
                </a:cubicBezTo>
              </a:path>
            </a:pathLst>
          </a:cu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Freeform 16"/>
          <p:cNvSpPr/>
          <p:nvPr/>
        </p:nvSpPr>
        <p:spPr>
          <a:xfrm>
            <a:off x="3198627" y="4082902"/>
            <a:ext cx="574159" cy="221512"/>
          </a:xfrm>
          <a:custGeom>
            <a:avLst/>
            <a:gdLst>
              <a:gd name="connsiteX0" fmla="*/ 574159 w 574159"/>
              <a:gd name="connsiteY0" fmla="*/ 0 h 221512"/>
              <a:gd name="connsiteX1" fmla="*/ 467833 w 574159"/>
              <a:gd name="connsiteY1" fmla="*/ 21265 h 221512"/>
              <a:gd name="connsiteX2" fmla="*/ 350875 w 574159"/>
              <a:gd name="connsiteY2" fmla="*/ 42531 h 221512"/>
              <a:gd name="connsiteX3" fmla="*/ 276447 w 574159"/>
              <a:gd name="connsiteY3" fmla="*/ 106326 h 221512"/>
              <a:gd name="connsiteX4" fmla="*/ 191387 w 574159"/>
              <a:gd name="connsiteY4" fmla="*/ 212651 h 221512"/>
              <a:gd name="connsiteX5" fmla="*/ 0 w 574159"/>
              <a:gd name="connsiteY5" fmla="*/ 159489 h 22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159" h="221512">
                <a:moveTo>
                  <a:pt x="574159" y="0"/>
                </a:moveTo>
                <a:lnTo>
                  <a:pt x="467833" y="21265"/>
                </a:lnTo>
                <a:cubicBezTo>
                  <a:pt x="430619" y="28354"/>
                  <a:pt x="382773" y="28354"/>
                  <a:pt x="350875" y="42531"/>
                </a:cubicBezTo>
                <a:cubicBezTo>
                  <a:pt x="318977" y="56708"/>
                  <a:pt x="303028" y="77973"/>
                  <a:pt x="276447" y="106326"/>
                </a:cubicBezTo>
                <a:cubicBezTo>
                  <a:pt x="249866" y="134679"/>
                  <a:pt x="237462" y="203791"/>
                  <a:pt x="191387" y="212651"/>
                </a:cubicBezTo>
                <a:cubicBezTo>
                  <a:pt x="145313" y="221512"/>
                  <a:pt x="72656" y="190500"/>
                  <a:pt x="0" y="159489"/>
                </a:cubicBezTo>
              </a:path>
            </a:pathLst>
          </a:cu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Rectangle 20"/>
          <p:cNvSpPr/>
          <p:nvPr/>
        </p:nvSpPr>
        <p:spPr>
          <a:xfrm>
            <a:off x="3200400" y="3983666"/>
            <a:ext cx="2438400" cy="24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191000"/>
            <a:ext cx="36004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Segmentation Considerations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Dimensionality and spatial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discretization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segments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Box, 1-, 2-, 3-dimensions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Horizontal: tens of meters to tens of kilometers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Vertical: whole water column to tens of cm;</a:t>
            </a:r>
          </a:p>
        </p:txBody>
      </p:sp>
      <p:pic>
        <p:nvPicPr>
          <p:cNvPr id="26726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267200"/>
            <a:ext cx="3343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3067" y="4953000"/>
            <a:ext cx="27051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Segmentation Considerations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 components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Water column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epilimnion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hypolimnion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Benthic sediments (surface, subsurface)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limitations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Maximum # of Segments 3000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Maximum # of Time Pairs 4000</a:t>
            </a:r>
          </a:p>
          <a:p>
            <a:pPr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Segmentation Considerations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2085" y="1295400"/>
            <a:ext cx="6581915" cy="55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" y="2057400"/>
            <a:ext cx="304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Network scale determines how precisely the model will be able to reproduce observed gradients.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 Segmentation and </a:t>
            </a:r>
            <a:b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Resolution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Segmentation = process of dividing space and matter into increments;</a:t>
            </a:r>
          </a:p>
          <a:p>
            <a:pPr>
              <a:spcBef>
                <a:spcPts val="1200"/>
              </a:spcBef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Space: a water body can be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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into volumes;</a:t>
            </a:r>
          </a:p>
          <a:p>
            <a:pPr>
              <a:spcBef>
                <a:spcPts val="1200"/>
              </a:spcBef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For which mass balance equations are written.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3386521"/>
          <a:ext cx="4648200" cy="72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6" name="Equation" r:id="rId5" imgW="2425680" imgH="393480" progId="Equation.DSMT4">
                  <p:embed/>
                </p:oleObj>
              </mc:Choice>
              <mc:Fallback>
                <p:oleObj name="Equation" r:id="rId5" imgW="242568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86521"/>
                        <a:ext cx="4648200" cy="72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 rot="21161049">
            <a:off x="936567" y="4814801"/>
            <a:ext cx="7532914" cy="829733"/>
          </a:xfrm>
          <a:custGeom>
            <a:avLst/>
            <a:gdLst>
              <a:gd name="connsiteX0" fmla="*/ 0 w 7532914"/>
              <a:gd name="connsiteY0" fmla="*/ 0 h 829733"/>
              <a:gd name="connsiteX1" fmla="*/ 972457 w 7532914"/>
              <a:gd name="connsiteY1" fmla="*/ 493485 h 829733"/>
              <a:gd name="connsiteX2" fmla="*/ 1959428 w 7532914"/>
              <a:gd name="connsiteY2" fmla="*/ 145142 h 829733"/>
              <a:gd name="connsiteX3" fmla="*/ 3236685 w 7532914"/>
              <a:gd name="connsiteY3" fmla="*/ 711200 h 829733"/>
              <a:gd name="connsiteX4" fmla="*/ 4484914 w 7532914"/>
              <a:gd name="connsiteY4" fmla="*/ 159657 h 829733"/>
              <a:gd name="connsiteX5" fmla="*/ 6371771 w 7532914"/>
              <a:gd name="connsiteY5" fmla="*/ 827314 h 829733"/>
              <a:gd name="connsiteX6" fmla="*/ 7532914 w 7532914"/>
              <a:gd name="connsiteY6" fmla="*/ 145142 h 8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914" h="829733">
                <a:moveTo>
                  <a:pt x="0" y="0"/>
                </a:moveTo>
                <a:cubicBezTo>
                  <a:pt x="322943" y="234647"/>
                  <a:pt x="645886" y="469295"/>
                  <a:pt x="972457" y="493485"/>
                </a:cubicBezTo>
                <a:cubicBezTo>
                  <a:pt x="1299028" y="517675"/>
                  <a:pt x="1582057" y="108856"/>
                  <a:pt x="1959428" y="145142"/>
                </a:cubicBezTo>
                <a:cubicBezTo>
                  <a:pt x="2336799" y="181428"/>
                  <a:pt x="2815771" y="708781"/>
                  <a:pt x="3236685" y="711200"/>
                </a:cubicBezTo>
                <a:cubicBezTo>
                  <a:pt x="3657599" y="713619"/>
                  <a:pt x="3962400" y="140305"/>
                  <a:pt x="4484914" y="159657"/>
                </a:cubicBezTo>
                <a:cubicBezTo>
                  <a:pt x="5007428" y="179009"/>
                  <a:pt x="5863771" y="829733"/>
                  <a:pt x="6371771" y="827314"/>
                </a:cubicBezTo>
                <a:cubicBezTo>
                  <a:pt x="6879771" y="824895"/>
                  <a:pt x="7532914" y="145142"/>
                  <a:pt x="7532914" y="145142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56343" y="5702905"/>
            <a:ext cx="7678057" cy="926495"/>
          </a:xfrm>
          <a:custGeom>
            <a:avLst/>
            <a:gdLst>
              <a:gd name="connsiteX0" fmla="*/ 0 w 7678057"/>
              <a:gd name="connsiteY0" fmla="*/ 14514 h 926495"/>
              <a:gd name="connsiteX1" fmla="*/ 986971 w 7678057"/>
              <a:gd name="connsiteY1" fmla="*/ 449943 h 926495"/>
              <a:gd name="connsiteX2" fmla="*/ 2002971 w 7678057"/>
              <a:gd name="connsiteY2" fmla="*/ 58057 h 926495"/>
              <a:gd name="connsiteX3" fmla="*/ 3439886 w 7678057"/>
              <a:gd name="connsiteY3" fmla="*/ 798286 h 926495"/>
              <a:gd name="connsiteX4" fmla="*/ 4615543 w 7678057"/>
              <a:gd name="connsiteY4" fmla="*/ 188686 h 926495"/>
              <a:gd name="connsiteX5" fmla="*/ 6226628 w 7678057"/>
              <a:gd name="connsiteY5" fmla="*/ 827314 h 926495"/>
              <a:gd name="connsiteX6" fmla="*/ 7678057 w 7678057"/>
              <a:gd name="connsiteY6" fmla="*/ 783771 h 92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78057" h="926495">
                <a:moveTo>
                  <a:pt x="0" y="14514"/>
                </a:moveTo>
                <a:cubicBezTo>
                  <a:pt x="326571" y="228600"/>
                  <a:pt x="653143" y="442686"/>
                  <a:pt x="986971" y="449943"/>
                </a:cubicBezTo>
                <a:cubicBezTo>
                  <a:pt x="1320799" y="457200"/>
                  <a:pt x="1594152" y="0"/>
                  <a:pt x="2002971" y="58057"/>
                </a:cubicBezTo>
                <a:cubicBezTo>
                  <a:pt x="2411790" y="116114"/>
                  <a:pt x="3004457" y="776515"/>
                  <a:pt x="3439886" y="798286"/>
                </a:cubicBezTo>
                <a:cubicBezTo>
                  <a:pt x="3875315" y="820057"/>
                  <a:pt x="4151086" y="183848"/>
                  <a:pt x="4615543" y="188686"/>
                </a:cubicBezTo>
                <a:cubicBezTo>
                  <a:pt x="5080000" y="193524"/>
                  <a:pt x="5716209" y="728133"/>
                  <a:pt x="6226628" y="827314"/>
                </a:cubicBezTo>
                <a:cubicBezTo>
                  <a:pt x="6737047" y="926495"/>
                  <a:pt x="7207552" y="855133"/>
                  <a:pt x="7678057" y="783771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62000" y="5105400"/>
            <a:ext cx="45720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76400" y="5410200"/>
            <a:ext cx="762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5105400"/>
            <a:ext cx="15240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429000" y="5181600"/>
            <a:ext cx="7620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7200" y="5410200"/>
            <a:ext cx="76200" cy="114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0" y="4648200"/>
            <a:ext cx="7620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00800" y="4953000"/>
            <a:ext cx="228600" cy="152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96200" y="4876800"/>
            <a:ext cx="76200" cy="1752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00152" y="561022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56673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343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5791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5638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5334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10400" y="5715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7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371600" y="4191000"/>
            <a:ext cx="6096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33600" y="4191000"/>
            <a:ext cx="3048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971800" y="4038600"/>
            <a:ext cx="762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10000" y="4114800"/>
            <a:ext cx="762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4400" y="40386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8800" y="3962400"/>
            <a:ext cx="3048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00800" y="3962400"/>
            <a:ext cx="7620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1600200" y="3657600"/>
          <a:ext cx="58801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7" name="Equation" r:id="rId7" imgW="419040" imgH="393480" progId="Equation.DSMT4">
                  <p:embed/>
                </p:oleObj>
              </mc:Choice>
              <mc:Fallback>
                <p:oleObj name="Equation" r:id="rId7" imgW="4190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58801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2224088" y="36576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8" name="Equation" r:id="rId9" imgW="431640" imgH="393480" progId="Equation.DSMT4">
                  <p:embed/>
                </p:oleObj>
              </mc:Choice>
              <mc:Fallback>
                <p:oleObj name="Equation" r:id="rId9" imgW="4316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6576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833688" y="35814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9"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5814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3649663" y="35814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0" name="Equation" r:id="rId13" imgW="431640" imgH="393480" progId="Equation.DSMT4">
                  <p:embed/>
                </p:oleObj>
              </mc:Choice>
              <mc:Fallback>
                <p:oleObj name="Equation" r:id="rId13" imgW="4316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5814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4487863" y="35052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1" name="Equation" r:id="rId15" imgW="431640" imgH="393480" progId="Equation.DSMT4">
                  <p:embed/>
                </p:oleObj>
              </mc:Choice>
              <mc:Fallback>
                <p:oleObj name="Equation" r:id="rId15" imgW="43164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35052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5424488" y="34290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2" name="Equation" r:id="rId17" imgW="431640" imgH="393480" progId="Equation.DSMT4">
                  <p:embed/>
                </p:oleObj>
              </mc:Choice>
              <mc:Fallback>
                <p:oleObj name="Equation" r:id="rId17" imgW="4316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34290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/>
          <p:cNvGraphicFramePr>
            <a:graphicFrameLocks noChangeAspect="1"/>
          </p:cNvGraphicFramePr>
          <p:nvPr/>
        </p:nvGraphicFramePr>
        <p:xfrm>
          <a:off x="6164263" y="34290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3" name="Equation" r:id="rId19" imgW="431640" imgH="393480" progId="Equation.DSMT4">
                  <p:embed/>
                </p:oleObj>
              </mc:Choice>
              <mc:Fallback>
                <p:oleObj name="Equation" r:id="rId19" imgW="43164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34290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848600" y="5562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1676400" y="3485844"/>
          <a:ext cx="5867400" cy="131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4" name="Equation" r:id="rId21" imgW="2628720" imgH="609480" progId="Equation.DSMT4">
                  <p:embed/>
                </p:oleObj>
              </mc:Choice>
              <mc:Fallback>
                <p:oleObj name="Equation" r:id="rId21" imgW="262872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85844"/>
                        <a:ext cx="5867400" cy="1314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FSM - segmentation of model ecosystems;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Into various “completely mixed” boxes;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Of known volume and interchange;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Process known as compartmentalization;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Popular assumption in fate modelling;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Because assumption of complete mixing;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Reduces the set of PDEs (in time and space);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To one of ODEs (in time only).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s401mg1y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48600" y="1981200"/>
            <a:ext cx="968375" cy="1600200"/>
          </a:xfrm>
          <a:prstGeom prst="rect">
            <a:avLst/>
          </a:prstGeom>
          <a:noFill/>
          <a:ln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8316433" y="5596268"/>
            <a:ext cx="2046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9264" y="57150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4187091" y="5837483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2" name="Cube 21"/>
          <p:cNvSpPr/>
          <p:nvPr/>
        </p:nvSpPr>
        <p:spPr>
          <a:xfrm>
            <a:off x="5098318" y="4993990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Nevertheless, it is possible to recover some coarse spatial information;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By introducing a number of interconnected segments/compartments;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Interchange between segments is simulated via bulk dispersion or equal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counterflows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segments.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3481284" y="5208633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Cube 12"/>
          <p:cNvSpPr/>
          <p:nvPr/>
        </p:nvSpPr>
        <p:spPr>
          <a:xfrm>
            <a:off x="4187093" y="5204810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Cube 14"/>
          <p:cNvSpPr/>
          <p:nvPr/>
        </p:nvSpPr>
        <p:spPr>
          <a:xfrm>
            <a:off x="5596793" y="5206713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Cube 15"/>
          <p:cNvSpPr/>
          <p:nvPr/>
        </p:nvSpPr>
        <p:spPr>
          <a:xfrm>
            <a:off x="6300684" y="5208981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Cube 16"/>
          <p:cNvSpPr/>
          <p:nvPr/>
        </p:nvSpPr>
        <p:spPr>
          <a:xfrm>
            <a:off x="7006499" y="5207777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8" name="Cube 17"/>
          <p:cNvSpPr/>
          <p:nvPr/>
        </p:nvSpPr>
        <p:spPr>
          <a:xfrm>
            <a:off x="7710390" y="5205177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Cube 19"/>
          <p:cNvSpPr/>
          <p:nvPr/>
        </p:nvSpPr>
        <p:spPr>
          <a:xfrm>
            <a:off x="7005647" y="4573620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500732" y="5596268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5198" y="5486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9099" y="54970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25633" y="54970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6126" y="550234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6092093" y="5416265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7" name="TextBox 36"/>
          <p:cNvSpPr txBox="1"/>
          <p:nvPr/>
        </p:nvSpPr>
        <p:spPr>
          <a:xfrm>
            <a:off x="7130901" y="55076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7967" y="54970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9099" y="612966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4701" y="4866167"/>
            <a:ext cx="58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3335" y="5699902"/>
            <a:ext cx="56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3499" y="528969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4890984" y="5207078"/>
            <a:ext cx="914400" cy="8382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4" name="TextBox 43"/>
          <p:cNvSpPr txBox="1"/>
          <p:nvPr/>
        </p:nvSpPr>
        <p:spPr>
          <a:xfrm>
            <a:off x="5007934" y="54970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ms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0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219200"/>
            <a:ext cx="572456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0" y="6150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 smtClean="0">
                <a:latin typeface="Times New Roman" pitchFamily="18" charset="0"/>
                <a:cs typeface="Times New Roman" pitchFamily="18" charset="0"/>
              </a:rPr>
              <a:t>Figure 3.1  Simple representation of an estuary with finite segments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303377"/>
            <a:ext cx="2971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spcBef>
                <a:spcPts val="1200"/>
              </a:spcBef>
              <a:buFont typeface="Arial" pitchFamily="34" charset="0"/>
              <a:buChar char="•"/>
              <a:tabLst>
                <a:tab pos="241300" algn="l"/>
              </a:tabLst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Estuary width gradually 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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towards sea;</a:t>
            </a:r>
          </a:p>
          <a:p>
            <a:pPr marL="241300" indent="-241300">
              <a:spcBef>
                <a:spcPts val="1200"/>
              </a:spcBef>
              <a:buFont typeface="Arial" pitchFamily="34" charset="0"/>
              <a:buChar char="•"/>
              <a:tabLst>
                <a:tab pos="241300" algn="l"/>
              </a:tabLst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Laterally and vertically well-mixed; </a:t>
            </a:r>
          </a:p>
          <a:p>
            <a:pPr marL="241300" indent="-241300">
              <a:spcBef>
                <a:spcPts val="1200"/>
              </a:spcBef>
              <a:buFont typeface="Arial" pitchFamily="34" charset="0"/>
              <a:buChar char="•"/>
              <a:tabLst>
                <a:tab pos="241300" algn="l"/>
              </a:tabLst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Concentration gradient along the </a:t>
            </a:r>
            <a:r>
              <a:rPr lang="en-MY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-axis.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substance reaction in a water </a:t>
            </a:r>
            <a:r>
              <a:rPr lang="en-MY" smtClean="0">
                <a:latin typeface="Times New Roman" pitchFamily="18" charset="0"/>
                <a:cs typeface="Times New Roman" pitchFamily="18" charset="0"/>
              </a:rPr>
              <a:t>body is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important aspect of the substance’s fate in the environment;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But an equally important process has to do with the rate of a substance’s transport in the aquatic environment;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substance is transported by water movement and may undergo additional transport processes such as decay or sedimentation.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718" y="1143001"/>
            <a:ext cx="42612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Transport Processes 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Decay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– substance reduc</a:t>
            </a:r>
            <a:r>
              <a:rPr lang="en-MY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 in mass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due to decomposition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or sedimentation;</a:t>
            </a:r>
          </a:p>
          <a:p>
            <a:pPr>
              <a:spcBef>
                <a:spcPts val="1200"/>
              </a:spcBef>
            </a:pPr>
            <a:endParaRPr lang="en-MY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Advection </a:t>
            </a:r>
            <a:br>
              <a:rPr lang="en-MY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– sub movement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at current velocity;</a:t>
            </a:r>
          </a:p>
        </p:txBody>
      </p:sp>
      <p:pic>
        <p:nvPicPr>
          <p:cNvPr id="25702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743200"/>
            <a:ext cx="1905000" cy="245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7028" name="Picture 4" descr="http://www.mountainsafety.org.nz/images/River-flow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581400"/>
            <a:ext cx="2796032" cy="32766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Diffusion and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Diffusion: process where a constituent moves from a higher concentration to a lower concentration.</a:t>
            </a:r>
          </a:p>
          <a:p>
            <a:pPr>
              <a:spcBef>
                <a:spcPts val="18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6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Dispersion: </a:t>
            </a:r>
          </a:p>
          <a:p>
            <a:pPr lvl="1">
              <a:spcBef>
                <a:spcPts val="6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process by which substance is mixed within water column.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mixing caused by physical processes.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752600" y="42672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ms-MY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267200" y="42672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time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8600" y="2971800"/>
            <a:ext cx="16002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48400" y="2971800"/>
            <a:ext cx="16002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62128" y="2971800"/>
            <a:ext cx="16002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0"/>
            <a:endCxn id="34" idx="2"/>
          </p:cNvCxnSpPr>
          <p:nvPr/>
        </p:nvCxnSpPr>
        <p:spPr>
          <a:xfrm>
            <a:off x="2562228" y="2971800"/>
            <a:ext cx="0" cy="106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6000" y="312420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47864" y="312420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301240" y="344424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63104" y="344424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301240" y="374904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63104" y="374904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00600" y="312420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49104" y="3109912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267200" y="365760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53904" y="336804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100640" y="3719512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06304" y="359664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982776" y="320040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468424" y="3186112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25704" y="3200400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91352" y="3729992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477000" y="3715704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534280" y="3729992"/>
            <a:ext cx="137160" cy="13716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3 processes contribute to mixing (dispersion): 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Molecular diffusion,</a:t>
            </a:r>
            <a:br>
              <a:rPr lang="en-MY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MY" sz="3200" dirty="0" smtClean="0">
                <a:latin typeface="Times New Roman" pitchFamily="18" charset="0"/>
                <a:cs typeface="Times New Roman" pitchFamily="18" charset="0"/>
              </a:rPr>
            </a:br>
            <a:endParaRPr lang="en-MY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Turbulent diffusion, and</a:t>
            </a:r>
            <a:br>
              <a:rPr lang="en-MY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MY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7155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Dispersion.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438400"/>
            <a:ext cx="5724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Random motion of particles </a:t>
            </a:r>
            <a:endParaRPr lang="ms-MY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3962400"/>
            <a:ext cx="5724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Turbulent mixing of particles </a:t>
            </a:r>
            <a:endParaRPr lang="ms-MY" dirty="0">
              <a:solidFill>
                <a:srgbClr val="00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8275" y="5410200"/>
            <a:ext cx="49625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Mixing caused </a:t>
            </a:r>
            <a:b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by variations in velocities</a:t>
            </a:r>
            <a:endParaRPr lang="ms-MY" dirty="0">
              <a:solidFill>
                <a:srgbClr val="000066"/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 t="74545" r="37895"/>
          <a:stretch>
            <a:fillRect/>
          </a:stretch>
        </p:blipFill>
        <p:spPr bwMode="auto">
          <a:xfrm>
            <a:off x="5943600" y="5105400"/>
            <a:ext cx="3200400" cy="131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905000"/>
            <a:ext cx="14478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3352799"/>
            <a:ext cx="1828800" cy="135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5638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 Molecular diffusion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Mixing of dissolved substances;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Due to random walk of molecules within fluid;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Caused by kinetic energies of molecular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rotational and translational motion;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 essence, molecular diffusion corresponds to an increase in entropy;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Move from regions of high concentration to regions of low concentration;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Fick’s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laws of diffusion.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132320" y="0"/>
            <a:ext cx="201168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5715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 Molecular diffusion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Generally not an important process;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 the transport of dissolved substances in natural waters;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Except relating to transport through thin and stagnant films ;</a:t>
            </a:r>
          </a:p>
          <a:p>
            <a:pPr>
              <a:spcBef>
                <a:spcPts val="18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At the air-water interface or transport through sediment pore water.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132320" y="0"/>
            <a:ext cx="201168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5562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 Turbulent diffusion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@ Eddy diffusion;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Mixing of dissolved substances caused by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microscale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turbulence;</a:t>
            </a:r>
          </a:p>
          <a:p>
            <a:pPr>
              <a:spcBef>
                <a:spcPts val="1200"/>
              </a:spcBef>
            </a:pP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Advective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process at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microscale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level caused by eddy fluctuations in turbulent shear flow;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Shear forces within the body of water are sufficient to cause this form of mixing;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Several orders of magnitude &gt; mol. diffusion;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contributing factor in dispersion.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8893" y="1"/>
            <a:ext cx="2155108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4473024"/>
            <a:ext cx="7772400" cy="23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 Segmentation and </a:t>
            </a:r>
            <a:b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Resolution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Volume: matter may be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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into different chemical and biological forms;</a:t>
            </a:r>
          </a:p>
          <a:p>
            <a:pPr>
              <a:spcBef>
                <a:spcPts val="1200"/>
              </a:spcBef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For which separate </a:t>
            </a:r>
            <a:r>
              <a:rPr lang="en-MY" sz="2800" dirty="0" err="1" smtClean="0">
                <a:latin typeface="Times New Roman" pitchFamily="18" charset="0"/>
                <a:cs typeface="Times New Roman" pitchFamily="18" charset="0"/>
              </a:rPr>
              <a:t>eqns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would be written;</a:t>
            </a:r>
          </a:p>
          <a:p>
            <a:pPr>
              <a:spcBef>
                <a:spcPts val="1200"/>
              </a:spcBef>
            </a:pPr>
            <a:r>
              <a:rPr lang="en-MY" sz="28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segments + </a:t>
            </a:r>
            <a:r>
              <a:rPr lang="en-MY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substances  = </a:t>
            </a:r>
            <a:r>
              <a:rPr lang="en-MY" sz="28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mass balance eqns.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556260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57912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53340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601980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00700" y="510540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81700" y="569976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57900" y="524256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24500" y="556260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563880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5867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39000" y="54102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05600" y="609600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81400" y="563118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55720" y="60960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31920" y="57912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200" y="592074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43200" y="528066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71800" y="560832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537972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7000" y="556260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27860" y="571500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57150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25040" y="55245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1660" y="592836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43000" y="5554980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71600" y="5867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79220" y="565404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66800" y="5722620"/>
            <a:ext cx="152400" cy="1524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95400" y="4953000"/>
            <a:ext cx="0" cy="533400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38325" y="5181600"/>
            <a:ext cx="0" cy="457200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14600" y="4724400"/>
            <a:ext cx="0" cy="523422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49650" y="4883150"/>
            <a:ext cx="0" cy="533400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24350" y="5022850"/>
            <a:ext cx="0" cy="457200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86400" y="4343400"/>
            <a:ext cx="0" cy="533400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686550" y="4724400"/>
            <a:ext cx="19050" cy="476250"/>
          </a:xfrm>
          <a:prstGeom prst="straightConnector1">
            <a:avLst/>
          </a:prstGeom>
          <a:ln w="25400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1088382" y="4572000"/>
          <a:ext cx="58801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3"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382" y="4572000"/>
                        <a:ext cx="58801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/>
          <p:cNvGraphicFramePr>
            <a:graphicFrameLocks noChangeAspect="1"/>
          </p:cNvGraphicFramePr>
          <p:nvPr/>
        </p:nvGraphicFramePr>
        <p:xfrm>
          <a:off x="2286000" y="43434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4"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3352800" y="44958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5" name="Equation" r:id="rId10" imgW="431640" imgH="393480" progId="Equation.DSMT4">
                  <p:embed/>
                </p:oleObj>
              </mc:Choice>
              <mc:Fallback>
                <p:oleObj name="Equation" r:id="rId10" imgW="43164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4114800" y="46482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6"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/>
          <p:cNvGraphicFramePr>
            <a:graphicFrameLocks noChangeAspect="1"/>
          </p:cNvGraphicFramePr>
          <p:nvPr/>
        </p:nvGraphicFramePr>
        <p:xfrm>
          <a:off x="5257800" y="39624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7" name="Equation" r:id="rId14" imgW="431640" imgH="393480" progId="Equation.DSMT4">
                  <p:embed/>
                </p:oleObj>
              </mc:Choice>
              <mc:Fallback>
                <p:oleObj name="Equation" r:id="rId14" imgW="43164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624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/>
        </p:nvGraphicFramePr>
        <p:xfrm>
          <a:off x="6477000" y="43434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8" name="Equation" r:id="rId16" imgW="431640" imgH="393480" progId="Equation.DSMT4">
                  <p:embed/>
                </p:oleObj>
              </mc:Choice>
              <mc:Fallback>
                <p:oleObj name="Equation" r:id="rId16" imgW="4316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434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/>
        </p:nvGraphicFramePr>
        <p:xfrm>
          <a:off x="1681163" y="4800600"/>
          <a:ext cx="604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9" name="Equation" r:id="rId18" imgW="431640" imgH="393480" progId="Equation.DSMT4">
                  <p:embed/>
                </p:oleObj>
              </mc:Choice>
              <mc:Fallback>
                <p:oleObj name="Equation" r:id="rId18" imgW="43164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800600"/>
                        <a:ext cx="604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Arrow Connector 66"/>
          <p:cNvCxnSpPr/>
          <p:nvPr/>
        </p:nvCxnSpPr>
        <p:spPr>
          <a:xfrm flipH="1">
            <a:off x="1565275" y="4267200"/>
            <a:ext cx="4764" cy="12954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98675" y="3886200"/>
            <a:ext cx="0" cy="16764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784475" y="4038600"/>
            <a:ext cx="4764" cy="11430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59213" y="4197350"/>
            <a:ext cx="26987" cy="128905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719638" y="4032250"/>
            <a:ext cx="14287" cy="107315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953125" y="4038600"/>
            <a:ext cx="66675" cy="9144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975476" y="3962400"/>
            <a:ext cx="415924" cy="12954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2"/>
          <p:cNvGraphicFramePr>
            <a:graphicFrameLocks noChangeAspect="1"/>
          </p:cNvGraphicFramePr>
          <p:nvPr/>
        </p:nvGraphicFramePr>
        <p:xfrm>
          <a:off x="1371600" y="3886200"/>
          <a:ext cx="569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0" name="Equation" r:id="rId20" imgW="406080" imgH="393480" progId="Equation.DSMT4">
                  <p:embed/>
                </p:oleObj>
              </mc:Choice>
              <mc:Fallback>
                <p:oleObj name="Equation" r:id="rId20" imgW="40608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5699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5"/>
          <p:cNvGraphicFramePr>
            <a:graphicFrameLocks noChangeAspect="1"/>
          </p:cNvGraphicFramePr>
          <p:nvPr/>
        </p:nvGraphicFramePr>
        <p:xfrm>
          <a:off x="2578100" y="3657600"/>
          <a:ext cx="569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1" name="Equation" r:id="rId22" imgW="406080" imgH="393480" progId="Equation.DSMT4">
                  <p:embed/>
                </p:oleObj>
              </mc:Choice>
              <mc:Fallback>
                <p:oleObj name="Equation" r:id="rId22" imgW="40608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657600"/>
                        <a:ext cx="5699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"/>
          <p:cNvGraphicFramePr>
            <a:graphicFrameLocks noChangeAspect="1"/>
          </p:cNvGraphicFramePr>
          <p:nvPr/>
        </p:nvGraphicFramePr>
        <p:xfrm>
          <a:off x="3635375" y="3810000"/>
          <a:ext cx="58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2" name="Equation" r:id="rId24" imgW="419040" imgH="393480" progId="Equation.DSMT4">
                  <p:embed/>
                </p:oleObj>
              </mc:Choice>
              <mc:Fallback>
                <p:oleObj name="Equation" r:id="rId24" imgW="41904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10000"/>
                        <a:ext cx="587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4518025" y="3657600"/>
          <a:ext cx="58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3" name="Equation" r:id="rId26" imgW="419040" imgH="393480" progId="Equation.DSMT4">
                  <p:embed/>
                </p:oleObj>
              </mc:Choice>
              <mc:Fallback>
                <p:oleObj name="Equation" r:id="rId26" imgW="41904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657600"/>
                        <a:ext cx="587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/>
          <p:cNvGraphicFramePr>
            <a:graphicFrameLocks noChangeAspect="1"/>
          </p:cNvGraphicFramePr>
          <p:nvPr/>
        </p:nvGraphicFramePr>
        <p:xfrm>
          <a:off x="5867400" y="3581400"/>
          <a:ext cx="585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4" name="Equation" r:id="rId28" imgW="419040" imgH="393480" progId="Equation.DSMT4">
                  <p:embed/>
                </p:oleObj>
              </mc:Choice>
              <mc:Fallback>
                <p:oleObj name="Equation" r:id="rId28" imgW="419040" imgH="393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81400"/>
                        <a:ext cx="585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9"/>
          <p:cNvGraphicFramePr>
            <a:graphicFrameLocks noChangeAspect="1"/>
          </p:cNvGraphicFramePr>
          <p:nvPr/>
        </p:nvGraphicFramePr>
        <p:xfrm>
          <a:off x="7162800" y="3581400"/>
          <a:ext cx="58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5" name="Equation" r:id="rId30" imgW="419040" imgH="393480" progId="Equation.DSMT4">
                  <p:embed/>
                </p:oleObj>
              </mc:Choice>
              <mc:Fallback>
                <p:oleObj name="Equation" r:id="rId30" imgW="41904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81400"/>
                        <a:ext cx="587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9"/>
          <p:cNvGraphicFramePr>
            <a:graphicFrameLocks noChangeAspect="1"/>
          </p:cNvGraphicFramePr>
          <p:nvPr/>
        </p:nvGraphicFramePr>
        <p:xfrm>
          <a:off x="1954213" y="3429000"/>
          <a:ext cx="58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6" name="Equation" r:id="rId32" imgW="419040" imgH="393480" progId="Equation.DSMT4">
                  <p:embed/>
                </p:oleObj>
              </mc:Choice>
              <mc:Fallback>
                <p:oleObj name="Equation" r:id="rId32" imgW="419040" imgH="393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429000"/>
                        <a:ext cx="587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7" name="Object 17"/>
          <p:cNvGraphicFramePr>
            <a:graphicFrameLocks noChangeAspect="1"/>
          </p:cNvGraphicFramePr>
          <p:nvPr/>
        </p:nvGraphicFramePr>
        <p:xfrm>
          <a:off x="1131887" y="3238500"/>
          <a:ext cx="67167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7" name="Equation" r:id="rId34" imgW="3009600" imgH="406080" progId="Equation.DSMT4">
                  <p:embed/>
                </p:oleObj>
              </mc:Choice>
              <mc:Fallback>
                <p:oleObj name="Equation" r:id="rId34" imgW="3009600" imgH="406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3238500"/>
                        <a:ext cx="671671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8" name="Object 18"/>
          <p:cNvGraphicFramePr>
            <a:graphicFrameLocks noChangeAspect="1"/>
          </p:cNvGraphicFramePr>
          <p:nvPr/>
        </p:nvGraphicFramePr>
        <p:xfrm>
          <a:off x="1219201" y="4117899"/>
          <a:ext cx="5562599" cy="83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8" name="Equation" r:id="rId36" imgW="2781000" imgH="431640" progId="Equation.DSMT4">
                  <p:embed/>
                </p:oleObj>
              </mc:Choice>
              <mc:Fallback>
                <p:oleObj name="Equation" r:id="rId36" imgW="278100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4117899"/>
                        <a:ext cx="5562599" cy="83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4495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Interaction of turbulent diffusion with velocity gradients;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Caused by shear forces in the water body;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Greater degree of mixing known as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dispersion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Transport of substances in streams and rivers;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Is predominantly by advection;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But transport in lakes and estuaries is often dispersion-controlled.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 t="74545" r="37895"/>
          <a:stretch>
            <a:fillRect/>
          </a:stretch>
        </p:blipFill>
        <p:spPr bwMode="auto">
          <a:xfrm>
            <a:off x="5943600" y="0"/>
            <a:ext cx="3200400" cy="131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Mathematical Representations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Diffusion:</a:t>
            </a:r>
          </a:p>
          <a:p>
            <a:pPr lvl="1">
              <a:spcBef>
                <a:spcPts val="1200"/>
              </a:spcBef>
            </a:pPr>
            <a:r>
              <a:rPr lang="en-MY" sz="2600" dirty="0" err="1" smtClean="0">
                <a:latin typeface="Times New Roman" pitchFamily="18" charset="0"/>
                <a:cs typeface="Times New Roman" pitchFamily="18" charset="0"/>
              </a:rPr>
              <a:t>Fick’s</a:t>
            </a:r>
            <a:r>
              <a:rPr lang="en-MY" sz="2600" dirty="0" smtClean="0">
                <a:latin typeface="Times New Roman" pitchFamily="18" charset="0"/>
                <a:cs typeface="Times New Roman" pitchFamily="18" charset="0"/>
              </a:rPr>
              <a:t> First Law of Diffusion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MY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Dispersion:</a:t>
            </a:r>
          </a:p>
          <a:p>
            <a:pPr lvl="1">
              <a:spcBef>
                <a:spcPts val="1200"/>
              </a:spcBef>
            </a:pPr>
            <a:r>
              <a:rPr lang="en-MY" sz="2600" dirty="0" smtClean="0">
                <a:latin typeface="Times New Roman" pitchFamily="18" charset="0"/>
                <a:cs typeface="Times New Roman" pitchFamily="18" charset="0"/>
              </a:rPr>
              <a:t>Analogous to </a:t>
            </a:r>
            <a:r>
              <a:rPr lang="en-MY" sz="2600" dirty="0" err="1" smtClean="0">
                <a:latin typeface="Times New Roman" pitchFamily="18" charset="0"/>
                <a:cs typeface="Times New Roman" pitchFamily="18" charset="0"/>
              </a:rPr>
              <a:t>Fick’s</a:t>
            </a:r>
            <a:r>
              <a:rPr lang="en-MY" sz="2600" dirty="0" smtClean="0">
                <a:latin typeface="Times New Roman" pitchFamily="18" charset="0"/>
                <a:cs typeface="Times New Roman" pitchFamily="18" charset="0"/>
              </a:rPr>
              <a:t> First Law</a:t>
            </a:r>
          </a:p>
          <a:p>
            <a:pPr>
              <a:spcBef>
                <a:spcPts val="1800"/>
              </a:spcBef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78049" y="3962400"/>
          <a:ext cx="3393970" cy="54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48" name="Equation" r:id="rId5" imgW="1587240" imgH="253800" progId="Equation.DSMT4">
                  <p:embed/>
                </p:oleObj>
              </mc:Choice>
              <mc:Fallback>
                <p:oleObj name="Equation" r:id="rId5" imgW="15872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49" y="3962400"/>
                        <a:ext cx="3393970" cy="543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2133599" y="5715000"/>
          <a:ext cx="4724401" cy="92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49" name="Equation" r:id="rId7" imgW="2209680" imgH="431640" progId="Equation.DSMT4">
                  <p:embed/>
                </p:oleObj>
              </mc:Choice>
              <mc:Fallback>
                <p:oleObj name="Equation" r:id="rId7" imgW="22096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5715000"/>
                        <a:ext cx="4724401" cy="923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be 8"/>
          <p:cNvSpPr/>
          <p:nvPr/>
        </p:nvSpPr>
        <p:spPr>
          <a:xfrm>
            <a:off x="4139111" y="1478196"/>
            <a:ext cx="2209800" cy="16764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0" name="Cube 9"/>
          <p:cNvSpPr/>
          <p:nvPr/>
        </p:nvSpPr>
        <p:spPr>
          <a:xfrm>
            <a:off x="5922353" y="1474373"/>
            <a:ext cx="2209800" cy="1676400"/>
          </a:xfrm>
          <a:prstGeom prst="cube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09748" y="2501498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53000" y="2438400"/>
            <a:ext cx="126000" cy="12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Oval 15"/>
          <p:cNvSpPr/>
          <p:nvPr/>
        </p:nvSpPr>
        <p:spPr>
          <a:xfrm>
            <a:off x="6781800" y="2438400"/>
            <a:ext cx="126000" cy="12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6987365" y="2252332"/>
          <a:ext cx="4079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0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365" y="2252332"/>
                        <a:ext cx="4079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4495800" y="2262965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1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62965"/>
                        <a:ext cx="381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5481638" y="248285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2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2482850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Range of Values for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159"/>
          <p:cNvGraphicFramePr>
            <a:graphicFrameLocks/>
          </p:cNvGraphicFramePr>
          <p:nvPr/>
        </p:nvGraphicFramePr>
        <p:xfrm>
          <a:off x="295936" y="1524000"/>
          <a:ext cx="8550275" cy="4803775"/>
        </p:xfrm>
        <a:graphic>
          <a:graphicData uri="http://schemas.openxmlformats.org/drawingml/2006/table">
            <a:tbl>
              <a:tblPr/>
              <a:tblGrid>
                <a:gridCol w="2779713"/>
                <a:gridCol w="2779712"/>
                <a:gridCol w="29908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Typical Range [m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/s]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Molecular Diffusion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-8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Lateral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-8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Longitudinal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-8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Turbulent Diffusion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-6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Lateral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Longitudinal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Lateral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Longitudinal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Dispersion Coefficients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65"/>
          <p:cNvGraphicFramePr>
            <a:graphicFrameLocks/>
          </p:cNvGraphicFramePr>
          <p:nvPr/>
        </p:nvGraphicFramePr>
        <p:xfrm>
          <a:off x="762000" y="1591056"/>
          <a:ext cx="7696200" cy="4657344"/>
        </p:xfrm>
        <a:graphic>
          <a:graphicData uri="http://schemas.openxmlformats.org/drawingml/2006/table">
            <a:tbl>
              <a:tblPr/>
              <a:tblGrid>
                <a:gridCol w="4524375"/>
                <a:gridCol w="3171825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Dispersion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Coefficient [m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/s]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Molecular Diffusion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Compacted Sediment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-11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Bioturbated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Sediment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-9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Lakes – Vertically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-6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Large Rivers – Lateral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-4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Large Rivers – Longitudinal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Estuaries – Longitudinal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 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477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Movie1.wmv">
            <a:hlinkClick r:id="" action="ppaction://media"/>
          </p:cNvPr>
          <p:cNvPicPr preferRelativeResize="0">
            <a:picLocks noGrp="1" noRot="1"/>
          </p:cNvPicPr>
          <p:nvPr>
            <p:ph idx="1"/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-766760" y="1204912"/>
            <a:ext cx="5715000" cy="5653088"/>
          </a:xfrm>
          <a:prstGeom prst="rect">
            <a:avLst/>
          </a:prstGeom>
        </p:spPr>
      </p:pic>
      <p:pic>
        <p:nvPicPr>
          <p:cNvPr id="9" name="Movie2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4210048" y="1200152"/>
            <a:ext cx="5715000" cy="56530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477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Dispersion + Advection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Movie3.wmv">
            <a:hlinkClick r:id="" action="ppaction://media"/>
          </p:cNvPr>
          <p:cNvPicPr preferRelativeResize="0">
            <a:picLocks noGrp="1" noRot="1"/>
          </p:cNvPicPr>
          <p:nvPr>
            <p:ph idx="1"/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-762000" y="1207008"/>
            <a:ext cx="5715000" cy="5650992"/>
          </a:xfrm>
          <a:prstGeom prst="rect">
            <a:avLst/>
          </a:prstGeom>
        </p:spPr>
      </p:pic>
      <p:pic>
        <p:nvPicPr>
          <p:cNvPr id="11" name="Movie4.wmv">
            <a:hlinkClick r:id="" action="ppaction://media"/>
          </p:cNvPr>
          <p:cNvPicPr preferRelativeResize="0">
            <a:picLocks noRot="1"/>
          </p:cNvPicPr>
          <p:nvPr>
            <a:vide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4205514" y="1207008"/>
            <a:ext cx="5715000" cy="56509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0"/>
            <a:ext cx="2133600" cy="21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7"/>
          <p:cNvSpPr txBox="1">
            <a:spLocks noGrp="1"/>
          </p:cNvSpPr>
          <p:nvPr>
            <p:ph idx="1"/>
          </p:nvPr>
        </p:nvSpPr>
        <p:spPr>
          <a:xfrm>
            <a:off x="304800" y="1265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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mass balance equation at </a:t>
            </a:r>
            <a:r>
              <a:rPr kumimoji="0" lang="en-MY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MY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segment </a:t>
            </a:r>
            <a:b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influenced by four components;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04800" y="2342322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0805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transport of the substance 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 current of the water (</a:t>
            </a:r>
            <a:r>
              <a:rPr kumimoji="0" lang="en-MY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advective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flow);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4800" y="2343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0805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 startAt="2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transport of </a:t>
            </a:r>
            <a:r>
              <a:rPr kumimoji="0" lang="en-MY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</a:t>
            </a:r>
            <a:r>
              <a:rPr lang="en-MY" sz="32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substance </a:t>
            </a:r>
            <a:r>
              <a:rPr lang="en-MY" sz="3200" i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MY" sz="32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due to mixing within the water body (dispersion);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304800" y="2343150"/>
            <a:ext cx="70485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08050" lvl="0" indent="-571500">
              <a:spcBef>
                <a:spcPct val="20000"/>
              </a:spcBef>
              <a:buFont typeface="+mj-lt"/>
              <a:buAutoNum type="romanLcPeriod" startAt="3"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loss of </a:t>
            </a:r>
            <a:r>
              <a:rPr lang="en-MY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mass due to decay process;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304800" y="2332037"/>
            <a:ext cx="7924800" cy="109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08050" lvl="0" indent="-571500">
              <a:spcBef>
                <a:spcPct val="20000"/>
              </a:spcBef>
              <a:buFont typeface="+mj-lt"/>
              <a:buAutoNum type="romanLcPeriod" startAt="4"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source </a:t>
            </a:r>
            <a:r>
              <a:rPr lang="en-MY" sz="32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of substance </a:t>
            </a:r>
            <a:r>
              <a:rPr lang="en-MY" sz="3200" i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1295400" y="4876800"/>
            <a:ext cx="2286000" cy="128016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581400" y="4876800"/>
            <a:ext cx="2286000" cy="128016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5867400" y="4876800"/>
            <a:ext cx="2286000" cy="128016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996440" y="5359400"/>
            <a:ext cx="8229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82440" y="5321300"/>
            <a:ext cx="8229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629400" y="5321300"/>
            <a:ext cx="8229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2133600" y="5232400"/>
          <a:ext cx="543244" cy="5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8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32400"/>
                        <a:ext cx="543244" cy="5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/>
          <p:cNvGraphicFramePr>
            <a:graphicFrameLocks noChangeAspect="1"/>
          </p:cNvGraphicFramePr>
          <p:nvPr/>
        </p:nvGraphicFramePr>
        <p:xfrm>
          <a:off x="4559300" y="5207000"/>
          <a:ext cx="332007" cy="5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9" name="Equation" r:id="rId8" imgW="139680" imgH="228600" progId="Equation.DSMT4">
                  <p:embed/>
                </p:oleObj>
              </mc:Choice>
              <mc:Fallback>
                <p:oleObj name="Equation" r:id="rId8" imgW="139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207000"/>
                        <a:ext cx="332007" cy="5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/>
        </p:nvGraphicFramePr>
        <p:xfrm>
          <a:off x="6794500" y="5181600"/>
          <a:ext cx="544312" cy="5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0" name="Equation" r:id="rId10" imgW="228600" imgH="228600" progId="Equation.DSMT4">
                  <p:embed/>
                </p:oleObj>
              </mc:Choice>
              <mc:Fallback>
                <p:oleObj name="Equation" r:id="rId10" imgW="22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181600"/>
                        <a:ext cx="544312" cy="5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3263900" y="5257800"/>
            <a:ext cx="73152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54980" y="5257800"/>
            <a:ext cx="73152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75000" y="5853112"/>
            <a:ext cx="82296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76240" y="5853112"/>
            <a:ext cx="82296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572000" y="4343400"/>
            <a:ext cx="304800" cy="838200"/>
          </a:xfrm>
          <a:prstGeom prst="downArrow">
            <a:avLst>
              <a:gd name="adj1" fmla="val 40625"/>
              <a:gd name="adj2" fmla="val 61875"/>
            </a:avLst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3048000" y="4343399"/>
          <a:ext cx="1447800" cy="50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1" name="Equation" r:id="rId12" imgW="685800" imgH="253800" progId="Equation.DSMT4">
                  <p:embed/>
                </p:oleObj>
              </mc:Choice>
              <mc:Fallback>
                <p:oleObj name="Equation" r:id="rId12" imgW="68580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399"/>
                        <a:ext cx="1447800" cy="507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5410200" y="4267199"/>
          <a:ext cx="1447800" cy="50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2" name="Equation" r:id="rId14" imgW="685800" imgH="253800" progId="Equation.DSMT4">
                  <p:embed/>
                </p:oleObj>
              </mc:Choice>
              <mc:Fallback>
                <p:oleObj name="Equation" r:id="rId14" imgW="68580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67199"/>
                        <a:ext cx="1447800" cy="507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3" name="Object 9"/>
          <p:cNvGraphicFramePr>
            <a:graphicFrameLocks noChangeAspect="1"/>
          </p:cNvGraphicFramePr>
          <p:nvPr/>
        </p:nvGraphicFramePr>
        <p:xfrm>
          <a:off x="3124200" y="6172200"/>
          <a:ext cx="1475797" cy="45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3" name="Equation" r:id="rId16" imgW="698400" imgH="228600" progId="Equation.DSMT4">
                  <p:embed/>
                </p:oleObj>
              </mc:Choice>
              <mc:Fallback>
                <p:oleObj name="Equation" r:id="rId16" imgW="6984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172200"/>
                        <a:ext cx="1475797" cy="45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4" name="Object 10"/>
          <p:cNvGraphicFramePr>
            <a:graphicFrameLocks noChangeAspect="1"/>
          </p:cNvGraphicFramePr>
          <p:nvPr/>
        </p:nvGraphicFramePr>
        <p:xfrm>
          <a:off x="5382203" y="6171463"/>
          <a:ext cx="1475797" cy="45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4" name="Equation" r:id="rId18" imgW="698400" imgH="228600" progId="Equation.DSMT4">
                  <p:embed/>
                </p:oleObj>
              </mc:Choice>
              <mc:Fallback>
                <p:oleObj name="Equation" r:id="rId18" imgW="698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203" y="6171463"/>
                        <a:ext cx="1475797" cy="45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5" name="Object 11"/>
          <p:cNvGraphicFramePr>
            <a:graphicFrameLocks noChangeAspect="1"/>
          </p:cNvGraphicFramePr>
          <p:nvPr/>
        </p:nvGraphicFramePr>
        <p:xfrm>
          <a:off x="4343399" y="3810000"/>
          <a:ext cx="1045856" cy="45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5" name="Equation" r:id="rId20" imgW="495000" imgH="228600" progId="Equation.DSMT4">
                  <p:embed/>
                </p:oleObj>
              </mc:Choice>
              <mc:Fallback>
                <p:oleObj name="Equation" r:id="rId20" imgW="4950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399" y="3810000"/>
                        <a:ext cx="1045856" cy="45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Oval 50"/>
          <p:cNvSpPr/>
          <p:nvPr/>
        </p:nvSpPr>
        <p:spPr>
          <a:xfrm>
            <a:off x="4292600" y="581025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95019" y="5900736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ie 55"/>
          <p:cNvSpPr/>
          <p:nvPr/>
        </p:nvSpPr>
        <p:spPr>
          <a:xfrm>
            <a:off x="4978400" y="5810250"/>
            <a:ext cx="182880" cy="182880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3" grpId="0"/>
      <p:bldP spid="45" grpId="0" animBg="1"/>
      <p:bldP spid="51" grpId="0" animBg="1"/>
      <p:bldP spid="51" grpId="1" animBg="1"/>
      <p:bldP spid="56" grpId="0" animBg="1"/>
      <p:bldP spid="5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038600"/>
            <a:ext cx="4724400" cy="272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0"/>
            <a:ext cx="2133600" cy="21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7"/>
          <p:cNvSpPr txBox="1">
            <a:spLocks noGrp="1"/>
          </p:cNvSpPr>
          <p:nvPr>
            <p:ph idx="1"/>
          </p:nvPr>
        </p:nvSpPr>
        <p:spPr>
          <a:xfrm>
            <a:off x="304800" y="1265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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mass balance equation at </a:t>
            </a:r>
            <a:r>
              <a:rPr kumimoji="0" lang="en-MY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MY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segment </a:t>
            </a:r>
            <a:b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influenced by four components;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0805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transport of the substance 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 current of the water (</a:t>
            </a:r>
            <a:r>
              <a:rPr kumimoji="0" lang="en-MY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advective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flow);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0805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transport of due to mixing within the water body (dispersion);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0805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loss of mass due                                          to decay process;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0805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source of                                            substance 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477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3352800" y="4832350"/>
            <a:ext cx="1742594" cy="1052946"/>
          </a:xfrm>
          <a:custGeom>
            <a:avLst/>
            <a:gdLst>
              <a:gd name="connsiteX0" fmla="*/ 87745 w 1742594"/>
              <a:gd name="connsiteY0" fmla="*/ 370994 h 1052946"/>
              <a:gd name="connsiteX1" fmla="*/ 669636 w 1742594"/>
              <a:gd name="connsiteY1" fmla="*/ 232449 h 1052946"/>
              <a:gd name="connsiteX2" fmla="*/ 1048327 w 1742594"/>
              <a:gd name="connsiteY2" fmla="*/ 20012 h 1052946"/>
              <a:gd name="connsiteX3" fmla="*/ 1380836 w 1742594"/>
              <a:gd name="connsiteY3" fmla="*/ 352522 h 1052946"/>
              <a:gd name="connsiteX4" fmla="*/ 1713345 w 1742594"/>
              <a:gd name="connsiteY4" fmla="*/ 481831 h 1052946"/>
              <a:gd name="connsiteX5" fmla="*/ 1556327 w 1742594"/>
              <a:gd name="connsiteY5" fmla="*/ 805103 h 1052946"/>
              <a:gd name="connsiteX6" fmla="*/ 1131454 w 1742594"/>
              <a:gd name="connsiteY6" fmla="*/ 1045249 h 1052946"/>
              <a:gd name="connsiteX7" fmla="*/ 651164 w 1742594"/>
              <a:gd name="connsiteY7" fmla="*/ 851285 h 1052946"/>
              <a:gd name="connsiteX8" fmla="*/ 143164 w 1742594"/>
              <a:gd name="connsiteY8" fmla="*/ 842049 h 1052946"/>
              <a:gd name="connsiteX9" fmla="*/ 87745 w 1742594"/>
              <a:gd name="connsiteY9" fmla="*/ 370994 h 10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594" h="1052946">
                <a:moveTo>
                  <a:pt x="87745" y="370994"/>
                </a:moveTo>
                <a:cubicBezTo>
                  <a:pt x="175490" y="269394"/>
                  <a:pt x="509539" y="290946"/>
                  <a:pt x="669636" y="232449"/>
                </a:cubicBezTo>
                <a:cubicBezTo>
                  <a:pt x="829733" y="173952"/>
                  <a:pt x="929794" y="0"/>
                  <a:pt x="1048327" y="20012"/>
                </a:cubicBezTo>
                <a:cubicBezTo>
                  <a:pt x="1166860" y="40024"/>
                  <a:pt x="1270000" y="275552"/>
                  <a:pt x="1380836" y="352522"/>
                </a:cubicBezTo>
                <a:cubicBezTo>
                  <a:pt x="1491672" y="429492"/>
                  <a:pt x="1684097" y="406401"/>
                  <a:pt x="1713345" y="481831"/>
                </a:cubicBezTo>
                <a:cubicBezTo>
                  <a:pt x="1742594" y="557261"/>
                  <a:pt x="1653309" y="711200"/>
                  <a:pt x="1556327" y="805103"/>
                </a:cubicBezTo>
                <a:cubicBezTo>
                  <a:pt x="1459345" y="899006"/>
                  <a:pt x="1282315" y="1037552"/>
                  <a:pt x="1131454" y="1045249"/>
                </a:cubicBezTo>
                <a:cubicBezTo>
                  <a:pt x="980594" y="1052946"/>
                  <a:pt x="815879" y="885152"/>
                  <a:pt x="651164" y="851285"/>
                </a:cubicBezTo>
                <a:cubicBezTo>
                  <a:pt x="486449" y="817418"/>
                  <a:pt x="237067" y="919019"/>
                  <a:pt x="143164" y="842049"/>
                </a:cubicBezTo>
                <a:cubicBezTo>
                  <a:pt x="49261" y="765079"/>
                  <a:pt x="0" y="472594"/>
                  <a:pt x="87745" y="370994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9" name="Freeform 48"/>
          <p:cNvSpPr/>
          <p:nvPr/>
        </p:nvSpPr>
        <p:spPr>
          <a:xfrm>
            <a:off x="1371600" y="4832350"/>
            <a:ext cx="1742594" cy="1052946"/>
          </a:xfrm>
          <a:custGeom>
            <a:avLst/>
            <a:gdLst>
              <a:gd name="connsiteX0" fmla="*/ 87745 w 1742594"/>
              <a:gd name="connsiteY0" fmla="*/ 370994 h 1052946"/>
              <a:gd name="connsiteX1" fmla="*/ 669636 w 1742594"/>
              <a:gd name="connsiteY1" fmla="*/ 232449 h 1052946"/>
              <a:gd name="connsiteX2" fmla="*/ 1048327 w 1742594"/>
              <a:gd name="connsiteY2" fmla="*/ 20012 h 1052946"/>
              <a:gd name="connsiteX3" fmla="*/ 1380836 w 1742594"/>
              <a:gd name="connsiteY3" fmla="*/ 352522 h 1052946"/>
              <a:gd name="connsiteX4" fmla="*/ 1713345 w 1742594"/>
              <a:gd name="connsiteY4" fmla="*/ 481831 h 1052946"/>
              <a:gd name="connsiteX5" fmla="*/ 1556327 w 1742594"/>
              <a:gd name="connsiteY5" fmla="*/ 805103 h 1052946"/>
              <a:gd name="connsiteX6" fmla="*/ 1131454 w 1742594"/>
              <a:gd name="connsiteY6" fmla="*/ 1045249 h 1052946"/>
              <a:gd name="connsiteX7" fmla="*/ 651164 w 1742594"/>
              <a:gd name="connsiteY7" fmla="*/ 851285 h 1052946"/>
              <a:gd name="connsiteX8" fmla="*/ 143164 w 1742594"/>
              <a:gd name="connsiteY8" fmla="*/ 842049 h 1052946"/>
              <a:gd name="connsiteX9" fmla="*/ 87745 w 1742594"/>
              <a:gd name="connsiteY9" fmla="*/ 370994 h 10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594" h="1052946">
                <a:moveTo>
                  <a:pt x="87745" y="370994"/>
                </a:moveTo>
                <a:cubicBezTo>
                  <a:pt x="175490" y="269394"/>
                  <a:pt x="509539" y="290946"/>
                  <a:pt x="669636" y="232449"/>
                </a:cubicBezTo>
                <a:cubicBezTo>
                  <a:pt x="829733" y="173952"/>
                  <a:pt x="929794" y="0"/>
                  <a:pt x="1048327" y="20012"/>
                </a:cubicBezTo>
                <a:cubicBezTo>
                  <a:pt x="1166860" y="40024"/>
                  <a:pt x="1270000" y="275552"/>
                  <a:pt x="1380836" y="352522"/>
                </a:cubicBezTo>
                <a:cubicBezTo>
                  <a:pt x="1491672" y="429492"/>
                  <a:pt x="1684097" y="406401"/>
                  <a:pt x="1713345" y="481831"/>
                </a:cubicBezTo>
                <a:cubicBezTo>
                  <a:pt x="1742594" y="557261"/>
                  <a:pt x="1653309" y="711200"/>
                  <a:pt x="1556327" y="805103"/>
                </a:cubicBezTo>
                <a:cubicBezTo>
                  <a:pt x="1459345" y="899006"/>
                  <a:pt x="1282315" y="1037552"/>
                  <a:pt x="1131454" y="1045249"/>
                </a:cubicBezTo>
                <a:cubicBezTo>
                  <a:pt x="980594" y="1052946"/>
                  <a:pt x="815879" y="885152"/>
                  <a:pt x="651164" y="851285"/>
                </a:cubicBezTo>
                <a:cubicBezTo>
                  <a:pt x="486449" y="817418"/>
                  <a:pt x="237067" y="919019"/>
                  <a:pt x="143164" y="842049"/>
                </a:cubicBezTo>
                <a:cubicBezTo>
                  <a:pt x="49261" y="765079"/>
                  <a:pt x="0" y="472594"/>
                  <a:pt x="87745" y="370994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0" name="Freeform 49"/>
          <p:cNvSpPr/>
          <p:nvPr/>
        </p:nvSpPr>
        <p:spPr>
          <a:xfrm>
            <a:off x="5344006" y="4832350"/>
            <a:ext cx="1742594" cy="1052946"/>
          </a:xfrm>
          <a:custGeom>
            <a:avLst/>
            <a:gdLst>
              <a:gd name="connsiteX0" fmla="*/ 87745 w 1742594"/>
              <a:gd name="connsiteY0" fmla="*/ 370994 h 1052946"/>
              <a:gd name="connsiteX1" fmla="*/ 669636 w 1742594"/>
              <a:gd name="connsiteY1" fmla="*/ 232449 h 1052946"/>
              <a:gd name="connsiteX2" fmla="*/ 1048327 w 1742594"/>
              <a:gd name="connsiteY2" fmla="*/ 20012 h 1052946"/>
              <a:gd name="connsiteX3" fmla="*/ 1380836 w 1742594"/>
              <a:gd name="connsiteY3" fmla="*/ 352522 h 1052946"/>
              <a:gd name="connsiteX4" fmla="*/ 1713345 w 1742594"/>
              <a:gd name="connsiteY4" fmla="*/ 481831 h 1052946"/>
              <a:gd name="connsiteX5" fmla="*/ 1556327 w 1742594"/>
              <a:gd name="connsiteY5" fmla="*/ 805103 h 1052946"/>
              <a:gd name="connsiteX6" fmla="*/ 1131454 w 1742594"/>
              <a:gd name="connsiteY6" fmla="*/ 1045249 h 1052946"/>
              <a:gd name="connsiteX7" fmla="*/ 651164 w 1742594"/>
              <a:gd name="connsiteY7" fmla="*/ 851285 h 1052946"/>
              <a:gd name="connsiteX8" fmla="*/ 143164 w 1742594"/>
              <a:gd name="connsiteY8" fmla="*/ 842049 h 1052946"/>
              <a:gd name="connsiteX9" fmla="*/ 87745 w 1742594"/>
              <a:gd name="connsiteY9" fmla="*/ 370994 h 10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594" h="1052946">
                <a:moveTo>
                  <a:pt x="87745" y="370994"/>
                </a:moveTo>
                <a:cubicBezTo>
                  <a:pt x="175490" y="269394"/>
                  <a:pt x="509539" y="290946"/>
                  <a:pt x="669636" y="232449"/>
                </a:cubicBezTo>
                <a:cubicBezTo>
                  <a:pt x="829733" y="173952"/>
                  <a:pt x="929794" y="0"/>
                  <a:pt x="1048327" y="20012"/>
                </a:cubicBezTo>
                <a:cubicBezTo>
                  <a:pt x="1166860" y="40024"/>
                  <a:pt x="1270000" y="275552"/>
                  <a:pt x="1380836" y="352522"/>
                </a:cubicBezTo>
                <a:cubicBezTo>
                  <a:pt x="1491672" y="429492"/>
                  <a:pt x="1684097" y="406401"/>
                  <a:pt x="1713345" y="481831"/>
                </a:cubicBezTo>
                <a:cubicBezTo>
                  <a:pt x="1742594" y="557261"/>
                  <a:pt x="1653309" y="711200"/>
                  <a:pt x="1556327" y="805103"/>
                </a:cubicBezTo>
                <a:cubicBezTo>
                  <a:pt x="1459345" y="899006"/>
                  <a:pt x="1282315" y="1037552"/>
                  <a:pt x="1131454" y="1045249"/>
                </a:cubicBezTo>
                <a:cubicBezTo>
                  <a:pt x="980594" y="1052946"/>
                  <a:pt x="815879" y="885152"/>
                  <a:pt x="651164" y="851285"/>
                </a:cubicBezTo>
                <a:cubicBezTo>
                  <a:pt x="486449" y="817418"/>
                  <a:pt x="237067" y="919019"/>
                  <a:pt x="143164" y="842049"/>
                </a:cubicBezTo>
                <a:cubicBezTo>
                  <a:pt x="49261" y="765079"/>
                  <a:pt x="0" y="472594"/>
                  <a:pt x="87745" y="370994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533400" y="1676400"/>
          <a:ext cx="7934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69" name="Equation" r:id="rId5" imgW="2971800" imgH="393480" progId="Equation.DSMT4">
                  <p:embed/>
                </p:oleObj>
              </mc:Choice>
              <mc:Fallback>
                <p:oleObj name="Equation" r:id="rId5" imgW="297180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3432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3810000" y="60198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0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19800"/>
                        <a:ext cx="609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Down Arrow Callout 52"/>
          <p:cNvSpPr/>
          <p:nvPr/>
        </p:nvSpPr>
        <p:spPr>
          <a:xfrm>
            <a:off x="5257800" y="1905000"/>
            <a:ext cx="2362200" cy="9906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8051"/>
            </a:avLst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97324" name="Object 12"/>
          <p:cNvGraphicFramePr>
            <a:graphicFrameLocks noChangeAspect="1"/>
          </p:cNvGraphicFramePr>
          <p:nvPr/>
        </p:nvGraphicFramePr>
        <p:xfrm>
          <a:off x="5410200" y="2895600"/>
          <a:ext cx="2441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1" name="Equation" r:id="rId9" imgW="914400" imgH="253800" progId="Equation.DSMT4">
                  <p:embed/>
                </p:oleObj>
              </mc:Choice>
              <mc:Fallback>
                <p:oleObj name="Equation" r:id="rId9" imgW="91440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4157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5562600" y="2819400"/>
            <a:ext cx="19812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7327" name="Object 15"/>
          <p:cNvGraphicFramePr>
            <a:graphicFrameLocks noChangeAspect="1"/>
          </p:cNvGraphicFramePr>
          <p:nvPr/>
        </p:nvGraphicFramePr>
        <p:xfrm>
          <a:off x="7620000" y="3581400"/>
          <a:ext cx="1087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2" name="Equation" r:id="rId11" imgW="406080" imgH="177480" progId="Equation.DSMT4">
                  <p:embed/>
                </p:oleObj>
              </mc:Choice>
              <mc:Fallback>
                <p:oleObj name="Equation" r:id="rId11" imgW="406080" imgH="177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10874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6"/>
          <p:cNvSpPr/>
          <p:nvPr/>
        </p:nvSpPr>
        <p:spPr>
          <a:xfrm>
            <a:off x="5239138" y="1761931"/>
            <a:ext cx="2514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97329" name="Object 17"/>
          <p:cNvGraphicFramePr>
            <a:graphicFrameLocks noChangeAspect="1"/>
          </p:cNvGraphicFramePr>
          <p:nvPr/>
        </p:nvGraphicFramePr>
        <p:xfrm>
          <a:off x="5588000" y="1934545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3" name="Equation" r:id="rId13" imgW="533160" imgH="177480" progId="Equation.DSMT4">
                  <p:embed/>
                </p:oleObj>
              </mc:Choice>
              <mc:Fallback>
                <p:oleObj name="Equation" r:id="rId13" imgW="533160" imgH="177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934545"/>
                        <a:ext cx="142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0" name="Object 18"/>
          <p:cNvGraphicFramePr>
            <a:graphicFrameLocks noChangeAspect="1"/>
          </p:cNvGraphicFramePr>
          <p:nvPr/>
        </p:nvGraphicFramePr>
        <p:xfrm>
          <a:off x="3657600" y="6051550"/>
          <a:ext cx="11318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4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51550"/>
                        <a:ext cx="1131888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ounded Rectangle 67"/>
          <p:cNvSpPr/>
          <p:nvPr/>
        </p:nvSpPr>
        <p:spPr>
          <a:xfrm>
            <a:off x="1184980" y="1524000"/>
            <a:ext cx="304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97334" name="Object 22"/>
          <p:cNvGraphicFramePr>
            <a:graphicFrameLocks noChangeAspect="1"/>
          </p:cNvGraphicFramePr>
          <p:nvPr/>
        </p:nvGraphicFramePr>
        <p:xfrm>
          <a:off x="1136773" y="1637524"/>
          <a:ext cx="3730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5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73" y="1637524"/>
                        <a:ext cx="3730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2590800" y="2971800"/>
            <a:ext cx="304800" cy="782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70" name="Object 22"/>
          <p:cNvGraphicFramePr>
            <a:graphicFrameLocks noChangeAspect="1"/>
          </p:cNvGraphicFramePr>
          <p:nvPr/>
        </p:nvGraphicFramePr>
        <p:xfrm>
          <a:off x="2895600" y="4724400"/>
          <a:ext cx="533400" cy="39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6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533400" cy="391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629400" y="1600200"/>
            <a:ext cx="304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72" name="Object 22"/>
          <p:cNvGraphicFramePr>
            <a:graphicFrameLocks noChangeAspect="1"/>
          </p:cNvGraphicFramePr>
          <p:nvPr/>
        </p:nvGraphicFramePr>
        <p:xfrm>
          <a:off x="6606593" y="1886338"/>
          <a:ext cx="3730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7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593" y="1886338"/>
                        <a:ext cx="3730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ounded Rectangle 72"/>
          <p:cNvSpPr/>
          <p:nvPr/>
        </p:nvSpPr>
        <p:spPr>
          <a:xfrm>
            <a:off x="8001000" y="1752600"/>
            <a:ext cx="457200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74" name="Object 22"/>
          <p:cNvGraphicFramePr>
            <a:graphicFrameLocks noChangeAspect="1"/>
          </p:cNvGraphicFramePr>
          <p:nvPr/>
        </p:nvGraphicFramePr>
        <p:xfrm>
          <a:off x="8105193" y="1914331"/>
          <a:ext cx="4746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8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193" y="1914331"/>
                        <a:ext cx="4746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8" name="Object 26"/>
          <p:cNvGraphicFramePr>
            <a:graphicFrameLocks noChangeAspect="1"/>
          </p:cNvGraphicFramePr>
          <p:nvPr/>
        </p:nvGraphicFramePr>
        <p:xfrm>
          <a:off x="1524000" y="6051550"/>
          <a:ext cx="14366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79" name="Equation" r:id="rId25" imgW="838080" imgH="203040" progId="Equation.DSMT4">
                  <p:embed/>
                </p:oleObj>
              </mc:Choice>
              <mc:Fallback>
                <p:oleObj name="Equation" r:id="rId25" imgW="838080" imgH="2030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51550"/>
                        <a:ext cx="1436688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9" name="Object 27"/>
          <p:cNvGraphicFramePr>
            <a:graphicFrameLocks noChangeAspect="1"/>
          </p:cNvGraphicFramePr>
          <p:nvPr/>
        </p:nvGraphicFramePr>
        <p:xfrm>
          <a:off x="5638800" y="6051550"/>
          <a:ext cx="14366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0" name="Equation" r:id="rId27" imgW="838080" imgH="203040" progId="Equation.DSMT4">
                  <p:embed/>
                </p:oleObj>
              </mc:Choice>
              <mc:Fallback>
                <p:oleObj name="Equation" r:id="rId27" imgW="838080" imgH="2030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51550"/>
                        <a:ext cx="1436688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40" name="Object 28"/>
          <p:cNvGraphicFramePr>
            <a:graphicFrameLocks noChangeAspect="1"/>
          </p:cNvGraphicFramePr>
          <p:nvPr/>
        </p:nvGraphicFramePr>
        <p:xfrm>
          <a:off x="687352" y="1886338"/>
          <a:ext cx="203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1" name="Equation" r:id="rId29" imgW="75960" imgH="228600" progId="Equation.DSMT4">
                  <p:embed/>
                </p:oleObj>
              </mc:Choice>
              <mc:Fallback>
                <p:oleObj name="Equation" r:id="rId29" imgW="7596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52" y="1886338"/>
                        <a:ext cx="203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41" name="Object 29"/>
          <p:cNvGraphicFramePr>
            <a:graphicFrameLocks noChangeAspect="1"/>
          </p:cNvGraphicFramePr>
          <p:nvPr/>
        </p:nvGraphicFramePr>
        <p:xfrm>
          <a:off x="6370214" y="1875455"/>
          <a:ext cx="203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2" name="Equation" r:id="rId31" imgW="75960" imgH="228600" progId="Equation.DSMT4">
                  <p:embed/>
                </p:oleObj>
              </mc:Choice>
              <mc:Fallback>
                <p:oleObj name="Equation" r:id="rId31" imgW="75960" imgH="228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214" y="1875455"/>
                        <a:ext cx="203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42" name="Object 30"/>
          <p:cNvGraphicFramePr>
            <a:graphicFrameLocks noChangeAspect="1"/>
          </p:cNvGraphicFramePr>
          <p:nvPr/>
        </p:nvGraphicFramePr>
        <p:xfrm>
          <a:off x="6045200" y="1875455"/>
          <a:ext cx="203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3" name="Equation" r:id="rId33" imgW="75960" imgH="228600" progId="Equation.DSMT4">
                  <p:embed/>
                </p:oleObj>
              </mc:Choice>
              <mc:Fallback>
                <p:oleObj name="Equation" r:id="rId33" imgW="75960" imgH="228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875455"/>
                        <a:ext cx="203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Arrow Connector 76"/>
          <p:cNvCxnSpPr/>
          <p:nvPr/>
        </p:nvCxnSpPr>
        <p:spPr>
          <a:xfrm>
            <a:off x="2743200" y="54102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00600" y="54102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7343" name="Object 31"/>
          <p:cNvGraphicFramePr>
            <a:graphicFrameLocks noChangeAspect="1"/>
          </p:cNvGraphicFramePr>
          <p:nvPr/>
        </p:nvGraphicFramePr>
        <p:xfrm>
          <a:off x="4953000" y="4724400"/>
          <a:ext cx="53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4" name="Equation" r:id="rId35" imgW="317160" imgH="241200" progId="Equation.DSMT4">
                  <p:embed/>
                </p:oleObj>
              </mc:Choice>
              <mc:Fallback>
                <p:oleObj name="Equation" r:id="rId35" imgW="317160" imgH="241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533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ounded Rectangle 80"/>
          <p:cNvSpPr/>
          <p:nvPr/>
        </p:nvSpPr>
        <p:spPr>
          <a:xfrm>
            <a:off x="2467945" y="1695062"/>
            <a:ext cx="304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97345" name="Object 33"/>
          <p:cNvGraphicFramePr>
            <a:graphicFrameLocks noChangeAspect="1"/>
          </p:cNvGraphicFramePr>
          <p:nvPr/>
        </p:nvGraphicFramePr>
        <p:xfrm>
          <a:off x="2400300" y="1925638"/>
          <a:ext cx="576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5" name="Equation" r:id="rId37" imgW="215640" imgH="241200" progId="Equation.DSMT4">
                  <p:embed/>
                </p:oleObj>
              </mc:Choice>
              <mc:Fallback>
                <p:oleObj name="Equation" r:id="rId37" imgW="215640" imgH="241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25638"/>
                        <a:ext cx="57626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ounded Rectangle 82"/>
          <p:cNvSpPr/>
          <p:nvPr/>
        </p:nvSpPr>
        <p:spPr>
          <a:xfrm>
            <a:off x="3172407" y="1713724"/>
            <a:ext cx="304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84" name="Object 33"/>
          <p:cNvGraphicFramePr>
            <a:graphicFrameLocks noChangeAspect="1"/>
          </p:cNvGraphicFramePr>
          <p:nvPr/>
        </p:nvGraphicFramePr>
        <p:xfrm>
          <a:off x="2895600" y="1901146"/>
          <a:ext cx="7461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6" name="Equation" r:id="rId39" imgW="279360" imgH="241200" progId="Equation.DSMT4">
                  <p:embed/>
                </p:oleObj>
              </mc:Choice>
              <mc:Fallback>
                <p:oleObj name="Equation" r:id="rId39" imgW="279360" imgH="241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1146"/>
                        <a:ext cx="746125" cy="622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4152124" y="1733938"/>
            <a:ext cx="304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86" name="Object 33"/>
          <p:cNvGraphicFramePr>
            <a:graphicFrameLocks noChangeAspect="1"/>
          </p:cNvGraphicFramePr>
          <p:nvPr/>
        </p:nvGraphicFramePr>
        <p:xfrm>
          <a:off x="4084479" y="1964514"/>
          <a:ext cx="576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7" name="Equation" r:id="rId41" imgW="215640" imgH="241200" progId="Equation.DSMT4">
                  <p:embed/>
                </p:oleObj>
              </mc:Choice>
              <mc:Fallback>
                <p:oleObj name="Equation" r:id="rId41" imgW="215640" imgH="241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479" y="1964514"/>
                        <a:ext cx="57626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33"/>
          <p:cNvGraphicFramePr>
            <a:graphicFrameLocks noChangeAspect="1"/>
          </p:cNvGraphicFramePr>
          <p:nvPr/>
        </p:nvGraphicFramePr>
        <p:xfrm>
          <a:off x="4724400" y="1892300"/>
          <a:ext cx="7461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8" name="Equation" r:id="rId43" imgW="279360" imgH="241200" progId="Equation.DSMT4">
                  <p:embed/>
                </p:oleObj>
              </mc:Choice>
              <mc:Fallback>
                <p:oleObj name="Equation" r:id="rId43" imgW="279360" imgH="241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92300"/>
                        <a:ext cx="746125" cy="622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Straight Arrow Connector 88"/>
          <p:cNvCxnSpPr/>
          <p:nvPr/>
        </p:nvCxnSpPr>
        <p:spPr>
          <a:xfrm>
            <a:off x="2743200" y="5441950"/>
            <a:ext cx="9906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800600" y="5441950"/>
            <a:ext cx="9906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7349" name="Object 37"/>
          <p:cNvGraphicFramePr>
            <a:graphicFrameLocks noChangeAspect="1"/>
          </p:cNvGraphicFramePr>
          <p:nvPr/>
        </p:nvGraphicFramePr>
        <p:xfrm>
          <a:off x="2895600" y="4692650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9" name="Equation" r:id="rId45" imgW="317160" imgH="253800" progId="Equation.DSMT4">
                  <p:embed/>
                </p:oleObj>
              </mc:Choice>
              <mc:Fallback>
                <p:oleObj name="Equation" r:id="rId45" imgW="317160" imgH="253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92650"/>
                        <a:ext cx="533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50" name="Object 38"/>
          <p:cNvGraphicFramePr>
            <a:graphicFrameLocks noChangeAspect="1"/>
          </p:cNvGraphicFramePr>
          <p:nvPr/>
        </p:nvGraphicFramePr>
        <p:xfrm>
          <a:off x="4953000" y="4692650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90" name="Equation" r:id="rId47" imgW="317160" imgH="253800" progId="Equation.DSMT4">
                  <p:embed/>
                </p:oleObj>
              </mc:Choice>
              <mc:Fallback>
                <p:oleObj name="Equation" r:id="rId47" imgW="317160" imgH="253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92650"/>
                        <a:ext cx="533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51" name="Object 39"/>
          <p:cNvGraphicFramePr>
            <a:graphicFrameLocks noChangeAspect="1"/>
          </p:cNvGraphicFramePr>
          <p:nvPr/>
        </p:nvGraphicFramePr>
        <p:xfrm>
          <a:off x="2133600" y="2743200"/>
          <a:ext cx="3017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91" name="Equation" r:id="rId49" imgW="1130040" imgH="253800" progId="Equation.DSMT4">
                  <p:embed/>
                </p:oleObj>
              </mc:Choice>
              <mc:Fallback>
                <p:oleObj name="Equation" r:id="rId49" imgW="1130040" imgH="253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01783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52" name="Object 40"/>
          <p:cNvGraphicFramePr>
            <a:graphicFrameLocks noChangeAspect="1"/>
          </p:cNvGraphicFramePr>
          <p:nvPr/>
        </p:nvGraphicFramePr>
        <p:xfrm>
          <a:off x="2133600" y="3581400"/>
          <a:ext cx="3017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92" name="Equation" r:id="rId51" imgW="1130040" imgH="253800" progId="Equation.DSMT4">
                  <p:embed/>
                </p:oleObj>
              </mc:Choice>
              <mc:Fallback>
                <p:oleObj name="Equation" r:id="rId51" imgW="1130040" imgH="253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01783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3" grpId="0" animBg="1"/>
      <p:bldP spid="53" grpId="1" animBg="1"/>
      <p:bldP spid="67" grpId="0" animBg="1"/>
      <p:bldP spid="68" grpId="0" animBg="1"/>
      <p:bldP spid="71" grpId="0" animBg="1"/>
      <p:bldP spid="73" grpId="0" animBg="1"/>
      <p:bldP spid="81" grpId="0" animBg="1"/>
      <p:bldP spid="83" grpId="0" animBg="1"/>
      <p:bldP spid="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Advective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Flow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Mass per unit time for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that enters and exits segment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advective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flow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/s;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Input of mass kg/s from upstream segment:</a:t>
            </a:r>
            <a:endParaRPr lang="en-US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1369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914400" y="2984500"/>
          <a:ext cx="609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0" name="Equation" r:id="rId5" imgW="1828800" imgH="241300" progId="Equation.DSMT4">
                  <p:embed/>
                </p:oleObj>
              </mc:Choice>
              <mc:Fallback>
                <p:oleObj name="Equation" r:id="rId5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84500"/>
                        <a:ext cx="609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244600" y="3657600"/>
          <a:ext cx="47752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1" name="Equation" r:id="rId7" imgW="1739880" imgH="545760" progId="Equation.DSMT4">
                  <p:embed/>
                </p:oleObj>
              </mc:Choice>
              <mc:Fallback>
                <p:oleObj name="Equation" r:id="rId7" imgW="173988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657600"/>
                        <a:ext cx="4775200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3200400" y="5609772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7" name="Rectangle 46"/>
          <p:cNvSpPr/>
          <p:nvPr/>
        </p:nvSpPr>
        <p:spPr>
          <a:xfrm>
            <a:off x="5105400" y="5609772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8" name="Rectangle 47"/>
          <p:cNvSpPr/>
          <p:nvPr/>
        </p:nvSpPr>
        <p:spPr>
          <a:xfrm>
            <a:off x="7010400" y="5609772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9" name="Oval 48"/>
          <p:cNvSpPr/>
          <p:nvPr/>
        </p:nvSpPr>
        <p:spPr>
          <a:xfrm>
            <a:off x="3810000" y="6028872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0" name="Oval 49"/>
          <p:cNvSpPr/>
          <p:nvPr/>
        </p:nvSpPr>
        <p:spPr>
          <a:xfrm>
            <a:off x="5715000" y="5990772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1" name="Oval 50"/>
          <p:cNvSpPr/>
          <p:nvPr/>
        </p:nvSpPr>
        <p:spPr>
          <a:xfrm>
            <a:off x="7696200" y="5990772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3962400" y="5971522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2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971522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5951638" y="5942647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3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638" y="5942647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/>
        </p:nvGraphicFramePr>
        <p:xfrm>
          <a:off x="7848600" y="5933022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4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933022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4857752" y="583837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4786086" y="5192484"/>
          <a:ext cx="11493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5" name="Equation" r:id="rId15" imgW="685800" imgH="253800" progId="Equation.DSMT4">
                  <p:embed/>
                </p:oleObj>
              </mc:Choice>
              <mc:Fallback>
                <p:oleObj name="Equation" r:id="rId15" imgW="685800" imgH="253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086" y="5192484"/>
                        <a:ext cx="11493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4876800" y="5257800"/>
            <a:ext cx="2438400" cy="1600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 Segmentation and </a:t>
            </a:r>
            <a:b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Resolution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Aside from space and matter, there is a </a:t>
            </a: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temporal aspect to segmentation;</a:t>
            </a:r>
          </a:p>
          <a:p>
            <a:pPr>
              <a:spcBef>
                <a:spcPts val="15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Related to the fact that mass balance defines changes in water body over a finite period of time;</a:t>
            </a:r>
          </a:p>
          <a:p>
            <a:pPr>
              <a:spcBef>
                <a:spcPts val="15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Model describes additional spatial and material detail by using more segments;</a:t>
            </a:r>
          </a:p>
          <a:p>
            <a:pPr>
              <a:spcBef>
                <a:spcPts val="15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 t</a:t>
            </a: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emporal focus: shorter “finite period” or </a:t>
            </a:r>
            <a:r>
              <a:rPr lang="en-MY" sz="3000" b="1" i="1" dirty="0" smtClean="0">
                <a:latin typeface="Times New Roman" pitchFamily="18" charset="0"/>
                <a:cs typeface="Times New Roman" pitchFamily="18" charset="0"/>
              </a:rPr>
              <a:t>time step</a:t>
            </a: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 for mass balance computation;</a:t>
            </a:r>
          </a:p>
          <a:p>
            <a:pPr>
              <a:spcBef>
                <a:spcPts val="1500"/>
              </a:spcBef>
            </a:pPr>
            <a:r>
              <a:rPr lang="en-MY" sz="3000" b="1" i="1" dirty="0" smtClean="0">
                <a:latin typeface="Times New Roman" pitchFamily="18" charset="0"/>
                <a:cs typeface="Times New Roman" pitchFamily="18" charset="0"/>
              </a:rPr>
              <a:t>Model resolution: </a:t>
            </a: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degree to which space, time and matter are segmented.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Advective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Flow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Transport of mass by </a:t>
            </a:r>
            <a:r>
              <a:rPr lang="en-MY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advective</a:t>
            </a: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flow that exits segment </a:t>
            </a:r>
            <a:r>
              <a:rPr lang="en-MY" i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275798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(3.2)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219199" y="3443782"/>
          <a:ext cx="4495801" cy="154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6" name="Equation" r:id="rId5" imgW="1637589" imgH="545863" progId="Equation.DSMT4">
                  <p:embed/>
                </p:oleObj>
              </mc:Choice>
              <mc:Fallback>
                <p:oleObj name="Equation" r:id="rId5" imgW="1637589" imgH="54586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3443782"/>
                        <a:ext cx="4495801" cy="1542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838201" y="2578100"/>
          <a:ext cx="6019799" cy="78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7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2578100"/>
                        <a:ext cx="6019799" cy="789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200400" y="5609772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Rectangle 14"/>
          <p:cNvSpPr/>
          <p:nvPr/>
        </p:nvSpPr>
        <p:spPr>
          <a:xfrm>
            <a:off x="5105400" y="5609772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Rectangle 15"/>
          <p:cNvSpPr/>
          <p:nvPr/>
        </p:nvSpPr>
        <p:spPr>
          <a:xfrm>
            <a:off x="7010400" y="5609772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8" name="Oval 17"/>
          <p:cNvSpPr/>
          <p:nvPr/>
        </p:nvSpPr>
        <p:spPr>
          <a:xfrm>
            <a:off x="3810000" y="6028872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9" name="Oval 18"/>
          <p:cNvSpPr/>
          <p:nvPr/>
        </p:nvSpPr>
        <p:spPr>
          <a:xfrm>
            <a:off x="5715000" y="5990772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Oval 19"/>
          <p:cNvSpPr/>
          <p:nvPr/>
        </p:nvSpPr>
        <p:spPr>
          <a:xfrm>
            <a:off x="7696200" y="5990772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3962400" y="5971522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8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971522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5951638" y="5942647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9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638" y="5942647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7848600" y="5933022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0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933022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6753224" y="583837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6699250" y="5181600"/>
          <a:ext cx="11493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1" name="Equation" r:id="rId15" imgW="685800" imgH="253800" progId="Equation.DSMT4">
                  <p:embed/>
                </p:oleObj>
              </mc:Choice>
              <mc:Fallback>
                <p:oleObj name="Equation" r:id="rId15" imgW="68580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5181600"/>
                        <a:ext cx="11493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(ii)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Mass change due to diffusion and mixing;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Transport directly proportional to mass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conc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difference between two adjacent segments;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Exchange of mass between segment </a:t>
            </a:r>
            <a:r>
              <a:rPr lang="en-MY" i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and segment </a:t>
            </a:r>
            <a:r>
              <a:rPr lang="en-MY" i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– 1 due to dispersion:</a:t>
            </a:r>
            <a:endParaRPr lang="en-US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5585" name="Object 1"/>
          <p:cNvGraphicFramePr>
            <a:graphicFrameLocks noChangeAspect="1"/>
          </p:cNvGraphicFramePr>
          <p:nvPr/>
        </p:nvGraphicFramePr>
        <p:xfrm>
          <a:off x="2209800" y="4267200"/>
          <a:ext cx="3320762" cy="73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1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3320762" cy="731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173037" y="5410200"/>
          <a:ext cx="2874963" cy="108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2" name="Equation" r:id="rId7" imgW="1307880" imgH="482400" progId="Equation.DSMT4">
                  <p:embed/>
                </p:oleObj>
              </mc:Choice>
              <mc:Fallback>
                <p:oleObj name="Equation" r:id="rId7" imgW="13078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" y="5410200"/>
                        <a:ext cx="2874963" cy="1088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00" y="4267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(3.3)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6" name="Rectangle 25"/>
          <p:cNvSpPr/>
          <p:nvPr/>
        </p:nvSpPr>
        <p:spPr>
          <a:xfrm>
            <a:off x="5181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7" name="Rectangle 26"/>
          <p:cNvSpPr/>
          <p:nvPr/>
        </p:nvSpPr>
        <p:spPr>
          <a:xfrm>
            <a:off x="7086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8" name="Oval 27"/>
          <p:cNvSpPr/>
          <p:nvPr/>
        </p:nvSpPr>
        <p:spPr>
          <a:xfrm>
            <a:off x="3886200" y="56769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9" name="Oval 28"/>
          <p:cNvSpPr/>
          <p:nvPr/>
        </p:nvSpPr>
        <p:spPr>
          <a:xfrm>
            <a:off x="5791200" y="5638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0" name="Oval 29"/>
          <p:cNvSpPr/>
          <p:nvPr/>
        </p:nvSpPr>
        <p:spPr>
          <a:xfrm>
            <a:off x="7772400" y="5638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4038600" y="5619550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3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19550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6027838" y="5590675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4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838" y="5590675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7924800" y="5581050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5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81050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4876800" y="6081712"/>
            <a:ext cx="6096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4791075" y="6329363"/>
          <a:ext cx="11715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6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6329363"/>
                        <a:ext cx="11715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(ii)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Exchange of mass between segment </a:t>
            </a:r>
            <a:r>
              <a:rPr lang="en-MY" i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and segment </a:t>
            </a:r>
            <a:r>
              <a:rPr lang="en-MY" i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+ 1 due to dispersion:</a:t>
            </a:r>
            <a:endParaRPr lang="en-US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2667000" y="3505200"/>
          <a:ext cx="2874963" cy="108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3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2874963" cy="1088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10400" y="2743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2209800" y="2667000"/>
          <a:ext cx="345831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4" name="Equation" r:id="rId7" imgW="1129810" imgH="253890" progId="Equation.DSMT4">
                  <p:embed/>
                </p:oleObj>
              </mc:Choice>
              <mc:Fallback>
                <p:oleObj name="Equation" r:id="rId7" imgW="1129810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345831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3276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7" name="Rectangle 26"/>
          <p:cNvSpPr/>
          <p:nvPr/>
        </p:nvSpPr>
        <p:spPr>
          <a:xfrm>
            <a:off x="5181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9" name="Oval 28"/>
          <p:cNvSpPr/>
          <p:nvPr/>
        </p:nvSpPr>
        <p:spPr>
          <a:xfrm>
            <a:off x="3886200" y="56769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0" name="Oval 29"/>
          <p:cNvSpPr/>
          <p:nvPr/>
        </p:nvSpPr>
        <p:spPr>
          <a:xfrm>
            <a:off x="5791200" y="5638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1" name="Oval 30"/>
          <p:cNvSpPr/>
          <p:nvPr/>
        </p:nvSpPr>
        <p:spPr>
          <a:xfrm>
            <a:off x="7772400" y="5638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4038600" y="5619550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5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19550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6027838" y="5590675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6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838" y="5590675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7924800" y="5581050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7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81050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6781800" y="6081712"/>
            <a:ext cx="6096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6792913" y="6329363"/>
          <a:ext cx="11715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8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6329363"/>
                        <a:ext cx="11715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(ii)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mass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to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mass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 for interface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Bulk dispersion coefficient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related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9000" y="41910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(3.5)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5362575" y="3205163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2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205163"/>
                        <a:ext cx="68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828800" y="3886200"/>
          <a:ext cx="3505201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3" name="Equation" r:id="rId7" imgW="1231366" imgH="431613" progId="Equation.DSMT4">
                  <p:embed/>
                </p:oleObj>
              </mc:Choice>
              <mc:Fallback>
                <p:oleObj name="Equation" r:id="rId7" imgW="1231366" imgH="43161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3505201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Rectangle 14"/>
          <p:cNvSpPr/>
          <p:nvPr/>
        </p:nvSpPr>
        <p:spPr>
          <a:xfrm>
            <a:off x="5181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Rectangle 15"/>
          <p:cNvSpPr/>
          <p:nvPr/>
        </p:nvSpPr>
        <p:spPr>
          <a:xfrm>
            <a:off x="7086600" y="52578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Oval 16"/>
          <p:cNvSpPr/>
          <p:nvPr/>
        </p:nvSpPr>
        <p:spPr>
          <a:xfrm>
            <a:off x="3886200" y="56769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8" name="Oval 17"/>
          <p:cNvSpPr/>
          <p:nvPr/>
        </p:nvSpPr>
        <p:spPr>
          <a:xfrm>
            <a:off x="5791200" y="5638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9" name="Oval 18"/>
          <p:cNvSpPr/>
          <p:nvPr/>
        </p:nvSpPr>
        <p:spPr>
          <a:xfrm>
            <a:off x="7772400" y="5638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4038600" y="5619550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19550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027838" y="5590675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5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838" y="5590675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7924800" y="5581050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6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81050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876800" y="6081712"/>
            <a:ext cx="6096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81800" y="6081712"/>
            <a:ext cx="6096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4791075" y="6329363"/>
          <a:ext cx="11715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7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6329363"/>
                        <a:ext cx="11715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6792913" y="6329363"/>
          <a:ext cx="11715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8" name="Equation" r:id="rId17" imgW="698400" imgH="228600" progId="Equation.DSMT4">
                  <p:embed/>
                </p:oleObj>
              </mc:Choice>
              <mc:Fallback>
                <p:oleObj name="Equation" r:id="rId17" imgW="698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6329363"/>
                        <a:ext cx="11715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3878580" y="5448300"/>
            <a:ext cx="3352800" cy="0"/>
          </a:xfrm>
          <a:prstGeom prst="line">
            <a:avLst/>
          </a:prstGeom>
          <a:ln w="1905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(ii) Dispersion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CS area between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Seg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-1;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= mean length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Seg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-1;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9000" y="1752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(3.5)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828800" y="1447800"/>
          <a:ext cx="3505201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9" name="Equation" r:id="rId5" imgW="1231366" imgH="431613" progId="Equation.DSMT4">
                  <p:embed/>
                </p:oleObj>
              </mc:Choice>
              <mc:Fallback>
                <p:oleObj name="Equation" r:id="rId5" imgW="1231366" imgH="43161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3505201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762000" y="3328737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0" name="Equation" r:id="rId7" imgW="419100" imgH="228600" progId="Equation.DSMT4">
                  <p:embed/>
                </p:oleObj>
              </mc:Choice>
              <mc:Fallback>
                <p:oleObj name="Equation" r:id="rId7" imgW="4191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28737"/>
                        <a:ext cx="1066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914400" y="638169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3.3  Cross sectional area, mean length and segment length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1585912" y="4619624"/>
            <a:ext cx="2286000" cy="1417320"/>
          </a:xfrm>
          <a:prstGeom prst="cube">
            <a:avLst>
              <a:gd name="adj" fmla="val 42647"/>
            </a:avLst>
          </a:prstGeom>
          <a:solidFill>
            <a:srgbClr val="0000CC">
              <a:alpha val="19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3269932" y="4619624"/>
            <a:ext cx="2286000" cy="1417320"/>
          </a:xfrm>
          <a:prstGeom prst="cube">
            <a:avLst>
              <a:gd name="adj" fmla="val 42647"/>
            </a:avLst>
          </a:prstGeom>
          <a:solidFill>
            <a:srgbClr val="0000CC">
              <a:alpha val="19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4953000" y="4615180"/>
            <a:ext cx="2286000" cy="1417320"/>
          </a:xfrm>
          <a:prstGeom prst="cube">
            <a:avLst>
              <a:gd name="adj" fmla="val 42647"/>
            </a:avLst>
          </a:prstGeom>
          <a:solidFill>
            <a:srgbClr val="0000CC">
              <a:alpha val="19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3443732" y="3604768"/>
            <a:ext cx="177800" cy="1655064"/>
          </a:xfrm>
          <a:prstGeom prst="rightBrace">
            <a:avLst>
              <a:gd name="adj1" fmla="val 3690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67000" y="48450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24350" y="48450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362450" y="449580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05100" y="449580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16200000">
            <a:off x="6294120" y="3627120"/>
            <a:ext cx="190500" cy="1684020"/>
          </a:xfrm>
          <a:prstGeom prst="rightBrace">
            <a:avLst>
              <a:gd name="adj1" fmla="val 3690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117850" y="3930650"/>
          <a:ext cx="762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1" name="Equation" r:id="rId9" imgW="419100" imgH="228600" progId="Equation.DSMT4">
                  <p:embed/>
                </p:oleObj>
              </mc:Choice>
              <mc:Fallback>
                <p:oleObj name="Equation" r:id="rId9" imgW="419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930650"/>
                        <a:ext cx="762000" cy="435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6143625" y="4057650"/>
          <a:ext cx="3921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2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057650"/>
                        <a:ext cx="39211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4017962" y="5480050"/>
          <a:ext cx="2778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3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2" y="5480050"/>
                        <a:ext cx="2778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132013" y="5476875"/>
          <a:ext cx="439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4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476875"/>
                        <a:ext cx="4397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5732463" y="5476875"/>
          <a:ext cx="439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5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5476875"/>
                        <a:ext cx="4397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2743200" y="6019800"/>
          <a:ext cx="6016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6" name="Equation" r:id="rId18" imgW="330120" imgH="241200" progId="Equation.DSMT4">
                  <p:embed/>
                </p:oleObj>
              </mc:Choice>
              <mc:Fallback>
                <p:oleObj name="Equation" r:id="rId18" imgW="33012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019800"/>
                        <a:ext cx="6016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rc 35"/>
          <p:cNvSpPr/>
          <p:nvPr/>
        </p:nvSpPr>
        <p:spPr>
          <a:xfrm rot="5400000">
            <a:off x="2740025" y="5464175"/>
            <a:ext cx="1238250" cy="368300"/>
          </a:xfrm>
          <a:prstGeom prst="arc">
            <a:avLst>
              <a:gd name="adj1" fmla="val 1424375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543300" y="5410200"/>
            <a:ext cx="0" cy="12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(iii) Decay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For mass loss due to first-order decay process:</a:t>
            </a:r>
          </a:p>
          <a:p>
            <a:pPr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with 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decay coefficient of segment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MY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volume of segment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/>
        </p:nvGraphicFramePr>
        <p:xfrm>
          <a:off x="2057400" y="1905000"/>
          <a:ext cx="2604654" cy="66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2" name="Equation" r:id="rId5" imgW="901309" imgH="228501" progId="Equation.DSMT4">
                  <p:embed/>
                </p:oleObj>
              </mc:Choice>
              <mc:Fallback>
                <p:oleObj name="Equation" r:id="rId5" imgW="901309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2604654" cy="665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133599" y="2667000"/>
          <a:ext cx="4114801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Equation" r:id="rId7" imgW="1536700" imgH="431800" progId="Equation.DSMT4">
                  <p:embed/>
                </p:oleObj>
              </mc:Choice>
              <mc:Fallback>
                <p:oleObj name="Equation" r:id="rId7" imgW="15367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2667000"/>
                        <a:ext cx="4114801" cy="113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0" y="1981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(3.6)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51816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Rectangle 12"/>
          <p:cNvSpPr/>
          <p:nvPr/>
        </p:nvSpPr>
        <p:spPr>
          <a:xfrm>
            <a:off x="3657600" y="51816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Rectangle 13"/>
          <p:cNvSpPr/>
          <p:nvPr/>
        </p:nvSpPr>
        <p:spPr>
          <a:xfrm>
            <a:off x="5562600" y="51816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Oval 14"/>
          <p:cNvSpPr/>
          <p:nvPr/>
        </p:nvSpPr>
        <p:spPr>
          <a:xfrm>
            <a:off x="2362200" y="56007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Oval 15"/>
          <p:cNvSpPr/>
          <p:nvPr/>
        </p:nvSpPr>
        <p:spPr>
          <a:xfrm>
            <a:off x="4267200" y="55626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Oval 16"/>
          <p:cNvSpPr/>
          <p:nvPr/>
        </p:nvSpPr>
        <p:spPr>
          <a:xfrm>
            <a:off x="6248400" y="55626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514600" y="5543350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43350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503838" y="5514475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5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838" y="5514475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6400800" y="5504850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6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04850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Brace 20"/>
          <p:cNvSpPr/>
          <p:nvPr/>
        </p:nvSpPr>
        <p:spPr>
          <a:xfrm rot="5400000">
            <a:off x="4521200" y="5435600"/>
            <a:ext cx="177800" cy="1905000"/>
          </a:xfrm>
          <a:prstGeom prst="rightBrace">
            <a:avLst>
              <a:gd name="adj1" fmla="val 3690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971800" y="6424612"/>
          <a:ext cx="30337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7" name="Equation" r:id="rId15" imgW="1815840" imgH="241200" progId="Equation.DSMT4">
                  <p:embed/>
                </p:oleObj>
              </mc:Choice>
              <mc:Fallback>
                <p:oleObj name="Equation" r:id="rId15" imgW="18158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424612"/>
                        <a:ext cx="303371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(iv) Sources and Sinks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Source or sink of substance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3537" name="Object 1"/>
          <p:cNvGraphicFramePr>
            <a:graphicFrameLocks noChangeAspect="1"/>
          </p:cNvGraphicFramePr>
          <p:nvPr/>
        </p:nvGraphicFramePr>
        <p:xfrm>
          <a:off x="2743200" y="2286000"/>
          <a:ext cx="235527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1" name="Equation" r:id="rId5" imgW="748975" imgH="431613" progId="Equation.DSMT4">
                  <p:embed/>
                </p:oleObj>
              </mc:Choice>
              <mc:Fallback>
                <p:oleObj name="Equation" r:id="rId5" imgW="748975" imgH="431613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35527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86600" y="2590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(3.7)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350" y="255191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49657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2" name="Rectangle 11"/>
          <p:cNvSpPr/>
          <p:nvPr/>
        </p:nvSpPr>
        <p:spPr>
          <a:xfrm>
            <a:off x="3581400" y="49657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Rectangle 12"/>
          <p:cNvSpPr/>
          <p:nvPr/>
        </p:nvSpPr>
        <p:spPr>
          <a:xfrm>
            <a:off x="5486400" y="4965700"/>
            <a:ext cx="1905000" cy="10668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Oval 13"/>
          <p:cNvSpPr/>
          <p:nvPr/>
        </p:nvSpPr>
        <p:spPr>
          <a:xfrm>
            <a:off x="2286000" y="53848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Oval 14"/>
          <p:cNvSpPr/>
          <p:nvPr/>
        </p:nvSpPr>
        <p:spPr>
          <a:xfrm>
            <a:off x="4191000" y="53467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Oval 15"/>
          <p:cNvSpPr/>
          <p:nvPr/>
        </p:nvSpPr>
        <p:spPr>
          <a:xfrm>
            <a:off x="6172200" y="5346700"/>
            <a:ext cx="685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438400" y="5327450"/>
          <a:ext cx="381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2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27450"/>
                        <a:ext cx="381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427638" y="5298575"/>
          <a:ext cx="233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3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638" y="5298575"/>
                        <a:ext cx="2333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6324600" y="5288950"/>
          <a:ext cx="382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4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88950"/>
                        <a:ext cx="3825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own Arrow 23"/>
          <p:cNvSpPr/>
          <p:nvPr/>
        </p:nvSpPr>
        <p:spPr>
          <a:xfrm>
            <a:off x="4419600" y="4432300"/>
            <a:ext cx="304800" cy="838200"/>
          </a:xfrm>
          <a:prstGeom prst="downArrow">
            <a:avLst>
              <a:gd name="adj1" fmla="val 40625"/>
              <a:gd name="adj2" fmla="val 61875"/>
            </a:avLst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4191000" y="4051300"/>
          <a:ext cx="8302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5" name="Equation" r:id="rId13" imgW="495000" imgH="228600" progId="Equation.DSMT4">
                  <p:embed/>
                </p:oleObj>
              </mc:Choice>
              <mc:Fallback>
                <p:oleObj name="Equation" r:id="rId13" imgW="495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51300"/>
                        <a:ext cx="830263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1447800" y="2895600"/>
          <a:ext cx="49434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6" name="Equation" r:id="rId5" imgW="1739880" imgH="419040" progId="Equation.DSMT4">
                  <p:embed/>
                </p:oleObj>
              </mc:Choice>
              <mc:Fallback>
                <p:oleObj name="Equation" r:id="rId5" imgW="17398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49434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1600200" y="4191000"/>
          <a:ext cx="175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7" name="Equation" r:id="rId7" imgW="634725" imgH="228501" progId="Equation.DSMT4">
                  <p:embed/>
                </p:oleObj>
              </mc:Choice>
              <mc:Fallback>
                <p:oleObj name="Equation" r:id="rId7" imgW="634725" imgH="228501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75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Total quantity of all masses obtained must;</a:t>
            </a:r>
          </a:p>
          <a:p>
            <a:pPr lvl="0">
              <a:spcBef>
                <a:spcPts val="1200"/>
              </a:spcBef>
            </a:pPr>
            <a:r>
              <a:rPr lang="en-MY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Rate of change in mass at segment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for                     with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MY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constant;</a:t>
            </a:r>
          </a:p>
          <a:p>
            <a:pPr lvl="0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Good approximation for most estuaries.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6600" y="3200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(3.8)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Overall Mass Balance at Segment </a:t>
            </a:r>
            <a:r>
              <a:rPr lang="en-US" sz="40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40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2110240" y="2608262"/>
          <a:ext cx="34051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3" name="Equation" r:id="rId5" imgW="1054080" imgH="253800" progId="Equation.DSMT4">
                  <p:embed/>
                </p:oleObj>
              </mc:Choice>
              <mc:Fallback>
                <p:oleObj name="Equation" r:id="rId5" imgW="10540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40" y="2608262"/>
                        <a:ext cx="34051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098222" y="3529012"/>
          <a:ext cx="16827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4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22" y="3529012"/>
                        <a:ext cx="16827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92125" y="1371600"/>
          <a:ext cx="16414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5" name="Equation" r:id="rId9" imgW="507960" imgH="393480" progId="Equation.DSMT4">
                  <p:embed/>
                </p:oleObj>
              </mc:Choice>
              <mc:Fallback>
                <p:oleObj name="Equation" r:id="rId9" imgW="50796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371600"/>
                        <a:ext cx="16414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2087562" y="1647372"/>
          <a:ext cx="22558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6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2" y="1647372"/>
                        <a:ext cx="22558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4279900" y="1647372"/>
          <a:ext cx="19685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7" name="Equation" r:id="rId13" imgW="609480" imgH="241200" progId="Equation.DSMT4">
                  <p:embed/>
                </p:oleObj>
              </mc:Choice>
              <mc:Fallback>
                <p:oleObj name="Equation" r:id="rId13" imgW="60948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1647372"/>
                        <a:ext cx="19685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2" name="Object 12"/>
          <p:cNvGraphicFramePr>
            <a:graphicFrameLocks noChangeAspect="1"/>
          </p:cNvGraphicFramePr>
          <p:nvPr/>
        </p:nvGraphicFramePr>
        <p:xfrm>
          <a:off x="5468938" y="2604632"/>
          <a:ext cx="34464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8" name="Equation" r:id="rId15" imgW="1066680" imgH="253800" progId="Equation.DSMT4">
                  <p:embed/>
                </p:oleObj>
              </mc:Choice>
              <mc:Fallback>
                <p:oleObj name="Equation" r:id="rId15" imgW="106668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2604632"/>
                        <a:ext cx="3446462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3" name="Object 13"/>
          <p:cNvGraphicFramePr>
            <a:graphicFrameLocks noChangeAspect="1"/>
          </p:cNvGraphicFramePr>
          <p:nvPr/>
        </p:nvGraphicFramePr>
        <p:xfrm>
          <a:off x="3898900" y="3529012"/>
          <a:ext cx="9017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9" name="Equation" r:id="rId17" imgW="279360" imgH="228600" progId="Equation.DSMT4">
                  <p:embed/>
                </p:oleObj>
              </mc:Choice>
              <mc:Fallback>
                <p:oleObj name="Equation" r:id="rId17" imgW="27936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529012"/>
                        <a:ext cx="9017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17526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6576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5626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910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00400" y="5943600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5943600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0177" name="Object 17"/>
          <p:cNvGraphicFramePr>
            <a:graphicFrameLocks noChangeAspect="1"/>
          </p:cNvGraphicFramePr>
          <p:nvPr/>
        </p:nvGraphicFramePr>
        <p:xfrm>
          <a:off x="3124200" y="6037263"/>
          <a:ext cx="11064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00" name="Equation" r:id="rId19" imgW="342720" imgH="253800" progId="Equation.DSMT4">
                  <p:embed/>
                </p:oleObj>
              </mc:Choice>
              <mc:Fallback>
                <p:oleObj name="Equation" r:id="rId19" imgW="342720" imgH="253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37263"/>
                        <a:ext cx="11064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8" name="Object 18"/>
          <p:cNvGraphicFramePr>
            <a:graphicFrameLocks noChangeAspect="1"/>
          </p:cNvGraphicFramePr>
          <p:nvPr/>
        </p:nvGraphicFramePr>
        <p:xfrm>
          <a:off x="5029200" y="6037263"/>
          <a:ext cx="11064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01" name="Equation" r:id="rId21" imgW="342720" imgH="253800" progId="Equation.DSMT4">
                  <p:embed/>
                </p:oleObj>
              </mc:Choice>
              <mc:Fallback>
                <p:oleObj name="Equation" r:id="rId21" imgW="342720" imgH="253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037263"/>
                        <a:ext cx="11064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2971800" y="52578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6800" y="52578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0179" name="Object 19"/>
          <p:cNvGraphicFramePr>
            <a:graphicFrameLocks noChangeAspect="1"/>
          </p:cNvGraphicFramePr>
          <p:nvPr/>
        </p:nvGraphicFramePr>
        <p:xfrm>
          <a:off x="3048000" y="4495800"/>
          <a:ext cx="11064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02" name="Equation" r:id="rId23" imgW="342720" imgH="241200" progId="Equation.DSMT4">
                  <p:embed/>
                </p:oleObj>
              </mc:Choice>
              <mc:Fallback>
                <p:oleObj name="Equation" r:id="rId23" imgW="34272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11064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0" name="Object 20"/>
          <p:cNvGraphicFramePr>
            <a:graphicFrameLocks noChangeAspect="1"/>
          </p:cNvGraphicFramePr>
          <p:nvPr/>
        </p:nvGraphicFramePr>
        <p:xfrm>
          <a:off x="4953000" y="4495800"/>
          <a:ext cx="11064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03" name="Equation" r:id="rId25" imgW="342720" imgH="241200" progId="Equation.DSMT4">
                  <p:embed/>
                </p:oleObj>
              </mc:Choice>
              <mc:Fallback>
                <p:oleObj name="Equation" r:id="rId25" imgW="34272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11064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Down Arrow 42"/>
          <p:cNvSpPr/>
          <p:nvPr/>
        </p:nvSpPr>
        <p:spPr>
          <a:xfrm>
            <a:off x="4357914" y="4343400"/>
            <a:ext cx="457200" cy="990600"/>
          </a:xfrm>
          <a:prstGeom prst="downArrow">
            <a:avLst>
              <a:gd name="adj1" fmla="val 33673"/>
              <a:gd name="adj2" fmla="val 55442"/>
            </a:avLst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67200" y="589146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Or 47"/>
          <p:cNvSpPr/>
          <p:nvPr/>
        </p:nvSpPr>
        <p:spPr>
          <a:xfrm>
            <a:off x="4724400" y="5867400"/>
            <a:ext cx="228600" cy="228600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156919" y="3505200"/>
            <a:ext cx="582515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" name="Object 4"/>
          <p:cNvGraphicFramePr>
            <a:graphicFrameLocks noChangeAspect="1"/>
          </p:cNvGraphicFramePr>
          <p:nvPr/>
        </p:nvGraphicFramePr>
        <p:xfrm>
          <a:off x="304800" y="1371601"/>
          <a:ext cx="6532948" cy="220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04" name="Equation" r:id="rId28" imgW="2628720" imgH="888840" progId="Equation.DSMT4">
                  <p:embed/>
                </p:oleObj>
              </mc:Choice>
              <mc:Fallback>
                <p:oleObj name="Equation" r:id="rId28" imgW="2628720" imgH="8888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1"/>
                        <a:ext cx="6532948" cy="2209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72400" y="2362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(3.9)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4769584"/>
            <a:ext cx="320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3.2  Notations for segment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illustrating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advective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flow, dispersion, mixing and decay of substance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4" grpId="0" animBg="1"/>
      <p:bldP spid="25" grpId="0" animBg="1"/>
      <p:bldP spid="26" grpId="0" animBg="1"/>
      <p:bldP spid="30" grpId="0"/>
      <p:bldP spid="31" grpId="0"/>
      <p:bldP spid="32" grpId="0"/>
      <p:bldP spid="43" grpId="0" animBg="1"/>
      <p:bldP spid="43" grpId="1" animBg="1"/>
      <p:bldP spid="46" grpId="0" animBg="1"/>
      <p:bldP spid="46" grpId="1" animBg="1"/>
      <p:bldP spid="48" grpId="0" animBg="1"/>
      <p:bldP spid="48" grpId="1" animBg="1"/>
      <p:bldP spid="59" grpId="0"/>
      <p:bldP spid="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3622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(3.9) is a numerical approx of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554037" y="1371600"/>
          <a:ext cx="698308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3" name="Equation" r:id="rId5" imgW="2628720" imgH="888840" progId="Equation.DSMT4">
                  <p:embed/>
                </p:oleObj>
              </mc:Choice>
              <mc:Fallback>
                <p:oleObj name="Equation" r:id="rId5" imgW="2628720" imgH="888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" y="1371600"/>
                        <a:ext cx="698308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857250" y="4876800"/>
          <a:ext cx="55070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4" name="Equation" r:id="rId7" imgW="1790640" imgH="419040" progId="Equation.DSMT4">
                  <p:embed/>
                </p:oleObj>
              </mc:Choice>
              <mc:Fallback>
                <p:oleObj name="Equation" r:id="rId7" imgW="179064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876800"/>
                        <a:ext cx="550703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72400" y="2362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(3.9)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3800" y="51816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(3.10)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Resolution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 photography (</a:t>
            </a: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Camera’s lens focus);</a:t>
            </a:r>
          </a:p>
          <a:p>
            <a:pPr>
              <a:spcBef>
                <a:spcPts val="12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At times the foreground is important; </a:t>
            </a:r>
          </a:p>
          <a:p>
            <a:pPr>
              <a:spcBef>
                <a:spcPts val="12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At other times distant details might be of interest.</a:t>
            </a:r>
          </a:p>
        </p:txBody>
      </p:sp>
      <p:sp>
        <p:nvSpPr>
          <p:cNvPr id="274436" name="AutoShape 4" descr="http://th04.deviantart.net/fs70/PRE/i/2012/100/6/2/foreground_vs__background_by_jorik_spiritwolves-d4vnh2i.jpg"/>
          <p:cNvSpPr>
            <a:spLocks noChangeAspect="1" noChangeArrowheads="1"/>
          </p:cNvSpPr>
          <p:nvPr/>
        </p:nvSpPr>
        <p:spPr bwMode="auto">
          <a:xfrm>
            <a:off x="63500" y="-136525"/>
            <a:ext cx="4486275" cy="6200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pic>
        <p:nvPicPr>
          <p:cNvPr id="2744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124200"/>
            <a:ext cx="3657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444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124200"/>
            <a:ext cx="3657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- order linear ODE, time-dependent;</a:t>
            </a:r>
          </a:p>
          <a:p>
            <a:pPr lvl="0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Assume steady-state, i.e. input, flow, exchange and reaction rate do not change with time: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200"/>
              </a:spcBef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segments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(3.9).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1752600" y="3048000"/>
          <a:ext cx="1752601" cy="115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1" name="Equation" r:id="rId5" imgW="596641" imgH="393529" progId="Equation.DSMT4">
                  <p:embed/>
                </p:oleObj>
              </mc:Choice>
              <mc:Fallback>
                <p:oleObj name="Equation" r:id="rId5" imgW="596641" imgH="39352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1752601" cy="1150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62400" y="31242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Eqn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 (3.9)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= linear algebraic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eqn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738188" y="5029200"/>
          <a:ext cx="72453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2" name="Equation" r:id="rId7" imgW="2514600" imgH="507960" progId="Equation.DSMT4">
                  <p:embed/>
                </p:oleObj>
              </mc:Choice>
              <mc:Fallback>
                <p:oleObj name="Equation" r:id="rId7" imgW="251460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029200"/>
                        <a:ext cx="72453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61740"/>
              </p:ext>
            </p:extLst>
          </p:nvPr>
        </p:nvGraphicFramePr>
        <p:xfrm>
          <a:off x="623888" y="1600200"/>
          <a:ext cx="31099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4" name="Equation" r:id="rId3" imgW="1727200" imgH="1041400" progId="Equation.DSMT4">
                  <p:embed/>
                </p:oleObj>
              </mc:Choice>
              <mc:Fallback>
                <p:oleObj name="Equation" r:id="rId3" imgW="1727200" imgH="1041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600200"/>
                        <a:ext cx="31099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ounded Rectangle 134"/>
          <p:cNvSpPr/>
          <p:nvPr/>
        </p:nvSpPr>
        <p:spPr>
          <a:xfrm>
            <a:off x="457200" y="1524000"/>
            <a:ext cx="21336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86000" y="4495800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86400" y="4495800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6600" y="4572000"/>
            <a:ext cx="1295400" cy="1219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4572000"/>
            <a:ext cx="1295400" cy="1219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679700" y="4876801"/>
          <a:ext cx="381000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876801"/>
                        <a:ext cx="381000" cy="571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4" name="Object 12"/>
          <p:cNvGraphicFramePr>
            <a:graphicFrameLocks noChangeAspect="1"/>
          </p:cNvGraphicFramePr>
          <p:nvPr/>
        </p:nvGraphicFramePr>
        <p:xfrm>
          <a:off x="3754437" y="4876800"/>
          <a:ext cx="348711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6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7" y="4876800"/>
                        <a:ext cx="348711" cy="571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5" name="Object 13"/>
          <p:cNvGraphicFramePr>
            <a:graphicFrameLocks noChangeAspect="1"/>
          </p:cNvGraphicFramePr>
          <p:nvPr/>
        </p:nvGraphicFramePr>
        <p:xfrm>
          <a:off x="5041900" y="4876800"/>
          <a:ext cx="381000" cy="57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7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876800"/>
                        <a:ext cx="381000" cy="571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6" name="Object 14"/>
          <p:cNvGraphicFramePr>
            <a:graphicFrameLocks noChangeAspect="1"/>
          </p:cNvGraphicFramePr>
          <p:nvPr/>
        </p:nvGraphicFramePr>
        <p:xfrm>
          <a:off x="6108700" y="4876800"/>
          <a:ext cx="381000" cy="57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8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876800"/>
                        <a:ext cx="381000" cy="571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>
            <a:endCxn id="29" idx="0"/>
          </p:cNvCxnSpPr>
          <p:nvPr/>
        </p:nvCxnSpPr>
        <p:spPr>
          <a:xfrm flipH="1">
            <a:off x="2971800" y="3276600"/>
            <a:ext cx="1600200" cy="12192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0"/>
          </p:cNvCxnSpPr>
          <p:nvPr/>
        </p:nvCxnSpPr>
        <p:spPr>
          <a:xfrm>
            <a:off x="4572000" y="3276600"/>
            <a:ext cx="1600200" cy="12192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8367" name="Object 15"/>
          <p:cNvGraphicFramePr>
            <a:graphicFrameLocks noChangeAspect="1"/>
          </p:cNvGraphicFramePr>
          <p:nvPr/>
        </p:nvGraphicFramePr>
        <p:xfrm>
          <a:off x="2819400" y="2743200"/>
          <a:ext cx="3505200" cy="53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9" name="Equation" r:id="rId15" imgW="1320480" imgH="203040" progId="Equation.DSMT4">
                  <p:embed/>
                </p:oleObj>
              </mc:Choice>
              <mc:Fallback>
                <p:oleObj name="Equation" r:id="rId15" imgW="132048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3505200" cy="536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3886200" y="2286000"/>
            <a:ext cx="0" cy="22860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245100" y="2286000"/>
            <a:ext cx="12700" cy="22860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8368" name="Object 16"/>
          <p:cNvGraphicFramePr>
            <a:graphicFrameLocks noChangeAspect="1"/>
          </p:cNvGraphicFramePr>
          <p:nvPr/>
        </p:nvGraphicFramePr>
        <p:xfrm>
          <a:off x="533399" y="1371600"/>
          <a:ext cx="38171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0" name="Equation" r:id="rId17" imgW="2120760" imgH="507960" progId="Equation.DSMT4">
                  <p:embed/>
                </p:oleObj>
              </mc:Choice>
              <mc:Fallback>
                <p:oleObj name="Equation" r:id="rId17" imgW="2120760" imgH="5079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371600"/>
                        <a:ext cx="381714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9" name="Object 17"/>
          <p:cNvGraphicFramePr>
            <a:graphicFrameLocks noChangeAspect="1"/>
          </p:cNvGraphicFramePr>
          <p:nvPr/>
        </p:nvGraphicFramePr>
        <p:xfrm>
          <a:off x="5018088" y="1371600"/>
          <a:ext cx="38401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1" name="Equation" r:id="rId19" imgW="2133360" imgH="507960" progId="Equation.DSMT4">
                  <p:embed/>
                </p:oleObj>
              </mc:Choice>
              <mc:Fallback>
                <p:oleObj name="Equation" r:id="rId19" imgW="2133360" imgH="5079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1371600"/>
                        <a:ext cx="38401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0" name="Object 18"/>
          <p:cNvGraphicFramePr>
            <a:graphicFrameLocks noChangeAspect="1"/>
          </p:cNvGraphicFramePr>
          <p:nvPr/>
        </p:nvGraphicFramePr>
        <p:xfrm>
          <a:off x="547688" y="4572000"/>
          <a:ext cx="31099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2" name="Equation" r:id="rId21" imgW="1726920" imgH="1041120" progId="Equation.DSMT4">
                  <p:embed/>
                </p:oleObj>
              </mc:Choice>
              <mc:Fallback>
                <p:oleObj name="Equation" r:id="rId21" imgW="1726920" imgH="10411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572000"/>
                        <a:ext cx="31099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ounded Rectangle 57"/>
          <p:cNvSpPr/>
          <p:nvPr/>
        </p:nvSpPr>
        <p:spPr>
          <a:xfrm>
            <a:off x="914400" y="1371600"/>
            <a:ext cx="838200" cy="457200"/>
          </a:xfrm>
          <a:prstGeom prst="roundRect">
            <a:avLst/>
          </a:prstGeom>
          <a:solidFill>
            <a:srgbClr val="FF00FF">
              <a:alpha val="2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372" name="Object 20"/>
          <p:cNvGraphicFramePr>
            <a:graphicFrameLocks noChangeAspect="1"/>
          </p:cNvGraphicFramePr>
          <p:nvPr/>
        </p:nvGraphicFramePr>
        <p:xfrm>
          <a:off x="533400" y="2743200"/>
          <a:ext cx="2057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3" name="Equation" r:id="rId22" imgW="1143000" imgH="279360" progId="Equation.DSMT4">
                  <p:embed/>
                </p:oleObj>
              </mc:Choice>
              <mc:Fallback>
                <p:oleObj name="Equation" r:id="rId22" imgW="1143000" imgH="2793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2057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ounded Rectangle 61"/>
          <p:cNvSpPr/>
          <p:nvPr/>
        </p:nvSpPr>
        <p:spPr>
          <a:xfrm>
            <a:off x="1905000" y="1371600"/>
            <a:ext cx="8382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962400" y="1371600"/>
            <a:ext cx="2286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895600" y="1371600"/>
            <a:ext cx="4572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197100" y="1854200"/>
            <a:ext cx="2286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066800" y="1854200"/>
            <a:ext cx="4572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743200" y="1828800"/>
            <a:ext cx="6096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373" name="Object 21"/>
          <p:cNvGraphicFramePr>
            <a:graphicFrameLocks noChangeAspect="1"/>
          </p:cNvGraphicFramePr>
          <p:nvPr/>
        </p:nvGraphicFramePr>
        <p:xfrm>
          <a:off x="623888" y="3352800"/>
          <a:ext cx="3087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4" name="Equation" r:id="rId24" imgW="1714320" imgH="279360" progId="Equation.DSMT4">
                  <p:embed/>
                </p:oleObj>
              </mc:Choice>
              <mc:Fallback>
                <p:oleObj name="Equation" r:id="rId24" imgW="1714320" imgH="2793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352800"/>
                        <a:ext cx="3087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1066800" y="1828800"/>
            <a:ext cx="4572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676400" y="1828800"/>
            <a:ext cx="3048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374" name="Object 22"/>
          <p:cNvGraphicFramePr>
            <a:graphicFrameLocks noChangeAspect="1"/>
          </p:cNvGraphicFramePr>
          <p:nvPr/>
        </p:nvGraphicFramePr>
        <p:xfrm>
          <a:off x="533400" y="3886200"/>
          <a:ext cx="960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5" name="Equation" r:id="rId26" imgW="533160" imgH="253800" progId="Equation.DSMT4">
                  <p:embed/>
                </p:oleObj>
              </mc:Choice>
              <mc:Fallback>
                <p:oleObj name="Equation" r:id="rId26" imgW="53316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960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5" name="Object 23"/>
          <p:cNvGraphicFramePr>
            <a:graphicFrameLocks noChangeAspect="1"/>
          </p:cNvGraphicFramePr>
          <p:nvPr/>
        </p:nvGraphicFramePr>
        <p:xfrm>
          <a:off x="1600200" y="3962400"/>
          <a:ext cx="503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6" name="Equation" r:id="rId28" imgW="279360" imgH="228600" progId="Equation.DSMT4">
                  <p:embed/>
                </p:oleObj>
              </mc:Choice>
              <mc:Fallback>
                <p:oleObj name="Equation" r:id="rId28" imgW="27936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5032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8"/>
          <p:cNvGraphicFramePr>
            <a:graphicFrameLocks noChangeAspect="1"/>
          </p:cNvGraphicFramePr>
          <p:nvPr/>
        </p:nvGraphicFramePr>
        <p:xfrm>
          <a:off x="4899025" y="4584700"/>
          <a:ext cx="3452813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7" name="Equation" r:id="rId30" imgW="1917360" imgH="1041120" progId="Equation.DSMT4">
                  <p:embed/>
                </p:oleObj>
              </mc:Choice>
              <mc:Fallback>
                <p:oleObj name="Equation" r:id="rId30" imgW="1917360" imgH="10411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584700"/>
                        <a:ext cx="3452813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ounded Rectangle 73"/>
          <p:cNvSpPr/>
          <p:nvPr/>
        </p:nvSpPr>
        <p:spPr>
          <a:xfrm>
            <a:off x="5410200" y="1384300"/>
            <a:ext cx="8382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391400" y="1384300"/>
            <a:ext cx="9144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Object 20"/>
          <p:cNvGraphicFramePr>
            <a:graphicFrameLocks noChangeAspect="1"/>
          </p:cNvGraphicFramePr>
          <p:nvPr/>
        </p:nvGraphicFramePr>
        <p:xfrm>
          <a:off x="5065713" y="2755900"/>
          <a:ext cx="20335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8" name="Equation" r:id="rId32" imgW="1130040" imgH="279360" progId="Equation.DSMT4">
                  <p:embed/>
                </p:oleObj>
              </mc:Choice>
              <mc:Fallback>
                <p:oleObj name="Equation" r:id="rId32" imgW="1130040" imgH="27936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755900"/>
                        <a:ext cx="20335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6400800" y="1384300"/>
            <a:ext cx="8382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8483600" y="1384300"/>
            <a:ext cx="2286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391400" y="1384300"/>
            <a:ext cx="4572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692900" y="1866900"/>
            <a:ext cx="2286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4400" y="1841500"/>
            <a:ext cx="6604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Object 21"/>
          <p:cNvGraphicFramePr>
            <a:graphicFrameLocks noChangeAspect="1"/>
          </p:cNvGraphicFramePr>
          <p:nvPr/>
        </p:nvGraphicFramePr>
        <p:xfrm>
          <a:off x="5076825" y="3365500"/>
          <a:ext cx="322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9" name="Equation" r:id="rId34" imgW="1790640" imgH="279360" progId="Equation.DSMT4">
                  <p:embed/>
                </p:oleObj>
              </mc:Choice>
              <mc:Fallback>
                <p:oleObj name="Equation" r:id="rId34" imgW="1790640" imgH="2793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65500"/>
                        <a:ext cx="322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ounded Rectangle 82"/>
          <p:cNvSpPr/>
          <p:nvPr/>
        </p:nvSpPr>
        <p:spPr>
          <a:xfrm>
            <a:off x="5588000" y="1841500"/>
            <a:ext cx="457200" cy="457200"/>
          </a:xfrm>
          <a:prstGeom prst="roundRect">
            <a:avLst/>
          </a:prstGeom>
          <a:solidFill>
            <a:srgbClr val="FF00FF">
              <a:alpha val="2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197600" y="1828800"/>
            <a:ext cx="304800" cy="457200"/>
          </a:xfrm>
          <a:prstGeom prst="roundRect">
            <a:avLst/>
          </a:prstGeom>
          <a:solidFill>
            <a:srgbClr val="FF00FF">
              <a:alpha val="2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Object 22"/>
          <p:cNvGraphicFramePr>
            <a:graphicFrameLocks noChangeAspect="1"/>
          </p:cNvGraphicFramePr>
          <p:nvPr/>
        </p:nvGraphicFramePr>
        <p:xfrm>
          <a:off x="5043488" y="3898900"/>
          <a:ext cx="982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0" name="Equation" r:id="rId36" imgW="545760" imgH="253800" progId="Equation.DSMT4">
                  <p:embed/>
                </p:oleObj>
              </mc:Choice>
              <mc:Fallback>
                <p:oleObj name="Equation" r:id="rId36" imgW="545760" imgH="253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3898900"/>
                        <a:ext cx="9826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562600" y="1828800"/>
            <a:ext cx="457200" cy="457200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380" name="Object 28"/>
          <p:cNvGraphicFramePr>
            <a:graphicFrameLocks noChangeAspect="1"/>
          </p:cNvGraphicFramePr>
          <p:nvPr/>
        </p:nvGraphicFramePr>
        <p:xfrm>
          <a:off x="6102350" y="3932237"/>
          <a:ext cx="5270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1" name="Equation" r:id="rId38" imgW="291960" imgH="228600" progId="Equation.DSMT4">
                  <p:embed/>
                </p:oleObj>
              </mc:Choice>
              <mc:Fallback>
                <p:oleObj name="Equation" r:id="rId38" imgW="29196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932237"/>
                        <a:ext cx="5270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4724400" y="2514600"/>
            <a:ext cx="11430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7" name="Object 27"/>
          <p:cNvGraphicFramePr>
            <a:graphicFrameLocks noChangeAspect="1"/>
          </p:cNvGraphicFramePr>
          <p:nvPr/>
        </p:nvGraphicFramePr>
        <p:xfrm>
          <a:off x="1141413" y="3015342"/>
          <a:ext cx="1830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2" name="Equation" r:id="rId40" imgW="1015920" imgH="279360" progId="Equation.DSMT4">
                  <p:embed/>
                </p:oleObj>
              </mc:Choice>
              <mc:Fallback>
                <p:oleObj name="Equation" r:id="rId40" imgW="1015920" imgH="2793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015342"/>
                        <a:ext cx="18303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28"/>
          <p:cNvGraphicFramePr>
            <a:graphicFrameLocks noChangeAspect="1"/>
          </p:cNvGraphicFramePr>
          <p:nvPr/>
        </p:nvGraphicFramePr>
        <p:xfrm>
          <a:off x="5486400" y="2971800"/>
          <a:ext cx="982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3" name="Equation" r:id="rId42" imgW="545760" imgH="253800" progId="Equation.DSMT4">
                  <p:embed/>
                </p:oleObj>
              </mc:Choice>
              <mc:Fallback>
                <p:oleObj name="Equation" r:id="rId42" imgW="545760" imgH="253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982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Down Arrow Callout 138"/>
          <p:cNvSpPr/>
          <p:nvPr/>
        </p:nvSpPr>
        <p:spPr>
          <a:xfrm>
            <a:off x="780144" y="3033486"/>
            <a:ext cx="2209800" cy="100511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7648"/>
            </a:avLst>
          </a:prstGeom>
          <a:solidFill>
            <a:srgbClr val="FF00FF">
              <a:alpha val="2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Callout 139"/>
          <p:cNvSpPr/>
          <p:nvPr/>
        </p:nvSpPr>
        <p:spPr>
          <a:xfrm>
            <a:off x="5105400" y="2971800"/>
            <a:ext cx="1371600" cy="100511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7648"/>
            </a:avLst>
          </a:prstGeom>
          <a:solidFill>
            <a:srgbClr val="FF00FF">
              <a:alpha val="2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1" name="Object 29"/>
          <p:cNvGraphicFramePr>
            <a:graphicFrameLocks noChangeAspect="1"/>
          </p:cNvGraphicFramePr>
          <p:nvPr/>
        </p:nvGraphicFramePr>
        <p:xfrm>
          <a:off x="1690914" y="4009572"/>
          <a:ext cx="388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4" name="Equation" r:id="rId44" imgW="215640" imgH="279360" progId="Equation.DSMT4">
                  <p:embed/>
                </p:oleObj>
              </mc:Choice>
              <mc:Fallback>
                <p:oleObj name="Equation" r:id="rId44" imgW="215640" imgH="2793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914" y="4009572"/>
                        <a:ext cx="3889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30"/>
          <p:cNvGraphicFramePr>
            <a:graphicFrameLocks noChangeAspect="1"/>
          </p:cNvGraphicFramePr>
          <p:nvPr/>
        </p:nvGraphicFramePr>
        <p:xfrm>
          <a:off x="5599113" y="3914775"/>
          <a:ext cx="4111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5" name="Equation" r:id="rId46" imgW="228600" imgH="279360" progId="Equation.DSMT4">
                  <p:embed/>
                </p:oleObj>
              </mc:Choice>
              <mc:Fallback>
                <p:oleObj name="Equation" r:id="rId46" imgW="228600" imgH="27936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3914775"/>
                        <a:ext cx="4111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Line Callout 1 142"/>
          <p:cNvSpPr/>
          <p:nvPr/>
        </p:nvSpPr>
        <p:spPr>
          <a:xfrm>
            <a:off x="609600" y="2057400"/>
            <a:ext cx="2743200" cy="533400"/>
          </a:xfrm>
          <a:prstGeom prst="borderCallout1">
            <a:avLst>
              <a:gd name="adj1" fmla="val 2423"/>
              <a:gd name="adj2" fmla="val 49339"/>
              <a:gd name="adj3" fmla="val -58928"/>
              <a:gd name="adj4" fmla="val 49498"/>
            </a:avLst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ine Callout 2 143"/>
          <p:cNvSpPr/>
          <p:nvPr/>
        </p:nvSpPr>
        <p:spPr>
          <a:xfrm>
            <a:off x="4876800" y="1447800"/>
            <a:ext cx="1524000" cy="533400"/>
          </a:xfrm>
          <a:prstGeom prst="borderCallout2">
            <a:avLst>
              <a:gd name="adj1" fmla="val -3019"/>
              <a:gd name="adj2" fmla="val 48810"/>
              <a:gd name="adj3" fmla="val -32951"/>
              <a:gd name="adj4" fmla="val 49047"/>
              <a:gd name="adj5" fmla="val -15391"/>
              <a:gd name="adj6" fmla="val 132381"/>
            </a:avLst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5" name="Object 31"/>
          <p:cNvGraphicFramePr>
            <a:graphicFrameLocks noChangeAspect="1"/>
          </p:cNvGraphicFramePr>
          <p:nvPr/>
        </p:nvGraphicFramePr>
        <p:xfrm>
          <a:off x="1705428" y="1219200"/>
          <a:ext cx="47367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6" name="Equation" r:id="rId48" imgW="203040" imgH="228600" progId="Equation.DSMT4">
                  <p:embed/>
                </p:oleObj>
              </mc:Choice>
              <mc:Fallback>
                <p:oleObj name="Equation" r:id="rId48" imgW="203040" imgH="228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428" y="1219200"/>
                        <a:ext cx="473676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32"/>
          <p:cNvGraphicFramePr>
            <a:graphicFrameLocks noChangeAspect="1"/>
          </p:cNvGraphicFramePr>
          <p:nvPr/>
        </p:nvGraphicFramePr>
        <p:xfrm>
          <a:off x="6887028" y="1128486"/>
          <a:ext cx="474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7" name="Equation" r:id="rId50" imgW="203040" imgH="228600" progId="Equation.DSMT4">
                  <p:embed/>
                </p:oleObj>
              </mc:Choice>
              <mc:Fallback>
                <p:oleObj name="Equation" r:id="rId50" imgW="203040" imgH="228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028" y="1128486"/>
                        <a:ext cx="474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Line Callout 3 (No Border) 146"/>
          <p:cNvSpPr/>
          <p:nvPr/>
        </p:nvSpPr>
        <p:spPr>
          <a:xfrm>
            <a:off x="533400" y="2590800"/>
            <a:ext cx="685800" cy="457200"/>
          </a:xfrm>
          <a:prstGeom prst="callout3">
            <a:avLst>
              <a:gd name="adj1" fmla="val 47322"/>
              <a:gd name="adj2" fmla="val 133"/>
              <a:gd name="adj3" fmla="val 91766"/>
              <a:gd name="adj4" fmla="val -52646"/>
              <a:gd name="adj5" fmla="val 207937"/>
              <a:gd name="adj6" fmla="val -48413"/>
              <a:gd name="adj7" fmla="val 278042"/>
              <a:gd name="adj8" fmla="val -25264"/>
            </a:avLst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ine Callout 3 (No Border) 147"/>
          <p:cNvSpPr/>
          <p:nvPr/>
        </p:nvSpPr>
        <p:spPr>
          <a:xfrm>
            <a:off x="5105400" y="2028372"/>
            <a:ext cx="2819400" cy="457200"/>
          </a:xfrm>
          <a:prstGeom prst="callout3">
            <a:avLst>
              <a:gd name="adj1" fmla="val 94941"/>
              <a:gd name="adj2" fmla="val 50583"/>
              <a:gd name="adj3" fmla="val 183829"/>
              <a:gd name="adj4" fmla="val 78113"/>
              <a:gd name="adj5" fmla="val 255556"/>
              <a:gd name="adj6" fmla="val 84920"/>
              <a:gd name="adj7" fmla="val 278042"/>
              <a:gd name="adj8" fmla="val 86448"/>
            </a:avLst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" name="Object 34"/>
          <p:cNvGraphicFramePr>
            <a:graphicFrameLocks noChangeAspect="1"/>
          </p:cNvGraphicFramePr>
          <p:nvPr/>
        </p:nvGraphicFramePr>
        <p:xfrm>
          <a:off x="337458" y="3661230"/>
          <a:ext cx="474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8" name="Equation" r:id="rId52" imgW="203040" imgH="228600" progId="Equation.DSMT4">
                  <p:embed/>
                </p:oleObj>
              </mc:Choice>
              <mc:Fallback>
                <p:oleObj name="Equation" r:id="rId52" imgW="203040" imgH="228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58" y="3661230"/>
                        <a:ext cx="474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35"/>
          <p:cNvGraphicFramePr>
            <a:graphicFrameLocks noChangeAspect="1"/>
          </p:cNvGraphicFramePr>
          <p:nvPr/>
        </p:nvGraphicFramePr>
        <p:xfrm>
          <a:off x="7453313" y="3124200"/>
          <a:ext cx="504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9" name="Equation" r:id="rId54" imgW="215640" imgH="228600" progId="Equation.DSMT4">
                  <p:embed/>
                </p:oleObj>
              </mc:Choice>
              <mc:Fallback>
                <p:oleObj name="Equation" r:id="rId54" imgW="215640" imgH="228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3124200"/>
                        <a:ext cx="504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36"/>
          <p:cNvGraphicFramePr>
            <a:graphicFrameLocks noChangeAspect="1"/>
          </p:cNvGraphicFramePr>
          <p:nvPr/>
        </p:nvGraphicFramePr>
        <p:xfrm>
          <a:off x="685800" y="4419600"/>
          <a:ext cx="299199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0" name="Equation" r:id="rId56" imgW="1218960" imgH="279360" progId="Equation.DSMT4">
                  <p:embed/>
                </p:oleObj>
              </mc:Choice>
              <mc:Fallback>
                <p:oleObj name="Equation" r:id="rId56" imgW="1218960" imgH="2793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299199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37"/>
          <p:cNvGraphicFramePr>
            <a:graphicFrameLocks noChangeAspect="1"/>
          </p:cNvGraphicFramePr>
          <p:nvPr/>
        </p:nvGraphicFramePr>
        <p:xfrm>
          <a:off x="4876800" y="4419600"/>
          <a:ext cx="308501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1" name="Equation" r:id="rId58" imgW="1257120" imgH="279360" progId="Equation.DSMT4">
                  <p:embed/>
                </p:oleObj>
              </mc:Choice>
              <mc:Fallback>
                <p:oleObj name="Equation" r:id="rId58" imgW="1257120" imgH="27936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308501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38"/>
          <p:cNvGraphicFramePr>
            <a:graphicFrameLocks noChangeAspect="1"/>
          </p:cNvGraphicFramePr>
          <p:nvPr/>
        </p:nvGraphicFramePr>
        <p:xfrm>
          <a:off x="1828800" y="5257800"/>
          <a:ext cx="3551237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2" name="Equation" r:id="rId60" imgW="1447560" imgH="583920" progId="Equation.DSMT4">
                  <p:embed/>
                </p:oleObj>
              </mc:Choice>
              <mc:Fallback>
                <p:oleObj name="Equation" r:id="rId60" imgW="1447560" imgH="583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3551237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2895600" y="1362075"/>
            <a:ext cx="866775" cy="457200"/>
          </a:xfrm>
          <a:prstGeom prst="roundRect">
            <a:avLst/>
          </a:prstGeom>
          <a:solidFill>
            <a:srgbClr val="FF00FF">
              <a:alpha val="2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8420" name="Picture 68"/>
          <p:cNvPicPr>
            <a:picLocks noChangeAspect="1" noChangeArrowheads="1"/>
          </p:cNvPicPr>
          <p:nvPr/>
        </p:nvPicPr>
        <p:blipFill>
          <a:blip r:embed="rId62" cstate="print"/>
          <a:srcRect/>
          <a:stretch>
            <a:fillRect/>
          </a:stretch>
        </p:blipFill>
        <p:spPr bwMode="auto">
          <a:xfrm>
            <a:off x="6019800" y="5886450"/>
            <a:ext cx="3124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66330"/>
              </p:ext>
            </p:extLst>
          </p:nvPr>
        </p:nvGraphicFramePr>
        <p:xfrm>
          <a:off x="4953000" y="1477962"/>
          <a:ext cx="3452813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3" name="Equation" r:id="rId63" imgW="1917700" imgH="1041400" progId="Equation.DSMT4">
                  <p:embed/>
                </p:oleObj>
              </mc:Choice>
              <mc:Fallback>
                <p:oleObj name="Equation" r:id="rId63" imgW="1917700" imgH="1041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77962"/>
                        <a:ext cx="3452813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58" grpId="0" animBg="1"/>
      <p:bldP spid="58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136" grpId="0" animBg="1"/>
      <p:bldP spid="139" grpId="0" animBg="1"/>
      <p:bldP spid="140" grpId="0" animBg="1"/>
      <p:bldP spid="143" grpId="0" animBg="1"/>
      <p:bldP spid="144" grpId="0" animBg="1"/>
      <p:bldP spid="147" grpId="0" animBg="1"/>
      <p:bldP spid="148" grpId="0" animBg="1"/>
      <p:bldP spid="87" grpId="0" animBg="1"/>
      <p:bldP spid="8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Segment 1: 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590800" y="1447800"/>
          <a:ext cx="58785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5" name="Equation" r:id="rId5" imgW="1904760" imgH="711000" progId="Equation.DSMT4">
                  <p:embed/>
                </p:oleObj>
              </mc:Choice>
              <mc:Fallback>
                <p:oleObj name="Equation" r:id="rId5" imgW="190476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587851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20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4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670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04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720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54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943600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4222750" y="6057900"/>
          <a:ext cx="7381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6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6057900"/>
                        <a:ext cx="7381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209800" y="5257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1981200" y="4519613"/>
          <a:ext cx="7381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7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19613"/>
                        <a:ext cx="7381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4114800" y="52578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3886200" y="4519613"/>
          <a:ext cx="7381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8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19613"/>
                        <a:ext cx="7381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2254250" y="5964237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8"/>
          <p:cNvGraphicFramePr>
            <a:graphicFrameLocks noChangeAspect="1"/>
          </p:cNvGraphicFramePr>
          <p:nvPr/>
        </p:nvGraphicFramePr>
        <p:xfrm>
          <a:off x="2362200" y="6078537"/>
          <a:ext cx="7381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9" name="Equation" r:id="rId13" imgW="228600" imgH="241200" progId="Equation.DSMT4">
                  <p:embed/>
                </p:oleObj>
              </mc:Choice>
              <mc:Fallback>
                <p:oleObj name="Equation" r:id="rId13" imgW="22860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78537"/>
                        <a:ext cx="7381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/>
        </p:nvGraphicFramePr>
        <p:xfrm>
          <a:off x="3181350" y="3962400"/>
          <a:ext cx="6127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0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962400"/>
                        <a:ext cx="6127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Down Arrow 36"/>
          <p:cNvSpPr/>
          <p:nvPr/>
        </p:nvSpPr>
        <p:spPr>
          <a:xfrm>
            <a:off x="3367314" y="4648200"/>
            <a:ext cx="290286" cy="685800"/>
          </a:xfrm>
          <a:prstGeom prst="downArrow">
            <a:avLst>
              <a:gd name="adj1" fmla="val 27833"/>
              <a:gd name="adj2" fmla="val 68352"/>
            </a:avLst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4770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770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914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914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81800" y="51302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5200" y="3124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(3.11)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52046" y="1400908"/>
            <a:ext cx="8229600" cy="12954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Segment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200275" y="1428750"/>
          <a:ext cx="66611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6" name="Equation" r:id="rId5" imgW="2158920" imgH="723600" progId="Equation.DSMT4">
                  <p:embed/>
                </p:oleObj>
              </mc:Choice>
              <mc:Fallback>
                <p:oleObj name="Equation" r:id="rId5" imgW="2158920" imgH="723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428750"/>
                        <a:ext cx="6661150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908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242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958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008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342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943600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6030913" y="6057900"/>
          <a:ext cx="7794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7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6057900"/>
                        <a:ext cx="7794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4038600" y="5257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3605213" y="4498975"/>
          <a:ext cx="1149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8" name="Equation" r:id="rId9" imgW="355320" imgH="241200" progId="Equation.DSMT4">
                  <p:embed/>
                </p:oleObj>
              </mc:Choice>
              <mc:Fallback>
                <p:oleObj name="Equation" r:id="rId9" imgW="3553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498975"/>
                        <a:ext cx="11493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943600" y="52578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5694363" y="4519613"/>
          <a:ext cx="7794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9"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519613"/>
                        <a:ext cx="7794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4083050" y="5964237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8"/>
          <p:cNvGraphicFramePr>
            <a:graphicFrameLocks noChangeAspect="1"/>
          </p:cNvGraphicFramePr>
          <p:nvPr/>
        </p:nvGraphicFramePr>
        <p:xfrm>
          <a:off x="3986213" y="6059488"/>
          <a:ext cx="11493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0" name="Equation" r:id="rId13" imgW="355320" imgH="253800" progId="Equation.DSMT4">
                  <p:embed/>
                </p:oleObj>
              </mc:Choice>
              <mc:Fallback>
                <p:oleObj name="Equation" r:id="rId13" imgW="3553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6059488"/>
                        <a:ext cx="11493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/>
        </p:nvGraphicFramePr>
        <p:xfrm>
          <a:off x="4989513" y="3962400"/>
          <a:ext cx="6540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1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62400"/>
                        <a:ext cx="6540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Down Arrow 36"/>
          <p:cNvSpPr/>
          <p:nvPr/>
        </p:nvSpPr>
        <p:spPr>
          <a:xfrm>
            <a:off x="5196114" y="4648200"/>
            <a:ext cx="290286" cy="685800"/>
          </a:xfrm>
          <a:prstGeom prst="downArrow">
            <a:avLst>
              <a:gd name="adj1" fmla="val 27833"/>
              <a:gd name="adj2" fmla="val 68352"/>
            </a:avLst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96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6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0600" y="51302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3124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(3.12)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7620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Group to the left all terms with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MY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MY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MY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914400" y="1524000"/>
          <a:ext cx="72453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3" name="Equation" r:id="rId5" imgW="2514600" imgH="507960" progId="Equation.DSMT4">
                  <p:embed/>
                </p:oleObj>
              </mc:Choice>
              <mc:Fallback>
                <p:oleObj name="Equation" r:id="rId5" imgW="251460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2453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43800" y="51816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(3.13)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533400" y="3962400"/>
          <a:ext cx="699928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4" name="Equation" r:id="rId7" imgW="2082600" imgH="838080" progId="Equation.DSMT4">
                  <p:embed/>
                </p:oleObj>
              </mc:Choice>
              <mc:Fallback>
                <p:oleObj name="Equation" r:id="rId7" imgW="2082600" imgH="838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6999287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Let: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533399" y="1752600"/>
          <a:ext cx="438443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0" name="Equation" r:id="rId5" imgW="1295400" imgH="254000" progId="Equation.DSMT4">
                  <p:embed/>
                </p:oleObj>
              </mc:Choice>
              <mc:Fallback>
                <p:oleObj name="Equation" r:id="rId5" imgW="1295400" imgH="254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752600"/>
                        <a:ext cx="438443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533400" y="2667000"/>
          <a:ext cx="657664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1" name="Equation" r:id="rId7" imgW="1943100" imgH="254000" progId="Equation.DSMT4">
                  <p:embed/>
                </p:oleObj>
              </mc:Choice>
              <mc:Fallback>
                <p:oleObj name="Equation" r:id="rId7" imgW="19431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657664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60" name="Object 8"/>
          <p:cNvGraphicFramePr>
            <a:graphicFrameLocks noChangeAspect="1"/>
          </p:cNvGraphicFramePr>
          <p:nvPr/>
        </p:nvGraphicFramePr>
        <p:xfrm>
          <a:off x="533400" y="3505200"/>
          <a:ext cx="28692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2" name="Equation" r:id="rId9" imgW="837836" imgH="253890" progId="Equation.DSMT4">
                  <p:embed/>
                </p:oleObj>
              </mc:Choice>
              <mc:Fallback>
                <p:oleObj name="Equation" r:id="rId9" imgW="837836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286922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91400" y="1828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27680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(3.15)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36576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(3.16)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62" name="Object 10"/>
          <p:cNvGraphicFramePr>
            <a:graphicFrameLocks noChangeAspect="1"/>
          </p:cNvGraphicFramePr>
          <p:nvPr/>
        </p:nvGraphicFramePr>
        <p:xfrm>
          <a:off x="533400" y="5410200"/>
          <a:ext cx="6265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3" name="Equation" r:id="rId11" imgW="1879560" imgH="241200" progId="Equation.DSMT4">
                  <p:embed/>
                </p:oleObj>
              </mc:Choice>
              <mc:Fallback>
                <p:oleObj name="Equation" r:id="rId11" imgW="18795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62658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15"/>
          <p:cNvSpPr txBox="1">
            <a:spLocks/>
          </p:cNvSpPr>
          <p:nvPr/>
        </p:nvSpPr>
        <p:spPr>
          <a:xfrm>
            <a:off x="457200" y="4648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MY" sz="3200" dirty="0" err="1" smtClean="0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(3.13) can be simplified to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5410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(3.17)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Segment 1: 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590800" y="1447800"/>
          <a:ext cx="58785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1" name="Equation" r:id="rId5" imgW="1904760" imgH="711000" progId="Equation.DSMT4">
                  <p:embed/>
                </p:oleObj>
              </mc:Choice>
              <mc:Fallback>
                <p:oleObj name="Equation" r:id="rId5" imgW="190476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587851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20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4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670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04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720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54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943600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4222750" y="6057900"/>
          <a:ext cx="7381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2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6057900"/>
                        <a:ext cx="7381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209800" y="5257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1981200" y="4519613"/>
          <a:ext cx="7381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3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19613"/>
                        <a:ext cx="7381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4114800" y="52578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3886200" y="4519613"/>
          <a:ext cx="7381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4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19613"/>
                        <a:ext cx="7381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2254250" y="5964237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8"/>
          <p:cNvGraphicFramePr>
            <a:graphicFrameLocks noChangeAspect="1"/>
          </p:cNvGraphicFramePr>
          <p:nvPr/>
        </p:nvGraphicFramePr>
        <p:xfrm>
          <a:off x="2362200" y="6078537"/>
          <a:ext cx="7381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5" name="Equation" r:id="rId13" imgW="228600" imgH="241200" progId="Equation.DSMT4">
                  <p:embed/>
                </p:oleObj>
              </mc:Choice>
              <mc:Fallback>
                <p:oleObj name="Equation" r:id="rId13" imgW="2286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78537"/>
                        <a:ext cx="7381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/>
        </p:nvGraphicFramePr>
        <p:xfrm>
          <a:off x="3181350" y="3962400"/>
          <a:ext cx="6127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6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962400"/>
                        <a:ext cx="6127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Down Arrow 36"/>
          <p:cNvSpPr/>
          <p:nvPr/>
        </p:nvSpPr>
        <p:spPr>
          <a:xfrm>
            <a:off x="3367314" y="4648200"/>
            <a:ext cx="290286" cy="685800"/>
          </a:xfrm>
          <a:prstGeom prst="downArrow">
            <a:avLst>
              <a:gd name="adj1" fmla="val 27833"/>
              <a:gd name="adj2" fmla="val 68352"/>
            </a:avLst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4770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770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914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914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81800" y="51302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5200" y="3124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(3.11)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2590800" y="1371600"/>
          <a:ext cx="47021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7" name="Equation" r:id="rId17" imgW="1523880" imgH="482400" progId="Equation.DSMT4">
                  <p:embed/>
                </p:oleObj>
              </mc:Choice>
              <mc:Fallback>
                <p:oleObj name="Equation" r:id="rId17" imgW="152388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47021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467600" y="21336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(3.18)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" name="Object 10"/>
          <p:cNvGraphicFramePr>
            <a:graphicFrameLocks noChangeAspect="1"/>
          </p:cNvGraphicFramePr>
          <p:nvPr/>
        </p:nvGraphicFramePr>
        <p:xfrm>
          <a:off x="1295400" y="3048000"/>
          <a:ext cx="422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8" name="Equation" r:id="rId19" imgW="1397000" imgH="241300" progId="Equation.DSMT4">
                  <p:embed/>
                </p:oleObj>
              </mc:Choice>
              <mc:Fallback>
                <p:oleObj name="Equation" r:id="rId19" imgW="1397000" imgH="2413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4229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67600" y="30728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(3.19)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50" grpId="0" autoUpdateAnimBg="0"/>
      <p:bldP spid="50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52046" y="1400908"/>
            <a:ext cx="8229600" cy="12954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Segment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>
              <a:spcBef>
                <a:spcPts val="1200"/>
              </a:spcBef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200275" y="1428750"/>
          <a:ext cx="66611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3" name="Equation" r:id="rId5" imgW="2158920" imgH="723600" progId="Equation.DSMT4">
                  <p:embed/>
                </p:oleObj>
              </mc:Choice>
              <mc:Fallback>
                <p:oleObj name="Equation" r:id="rId5" imgW="2158920" imgH="723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428750"/>
                        <a:ext cx="6661150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908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242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958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00800" y="4876800"/>
            <a:ext cx="19050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34200" y="5257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943600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6030913" y="6057900"/>
          <a:ext cx="7794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4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6057900"/>
                        <a:ext cx="7794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4038600" y="5257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3605213" y="4498975"/>
          <a:ext cx="1149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5" name="Equation" r:id="rId9" imgW="355320" imgH="241200" progId="Equation.DSMT4">
                  <p:embed/>
                </p:oleObj>
              </mc:Choice>
              <mc:Fallback>
                <p:oleObj name="Equation" r:id="rId9" imgW="3553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498975"/>
                        <a:ext cx="11493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943600" y="52578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5694363" y="4519613"/>
          <a:ext cx="7794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6"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519613"/>
                        <a:ext cx="7794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4083050" y="5964237"/>
            <a:ext cx="914400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8"/>
          <p:cNvGraphicFramePr>
            <a:graphicFrameLocks noChangeAspect="1"/>
          </p:cNvGraphicFramePr>
          <p:nvPr/>
        </p:nvGraphicFramePr>
        <p:xfrm>
          <a:off x="3986213" y="6059488"/>
          <a:ext cx="11493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7" name="Equation" r:id="rId13" imgW="355320" imgH="253800" progId="Equation.DSMT4">
                  <p:embed/>
                </p:oleObj>
              </mc:Choice>
              <mc:Fallback>
                <p:oleObj name="Equation" r:id="rId13" imgW="3553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6059488"/>
                        <a:ext cx="11493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/>
        </p:nvGraphicFramePr>
        <p:xfrm>
          <a:off x="4989513" y="3962400"/>
          <a:ext cx="6540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8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62400"/>
                        <a:ext cx="6540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Down Arrow 36"/>
          <p:cNvSpPr/>
          <p:nvPr/>
        </p:nvSpPr>
        <p:spPr>
          <a:xfrm>
            <a:off x="5196114" y="4648200"/>
            <a:ext cx="290286" cy="685800"/>
          </a:xfrm>
          <a:prstGeom prst="downArrow">
            <a:avLst>
              <a:gd name="adj1" fmla="val 27833"/>
              <a:gd name="adj2" fmla="val 68352"/>
            </a:avLst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9600" y="48768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600" y="62484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0600" y="51302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3124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(3.12)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0408" name="Object 8"/>
          <p:cNvGraphicFramePr>
            <a:graphicFrameLocks noChangeAspect="1"/>
          </p:cNvGraphicFramePr>
          <p:nvPr/>
        </p:nvGraphicFramePr>
        <p:xfrm>
          <a:off x="2240733" y="1371600"/>
          <a:ext cx="3626667" cy="148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9" name="Equation" r:id="rId17" imgW="1143000" imgH="482400" progId="Equation.DSMT4">
                  <p:embed/>
                </p:oleObj>
              </mc:Choice>
              <mc:Fallback>
                <p:oleObj name="Equation" r:id="rId17" imgW="114300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733" y="1371600"/>
                        <a:ext cx="3626667" cy="1482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467600" y="2209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(3.20)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1676400" y="3124200"/>
          <a:ext cx="308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0" name="Equation" r:id="rId19" imgW="1016000" imgH="241300" progId="Equation.DSMT4">
                  <p:embed/>
                </p:oleObj>
              </mc:Choice>
              <mc:Fallback>
                <p:oleObj name="Equation" r:id="rId19" imgW="1016000" imgH="241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3086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467600" y="3124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(3.21)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67600" y="5029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(3.22)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 The complete set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eqns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segments: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228600" y="2514600"/>
          <a:ext cx="865119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0" name="Equation" r:id="rId5" imgW="4914900" imgH="1168400" progId="Equation.DSMT4">
                  <p:embed/>
                </p:oleObj>
              </mc:Choice>
              <mc:Fallback>
                <p:oleObj name="Equation" r:id="rId5" imgW="4914900" imgH="1168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8651199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0" y="5486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(3.23)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In matrix form: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304800" y="2286000"/>
          <a:ext cx="849442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5" name="Equation" r:id="rId5" imgW="3225800" imgH="1168400" progId="Equation.DSMT4">
                  <p:embed/>
                </p:oleObj>
              </mc:Choice>
              <mc:Fallback>
                <p:oleObj name="Equation" r:id="rId5" imgW="3225800" imgH="116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494426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3276600" y="1371600"/>
          <a:ext cx="263769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6" name="Equation" r:id="rId7" imgW="850531" imgH="253890" progId="Equation.DSMT4">
                  <p:embed/>
                </p:oleObj>
              </mc:Choice>
              <mc:Fallback>
                <p:oleObj name="Equation" r:id="rId7" imgW="850531" imgH="25389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71600"/>
                        <a:ext cx="263769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1852247" y="5539154"/>
          <a:ext cx="3938953" cy="63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7" name="Equation" r:id="rId9" imgW="1612900" imgH="279400" progId="Equation.DSMT4">
                  <p:embed/>
                </p:oleObj>
              </mc:Choice>
              <mc:Fallback>
                <p:oleObj name="Equation" r:id="rId9" imgW="1612900" imgH="279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247" y="5539154"/>
                        <a:ext cx="3938953" cy="63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533400" y="6219092"/>
          <a:ext cx="2790094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8" name="Equation" r:id="rId11" imgW="1117600" imgH="228600" progId="Equation.DSMT4">
                  <p:embed/>
                </p:oleObj>
              </mc:Choice>
              <mc:Fallback>
                <p:oleObj name="Equation" r:id="rId11" imgW="1117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219092"/>
                        <a:ext cx="2790094" cy="562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4114800" y="6248400"/>
          <a:ext cx="4196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9" name="Equation" r:id="rId13" imgW="1714500" imgH="254000" progId="Equation.DSMT4">
                  <p:embed/>
                </p:oleObj>
              </mc:Choice>
              <mc:Fallback>
                <p:oleObj name="Equation" r:id="rId13" imgW="1714500" imgH="254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248400"/>
                        <a:ext cx="41968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687033" y="3352800"/>
            <a:ext cx="5571460" cy="875414"/>
          </a:xfrm>
          <a:custGeom>
            <a:avLst/>
            <a:gdLst>
              <a:gd name="connsiteX0" fmla="*/ 0 w 5571460"/>
              <a:gd name="connsiteY0" fmla="*/ 561754 h 875414"/>
              <a:gd name="connsiteX1" fmla="*/ 265814 w 5571460"/>
              <a:gd name="connsiteY1" fmla="*/ 51391 h 875414"/>
              <a:gd name="connsiteX2" fmla="*/ 489097 w 5571460"/>
              <a:gd name="connsiteY2" fmla="*/ 870098 h 875414"/>
              <a:gd name="connsiteX3" fmla="*/ 712381 w 5571460"/>
              <a:gd name="connsiteY3" fmla="*/ 83289 h 875414"/>
              <a:gd name="connsiteX4" fmla="*/ 967562 w 5571460"/>
              <a:gd name="connsiteY4" fmla="*/ 870098 h 875414"/>
              <a:gd name="connsiteX5" fmla="*/ 1201479 w 5571460"/>
              <a:gd name="connsiteY5" fmla="*/ 62024 h 875414"/>
              <a:gd name="connsiteX6" fmla="*/ 1446028 w 5571460"/>
              <a:gd name="connsiteY6" fmla="*/ 859466 h 875414"/>
              <a:gd name="connsiteX7" fmla="*/ 1626781 w 5571460"/>
              <a:gd name="connsiteY7" fmla="*/ 115187 h 875414"/>
              <a:gd name="connsiteX8" fmla="*/ 1850065 w 5571460"/>
              <a:gd name="connsiteY8" fmla="*/ 838200 h 875414"/>
              <a:gd name="connsiteX9" fmla="*/ 1988288 w 5571460"/>
              <a:gd name="connsiteY9" fmla="*/ 189614 h 875414"/>
              <a:gd name="connsiteX10" fmla="*/ 2211572 w 5571460"/>
              <a:gd name="connsiteY10" fmla="*/ 785038 h 875414"/>
              <a:gd name="connsiteX11" fmla="*/ 2360428 w 5571460"/>
              <a:gd name="connsiteY11" fmla="*/ 221512 h 875414"/>
              <a:gd name="connsiteX12" fmla="*/ 2551814 w 5571460"/>
              <a:gd name="connsiteY12" fmla="*/ 678712 h 875414"/>
              <a:gd name="connsiteX13" fmla="*/ 2690037 w 5571460"/>
              <a:gd name="connsiteY13" fmla="*/ 327838 h 875414"/>
              <a:gd name="connsiteX14" fmla="*/ 2870790 w 5571460"/>
              <a:gd name="connsiteY14" fmla="*/ 636182 h 875414"/>
              <a:gd name="connsiteX15" fmla="*/ 2987748 w 5571460"/>
              <a:gd name="connsiteY15" fmla="*/ 391633 h 875414"/>
              <a:gd name="connsiteX16" fmla="*/ 3189767 w 5571460"/>
              <a:gd name="connsiteY16" fmla="*/ 593652 h 875414"/>
              <a:gd name="connsiteX17" fmla="*/ 3349255 w 5571460"/>
              <a:gd name="connsiteY17" fmla="*/ 423531 h 875414"/>
              <a:gd name="connsiteX18" fmla="*/ 3583172 w 5571460"/>
              <a:gd name="connsiteY18" fmla="*/ 583019 h 875414"/>
              <a:gd name="connsiteX19" fmla="*/ 3806455 w 5571460"/>
              <a:gd name="connsiteY19" fmla="*/ 412898 h 875414"/>
              <a:gd name="connsiteX20" fmla="*/ 4008474 w 5571460"/>
              <a:gd name="connsiteY20" fmla="*/ 529856 h 875414"/>
              <a:gd name="connsiteX21" fmla="*/ 4221125 w 5571460"/>
              <a:gd name="connsiteY21" fmla="*/ 444796 h 875414"/>
              <a:gd name="connsiteX22" fmla="*/ 4465674 w 5571460"/>
              <a:gd name="connsiteY22" fmla="*/ 561754 h 875414"/>
              <a:gd name="connsiteX23" fmla="*/ 4657060 w 5571460"/>
              <a:gd name="connsiteY23" fmla="*/ 444796 h 875414"/>
              <a:gd name="connsiteX24" fmla="*/ 4859079 w 5571460"/>
              <a:gd name="connsiteY24" fmla="*/ 561754 h 875414"/>
              <a:gd name="connsiteX25" fmla="*/ 5146158 w 5571460"/>
              <a:gd name="connsiteY25" fmla="*/ 434163 h 875414"/>
              <a:gd name="connsiteX26" fmla="*/ 5348176 w 5571460"/>
              <a:gd name="connsiteY26" fmla="*/ 551121 h 875414"/>
              <a:gd name="connsiteX27" fmla="*/ 5571460 w 5571460"/>
              <a:gd name="connsiteY27" fmla="*/ 455428 h 87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71460" h="875414">
                <a:moveTo>
                  <a:pt x="0" y="561754"/>
                </a:moveTo>
                <a:cubicBezTo>
                  <a:pt x="92149" y="280877"/>
                  <a:pt x="184298" y="0"/>
                  <a:pt x="265814" y="51391"/>
                </a:cubicBezTo>
                <a:cubicBezTo>
                  <a:pt x="347330" y="102782"/>
                  <a:pt x="414669" y="864782"/>
                  <a:pt x="489097" y="870098"/>
                </a:cubicBezTo>
                <a:cubicBezTo>
                  <a:pt x="563525" y="875414"/>
                  <a:pt x="632637" y="83289"/>
                  <a:pt x="712381" y="83289"/>
                </a:cubicBezTo>
                <a:cubicBezTo>
                  <a:pt x="792125" y="83289"/>
                  <a:pt x="886046" y="873642"/>
                  <a:pt x="967562" y="870098"/>
                </a:cubicBezTo>
                <a:cubicBezTo>
                  <a:pt x="1049078" y="866554"/>
                  <a:pt x="1121735" y="63796"/>
                  <a:pt x="1201479" y="62024"/>
                </a:cubicBezTo>
                <a:cubicBezTo>
                  <a:pt x="1281223" y="60252"/>
                  <a:pt x="1375144" y="850605"/>
                  <a:pt x="1446028" y="859466"/>
                </a:cubicBezTo>
                <a:cubicBezTo>
                  <a:pt x="1516912" y="868327"/>
                  <a:pt x="1559442" y="118731"/>
                  <a:pt x="1626781" y="115187"/>
                </a:cubicBezTo>
                <a:cubicBezTo>
                  <a:pt x="1694121" y="111643"/>
                  <a:pt x="1789814" y="825796"/>
                  <a:pt x="1850065" y="838200"/>
                </a:cubicBezTo>
                <a:cubicBezTo>
                  <a:pt x="1910316" y="850604"/>
                  <a:pt x="1928037" y="198474"/>
                  <a:pt x="1988288" y="189614"/>
                </a:cubicBezTo>
                <a:cubicBezTo>
                  <a:pt x="2048539" y="180754"/>
                  <a:pt x="2149549" y="779722"/>
                  <a:pt x="2211572" y="785038"/>
                </a:cubicBezTo>
                <a:cubicBezTo>
                  <a:pt x="2273595" y="790354"/>
                  <a:pt x="2303721" y="239233"/>
                  <a:pt x="2360428" y="221512"/>
                </a:cubicBezTo>
                <a:cubicBezTo>
                  <a:pt x="2417135" y="203791"/>
                  <a:pt x="2496879" y="660991"/>
                  <a:pt x="2551814" y="678712"/>
                </a:cubicBezTo>
                <a:cubicBezTo>
                  <a:pt x="2606749" y="696433"/>
                  <a:pt x="2636874" y="334926"/>
                  <a:pt x="2690037" y="327838"/>
                </a:cubicBezTo>
                <a:cubicBezTo>
                  <a:pt x="2743200" y="320750"/>
                  <a:pt x="2821172" y="625550"/>
                  <a:pt x="2870790" y="636182"/>
                </a:cubicBezTo>
                <a:cubicBezTo>
                  <a:pt x="2920409" y="646815"/>
                  <a:pt x="2934585" y="398721"/>
                  <a:pt x="2987748" y="391633"/>
                </a:cubicBezTo>
                <a:cubicBezTo>
                  <a:pt x="3040911" y="384545"/>
                  <a:pt x="3129516" y="588336"/>
                  <a:pt x="3189767" y="593652"/>
                </a:cubicBezTo>
                <a:cubicBezTo>
                  <a:pt x="3250018" y="598968"/>
                  <a:pt x="3283688" y="425303"/>
                  <a:pt x="3349255" y="423531"/>
                </a:cubicBezTo>
                <a:cubicBezTo>
                  <a:pt x="3414822" y="421759"/>
                  <a:pt x="3506972" y="584791"/>
                  <a:pt x="3583172" y="583019"/>
                </a:cubicBezTo>
                <a:cubicBezTo>
                  <a:pt x="3659372" y="581247"/>
                  <a:pt x="3735571" y="421759"/>
                  <a:pt x="3806455" y="412898"/>
                </a:cubicBezTo>
                <a:cubicBezTo>
                  <a:pt x="3877339" y="404037"/>
                  <a:pt x="3939362" y="524540"/>
                  <a:pt x="4008474" y="529856"/>
                </a:cubicBezTo>
                <a:cubicBezTo>
                  <a:pt x="4077586" y="535172"/>
                  <a:pt x="4144925" y="439480"/>
                  <a:pt x="4221125" y="444796"/>
                </a:cubicBezTo>
                <a:cubicBezTo>
                  <a:pt x="4297325" y="450112"/>
                  <a:pt x="4393018" y="561754"/>
                  <a:pt x="4465674" y="561754"/>
                </a:cubicBezTo>
                <a:cubicBezTo>
                  <a:pt x="4538330" y="561754"/>
                  <a:pt x="4591493" y="444796"/>
                  <a:pt x="4657060" y="444796"/>
                </a:cubicBezTo>
                <a:cubicBezTo>
                  <a:pt x="4722627" y="444796"/>
                  <a:pt x="4777563" y="563526"/>
                  <a:pt x="4859079" y="561754"/>
                </a:cubicBezTo>
                <a:cubicBezTo>
                  <a:pt x="4940595" y="559982"/>
                  <a:pt x="5064642" y="435935"/>
                  <a:pt x="5146158" y="434163"/>
                </a:cubicBezTo>
                <a:cubicBezTo>
                  <a:pt x="5227674" y="432391"/>
                  <a:pt x="5277292" y="547577"/>
                  <a:pt x="5348176" y="551121"/>
                </a:cubicBezTo>
                <a:cubicBezTo>
                  <a:pt x="5419060" y="554665"/>
                  <a:pt x="5495260" y="505046"/>
                  <a:pt x="5571460" y="45542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Significance of Model Resolution for WQ analysis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Two basic ways: 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MY" sz="3000" dirty="0" smtClean="0">
                <a:latin typeface="Times New Roman" pitchFamily="18" charset="0"/>
                <a:cs typeface="Times New Roman" pitchFamily="18" charset="0"/>
              </a:rPr>
              <a:t>Fine-scale phenomenon may have a direct, causative influence on predictions made on the coarser scale;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endParaRPr lang="en-MY" sz="6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400" y="3276600"/>
            <a:ext cx="0" cy="108983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76400" y="4356199"/>
            <a:ext cx="59436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25595" y="386081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8" name="Oval 17"/>
          <p:cNvSpPr/>
          <p:nvPr/>
        </p:nvSpPr>
        <p:spPr>
          <a:xfrm>
            <a:off x="1998134" y="3733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9" name="Oval 18"/>
          <p:cNvSpPr/>
          <p:nvPr/>
        </p:nvSpPr>
        <p:spPr>
          <a:xfrm>
            <a:off x="2286000" y="35814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Oval 19"/>
          <p:cNvSpPr/>
          <p:nvPr/>
        </p:nvSpPr>
        <p:spPr>
          <a:xfrm>
            <a:off x="2514600" y="39624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Oval 20"/>
          <p:cNvSpPr/>
          <p:nvPr/>
        </p:nvSpPr>
        <p:spPr>
          <a:xfrm>
            <a:off x="2743200" y="35814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2" name="Oval 21"/>
          <p:cNvSpPr/>
          <p:nvPr/>
        </p:nvSpPr>
        <p:spPr>
          <a:xfrm>
            <a:off x="2954866" y="375920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3" name="Oval 22"/>
          <p:cNvSpPr/>
          <p:nvPr/>
        </p:nvSpPr>
        <p:spPr>
          <a:xfrm>
            <a:off x="3268133" y="3429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4" name="Oval 23"/>
          <p:cNvSpPr/>
          <p:nvPr/>
        </p:nvSpPr>
        <p:spPr>
          <a:xfrm>
            <a:off x="3564466" y="3810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5" name="Oval 24"/>
          <p:cNvSpPr/>
          <p:nvPr/>
        </p:nvSpPr>
        <p:spPr>
          <a:xfrm>
            <a:off x="3843865" y="405553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6" name="Oval 25"/>
          <p:cNvSpPr/>
          <p:nvPr/>
        </p:nvSpPr>
        <p:spPr>
          <a:xfrm>
            <a:off x="4080932" y="368300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7" name="Oval 26"/>
          <p:cNvSpPr/>
          <p:nvPr/>
        </p:nvSpPr>
        <p:spPr>
          <a:xfrm>
            <a:off x="4343400" y="363219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8" name="Oval 27"/>
          <p:cNvSpPr/>
          <p:nvPr/>
        </p:nvSpPr>
        <p:spPr>
          <a:xfrm>
            <a:off x="4639730" y="36999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9" name="Oval 28"/>
          <p:cNvSpPr/>
          <p:nvPr/>
        </p:nvSpPr>
        <p:spPr>
          <a:xfrm>
            <a:off x="4969934" y="375073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0" name="Oval 29"/>
          <p:cNvSpPr/>
          <p:nvPr/>
        </p:nvSpPr>
        <p:spPr>
          <a:xfrm>
            <a:off x="5469466" y="371686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1" name="Oval 30"/>
          <p:cNvSpPr/>
          <p:nvPr/>
        </p:nvSpPr>
        <p:spPr>
          <a:xfrm>
            <a:off x="5867397" y="375919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2" name="Oval 31"/>
          <p:cNvSpPr/>
          <p:nvPr/>
        </p:nvSpPr>
        <p:spPr>
          <a:xfrm>
            <a:off x="6307666" y="375073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3" name="Oval 32"/>
          <p:cNvSpPr/>
          <p:nvPr/>
        </p:nvSpPr>
        <p:spPr>
          <a:xfrm>
            <a:off x="6781800" y="374226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4" name="Oval 33"/>
          <p:cNvSpPr/>
          <p:nvPr/>
        </p:nvSpPr>
        <p:spPr>
          <a:xfrm>
            <a:off x="7239000" y="374226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5" name="Freeform 34"/>
          <p:cNvSpPr/>
          <p:nvPr/>
        </p:nvSpPr>
        <p:spPr>
          <a:xfrm>
            <a:off x="1676400" y="3462866"/>
            <a:ext cx="5621867" cy="680156"/>
          </a:xfrm>
          <a:custGeom>
            <a:avLst/>
            <a:gdLst>
              <a:gd name="connsiteX0" fmla="*/ 0 w 5621867"/>
              <a:gd name="connsiteY0" fmla="*/ 440267 h 680156"/>
              <a:gd name="connsiteX1" fmla="*/ 372533 w 5621867"/>
              <a:gd name="connsiteY1" fmla="*/ 321734 h 680156"/>
              <a:gd name="connsiteX2" fmla="*/ 660400 w 5621867"/>
              <a:gd name="connsiteY2" fmla="*/ 160867 h 680156"/>
              <a:gd name="connsiteX3" fmla="*/ 880533 w 5621867"/>
              <a:gd name="connsiteY3" fmla="*/ 550334 h 680156"/>
              <a:gd name="connsiteX4" fmla="*/ 1126067 w 5621867"/>
              <a:gd name="connsiteY4" fmla="*/ 160867 h 680156"/>
              <a:gd name="connsiteX5" fmla="*/ 1329267 w 5621867"/>
              <a:gd name="connsiteY5" fmla="*/ 338667 h 680156"/>
              <a:gd name="connsiteX6" fmla="*/ 1634067 w 5621867"/>
              <a:gd name="connsiteY6" fmla="*/ 8467 h 680156"/>
              <a:gd name="connsiteX7" fmla="*/ 1947333 w 5621867"/>
              <a:gd name="connsiteY7" fmla="*/ 389467 h 680156"/>
              <a:gd name="connsiteX8" fmla="*/ 2209800 w 5621867"/>
              <a:gd name="connsiteY8" fmla="*/ 660401 h 680156"/>
              <a:gd name="connsiteX9" fmla="*/ 2455333 w 5621867"/>
              <a:gd name="connsiteY9" fmla="*/ 270934 h 680156"/>
              <a:gd name="connsiteX10" fmla="*/ 2717800 w 5621867"/>
              <a:gd name="connsiteY10" fmla="*/ 203201 h 680156"/>
              <a:gd name="connsiteX11" fmla="*/ 3005667 w 5621867"/>
              <a:gd name="connsiteY11" fmla="*/ 287867 h 680156"/>
              <a:gd name="connsiteX12" fmla="*/ 3344333 w 5621867"/>
              <a:gd name="connsiteY12" fmla="*/ 338667 h 680156"/>
              <a:gd name="connsiteX13" fmla="*/ 3835400 w 5621867"/>
              <a:gd name="connsiteY13" fmla="*/ 313267 h 680156"/>
              <a:gd name="connsiteX14" fmla="*/ 4258733 w 5621867"/>
              <a:gd name="connsiteY14" fmla="*/ 364067 h 680156"/>
              <a:gd name="connsiteX15" fmla="*/ 4699000 w 5621867"/>
              <a:gd name="connsiteY15" fmla="*/ 338667 h 680156"/>
              <a:gd name="connsiteX16" fmla="*/ 5147733 w 5621867"/>
              <a:gd name="connsiteY16" fmla="*/ 347134 h 680156"/>
              <a:gd name="connsiteX17" fmla="*/ 5621867 w 5621867"/>
              <a:gd name="connsiteY17" fmla="*/ 330201 h 68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621867" h="680156">
                <a:moveTo>
                  <a:pt x="0" y="440267"/>
                </a:moveTo>
                <a:cubicBezTo>
                  <a:pt x="131233" y="404284"/>
                  <a:pt x="262466" y="368301"/>
                  <a:pt x="372533" y="321734"/>
                </a:cubicBezTo>
                <a:cubicBezTo>
                  <a:pt x="482600" y="275167"/>
                  <a:pt x="575733" y="122767"/>
                  <a:pt x="660400" y="160867"/>
                </a:cubicBezTo>
                <a:cubicBezTo>
                  <a:pt x="745067" y="198967"/>
                  <a:pt x="802922" y="550334"/>
                  <a:pt x="880533" y="550334"/>
                </a:cubicBezTo>
                <a:cubicBezTo>
                  <a:pt x="958144" y="550334"/>
                  <a:pt x="1051278" y="196145"/>
                  <a:pt x="1126067" y="160867"/>
                </a:cubicBezTo>
                <a:cubicBezTo>
                  <a:pt x="1200856" y="125589"/>
                  <a:pt x="1244600" y="364067"/>
                  <a:pt x="1329267" y="338667"/>
                </a:cubicBezTo>
                <a:cubicBezTo>
                  <a:pt x="1413934" y="313267"/>
                  <a:pt x="1531056" y="0"/>
                  <a:pt x="1634067" y="8467"/>
                </a:cubicBezTo>
                <a:cubicBezTo>
                  <a:pt x="1737078" y="16934"/>
                  <a:pt x="1851378" y="280811"/>
                  <a:pt x="1947333" y="389467"/>
                </a:cubicBezTo>
                <a:cubicBezTo>
                  <a:pt x="2043288" y="498123"/>
                  <a:pt x="2125133" y="680156"/>
                  <a:pt x="2209800" y="660401"/>
                </a:cubicBezTo>
                <a:cubicBezTo>
                  <a:pt x="2294467" y="640646"/>
                  <a:pt x="2370666" y="347134"/>
                  <a:pt x="2455333" y="270934"/>
                </a:cubicBezTo>
                <a:cubicBezTo>
                  <a:pt x="2540000" y="194734"/>
                  <a:pt x="2626078" y="200379"/>
                  <a:pt x="2717800" y="203201"/>
                </a:cubicBezTo>
                <a:cubicBezTo>
                  <a:pt x="2809522" y="206023"/>
                  <a:pt x="2901245" y="265289"/>
                  <a:pt x="3005667" y="287867"/>
                </a:cubicBezTo>
                <a:cubicBezTo>
                  <a:pt x="3110089" y="310445"/>
                  <a:pt x="3206044" y="334434"/>
                  <a:pt x="3344333" y="338667"/>
                </a:cubicBezTo>
                <a:cubicBezTo>
                  <a:pt x="3482622" y="342900"/>
                  <a:pt x="3683000" y="309034"/>
                  <a:pt x="3835400" y="313267"/>
                </a:cubicBezTo>
                <a:cubicBezTo>
                  <a:pt x="3987800" y="317500"/>
                  <a:pt x="4114800" y="359834"/>
                  <a:pt x="4258733" y="364067"/>
                </a:cubicBezTo>
                <a:cubicBezTo>
                  <a:pt x="4402666" y="368300"/>
                  <a:pt x="4699000" y="338667"/>
                  <a:pt x="4699000" y="338667"/>
                </a:cubicBezTo>
                <a:cubicBezTo>
                  <a:pt x="4847167" y="335845"/>
                  <a:pt x="4993922" y="348545"/>
                  <a:pt x="5147733" y="347134"/>
                </a:cubicBezTo>
                <a:cubicBezTo>
                  <a:pt x="5301544" y="345723"/>
                  <a:pt x="5461705" y="337962"/>
                  <a:pt x="5621867" y="330201"/>
                </a:cubicBezTo>
              </a:path>
            </a:pathLst>
          </a:custGeom>
          <a:ln w="2540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6" name="Oval 35"/>
          <p:cNvSpPr/>
          <p:nvPr/>
        </p:nvSpPr>
        <p:spPr>
          <a:xfrm>
            <a:off x="1862665" y="3352800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7" name="Oval 36"/>
          <p:cNvSpPr/>
          <p:nvPr/>
        </p:nvSpPr>
        <p:spPr>
          <a:xfrm>
            <a:off x="2125133" y="4140201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8" name="Oval 37"/>
          <p:cNvSpPr/>
          <p:nvPr/>
        </p:nvSpPr>
        <p:spPr>
          <a:xfrm>
            <a:off x="2353733" y="3386668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9" name="Oval 38"/>
          <p:cNvSpPr/>
          <p:nvPr/>
        </p:nvSpPr>
        <p:spPr>
          <a:xfrm>
            <a:off x="2836334" y="3378201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0" name="Oval 39"/>
          <p:cNvSpPr/>
          <p:nvPr/>
        </p:nvSpPr>
        <p:spPr>
          <a:xfrm>
            <a:off x="2590797" y="4165602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1" name="Oval 40"/>
          <p:cNvSpPr/>
          <p:nvPr/>
        </p:nvSpPr>
        <p:spPr>
          <a:xfrm>
            <a:off x="3081868" y="4114800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2" name="Oval 41"/>
          <p:cNvSpPr/>
          <p:nvPr/>
        </p:nvSpPr>
        <p:spPr>
          <a:xfrm>
            <a:off x="3479799" y="4114800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3" name="Oval 42"/>
          <p:cNvSpPr/>
          <p:nvPr/>
        </p:nvSpPr>
        <p:spPr>
          <a:xfrm>
            <a:off x="3623732" y="3505200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4" name="Oval 43"/>
          <p:cNvSpPr/>
          <p:nvPr/>
        </p:nvSpPr>
        <p:spPr>
          <a:xfrm>
            <a:off x="4004732" y="3522134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5" name="Oval 44"/>
          <p:cNvSpPr/>
          <p:nvPr/>
        </p:nvSpPr>
        <p:spPr>
          <a:xfrm>
            <a:off x="4191000" y="3970867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6" name="Oval 45"/>
          <p:cNvSpPr/>
          <p:nvPr/>
        </p:nvSpPr>
        <p:spPr>
          <a:xfrm>
            <a:off x="4495800" y="3886200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8" name="Rectangle 47"/>
          <p:cNvSpPr/>
          <p:nvPr/>
        </p:nvSpPr>
        <p:spPr>
          <a:xfrm>
            <a:off x="685800" y="4876800"/>
            <a:ext cx="426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MY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Influence of the problem context on the choice of scales.</a:t>
            </a:r>
          </a:p>
        </p:txBody>
      </p:sp>
      <p:pic>
        <p:nvPicPr>
          <p:cNvPr id="2734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648200"/>
            <a:ext cx="1828800" cy="21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(3.23) : Boundary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value problem-steady-state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Boundary conditions: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FSM – can only be solved easily by hand;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systems of dimension 3 by 3;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River pollution - complex matter;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division of river into many segments;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more accurate and reliable solution. 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of equations with high dimensions;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Numerical method - I1DISP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2004).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I1DISP – Steady-state Model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4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95400"/>
            <a:ext cx="7115877" cy="54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53" y="1371600"/>
            <a:ext cx="830864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 Finite Segment Method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754563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 steady-state,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 0;</a:t>
            </a:r>
          </a:p>
          <a:p>
            <a:pPr>
              <a:spcBef>
                <a:spcPts val="10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Initial condition;</a:t>
            </a:r>
          </a:p>
          <a:p>
            <a:pPr>
              <a:spcBef>
                <a:spcPts val="10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Initial value                                                     problem;</a:t>
            </a:r>
          </a:p>
          <a:p>
            <a:pPr>
              <a:spcBef>
                <a:spcPts val="1000"/>
              </a:spcBef>
            </a:pP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Runge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Kutta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                                              methods;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E1DISP.</a:t>
            </a:r>
          </a:p>
          <a:p>
            <a:pPr>
              <a:spcBef>
                <a:spcPts val="1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554" y="2514600"/>
            <a:ext cx="563544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900465"/>
            <a:ext cx="4953000" cy="49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3.1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Consider a uniform river with cross sectional area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length L = 3000 m, velocity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and dispersion coefficient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/s. This river is divided into three uniform segments with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 for each segment.</a:t>
            </a: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3.1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chemical is released into segment 1 of the river at the rate of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This chemical decays at the rate of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The water at the upstream and downstream segments is assumed to have a chemical concentration of 0.0 kg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Find the concentration for every segment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after the steady state is achieved.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86200"/>
            <a:ext cx="6019800" cy="169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3.1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/s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2" name="Equation" r:id="rId6" imgW="1130040" imgH="406080" progId="Equation.DSMT4">
                  <p:embed/>
                </p:oleObj>
              </mc:Choice>
              <mc:Fallback>
                <p:oleObj name="Equation" r:id="rId6" imgW="11300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3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3276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3.1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7846" y="0"/>
            <a:ext cx="4396154" cy="124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228601" y="1447801"/>
          <a:ext cx="1752600" cy="48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18" name="Equation" r:id="rId6" imgW="723600" imgH="203040" progId="Equation.DSMT4">
                  <p:embed/>
                </p:oleObj>
              </mc:Choice>
              <mc:Fallback>
                <p:oleObj name="Equation" r:id="rId6" imgW="7236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447801"/>
                        <a:ext cx="1752600" cy="483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228600" y="3276600"/>
          <a:ext cx="1752601" cy="48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19" name="Equation" r:id="rId8" imgW="723600" imgH="203040" progId="Equation.DSMT4">
                  <p:embed/>
                </p:oleObj>
              </mc:Choice>
              <mc:Fallback>
                <p:oleObj name="Equation" r:id="rId8" imgW="7236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1752601" cy="483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2" name="Object 6"/>
          <p:cNvGraphicFramePr>
            <a:graphicFrameLocks noChangeAspect="1"/>
          </p:cNvGraphicFramePr>
          <p:nvPr/>
        </p:nvGraphicFramePr>
        <p:xfrm>
          <a:off x="228600" y="5105400"/>
          <a:ext cx="1752601" cy="48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0" name="Equation" r:id="rId10" imgW="723600" imgH="203040" progId="Equation.DSMT4">
                  <p:embed/>
                </p:oleObj>
              </mc:Choice>
              <mc:Fallback>
                <p:oleObj name="Equation" r:id="rId10" imgW="723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05400"/>
                        <a:ext cx="1752601" cy="483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61686" y="2057400"/>
          <a:ext cx="89154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1" name="Equation" r:id="rId12" imgW="3746160" imgH="253800" progId="Equation.DSMT4">
                  <p:embed/>
                </p:oleObj>
              </mc:Choice>
              <mc:Fallback>
                <p:oleObj name="Equation" r:id="rId12" imgW="37461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6" y="2057400"/>
                        <a:ext cx="89154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5" name="Object 9"/>
          <p:cNvGraphicFramePr>
            <a:graphicFrameLocks noChangeAspect="1"/>
          </p:cNvGraphicFramePr>
          <p:nvPr/>
        </p:nvGraphicFramePr>
        <p:xfrm>
          <a:off x="38329" y="3883025"/>
          <a:ext cx="90963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2" name="Equation" r:id="rId14" imgW="3822480" imgH="253800" progId="Equation.DSMT4">
                  <p:embed/>
                </p:oleObj>
              </mc:Choice>
              <mc:Fallback>
                <p:oleObj name="Equation" r:id="rId14" imgW="38224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9" y="3883025"/>
                        <a:ext cx="90963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6" name="Object 10"/>
          <p:cNvGraphicFramePr>
            <a:graphicFrameLocks noChangeAspect="1"/>
          </p:cNvGraphicFramePr>
          <p:nvPr/>
        </p:nvGraphicFramePr>
        <p:xfrm>
          <a:off x="0" y="5726113"/>
          <a:ext cx="91884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3" name="Equation" r:id="rId16" imgW="3860640" imgH="253800" progId="Equation.DSMT4">
                  <p:embed/>
                </p:oleObj>
              </mc:Choice>
              <mc:Fallback>
                <p:oleObj name="Equation" r:id="rId16" imgW="38606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26113"/>
                        <a:ext cx="91884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8305800" y="3810000"/>
            <a:ext cx="8382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305800" y="5638800"/>
            <a:ext cx="8382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9067" name="Object 11"/>
          <p:cNvGraphicFramePr>
            <a:graphicFrameLocks noChangeAspect="1"/>
          </p:cNvGraphicFramePr>
          <p:nvPr/>
        </p:nvGraphicFramePr>
        <p:xfrm>
          <a:off x="6096000" y="1295400"/>
          <a:ext cx="1717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4" name="Equation" r:id="rId18" imgW="799920" imgH="241200" progId="Equation.DSMT4">
                  <p:embed/>
                </p:oleObj>
              </mc:Choice>
              <mc:Fallback>
                <p:oleObj name="Equation" r:id="rId18" imgW="79992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17176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3886200" y="2133600"/>
            <a:ext cx="366486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9600" y="2133600"/>
            <a:ext cx="9906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6101897" y="1295400"/>
          <a:ext cx="1717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5" name="Equation" r:id="rId20" imgW="799920" imgH="241200" progId="Equation.DSMT4">
                  <p:embed/>
                </p:oleObj>
              </mc:Choice>
              <mc:Fallback>
                <p:oleObj name="Equation" r:id="rId20" imgW="7999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897" y="1295400"/>
                        <a:ext cx="17176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6066520" y="5791200"/>
            <a:ext cx="3810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9069" name="Object 13"/>
          <p:cNvGraphicFramePr>
            <a:graphicFrameLocks noChangeAspect="1"/>
          </p:cNvGraphicFramePr>
          <p:nvPr/>
        </p:nvGraphicFramePr>
        <p:xfrm>
          <a:off x="6125028" y="1295400"/>
          <a:ext cx="1554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6" name="Equation" r:id="rId22" imgW="723600" imgH="228600" progId="Equation.DSMT4">
                  <p:embed/>
                </p:oleObj>
              </mc:Choice>
              <mc:Fallback>
                <p:oleObj name="Equation" r:id="rId22" imgW="7236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028" y="1295400"/>
                        <a:ext cx="15541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0" name="Object 14"/>
          <p:cNvGraphicFramePr>
            <a:graphicFrameLocks noChangeAspect="1"/>
          </p:cNvGraphicFramePr>
          <p:nvPr/>
        </p:nvGraphicFramePr>
        <p:xfrm>
          <a:off x="6045200" y="1320800"/>
          <a:ext cx="17732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7" name="Equation" r:id="rId24" imgW="825480" imgH="228600" progId="Equation.DSMT4">
                  <p:embed/>
                </p:oleObj>
              </mc:Choice>
              <mc:Fallback>
                <p:oleObj name="Equation" r:id="rId24" imgW="8254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320800"/>
                        <a:ext cx="17732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1905000" y="18288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98248" y="3733800"/>
            <a:ext cx="533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827276" y="36576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81040" y="5562600"/>
            <a:ext cx="533400" cy="6882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861692" y="5471652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9076" name="Object 20"/>
          <p:cNvGraphicFramePr>
            <a:graphicFrameLocks noChangeAspect="1"/>
          </p:cNvGraphicFramePr>
          <p:nvPr/>
        </p:nvGraphicFramePr>
        <p:xfrm>
          <a:off x="6139542" y="1284516"/>
          <a:ext cx="1527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8" name="Equation" r:id="rId26" imgW="711000" imgH="203040" progId="Equation.DSMT4">
                  <p:embed/>
                </p:oleObj>
              </mc:Choice>
              <mc:Fallback>
                <p:oleObj name="Equation" r:id="rId26" imgW="71100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542" y="1284516"/>
                        <a:ext cx="1527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8" name="Object 22"/>
          <p:cNvGraphicFramePr>
            <a:graphicFrameLocks noChangeAspect="1"/>
          </p:cNvGraphicFramePr>
          <p:nvPr/>
        </p:nvGraphicFramePr>
        <p:xfrm>
          <a:off x="2133600" y="21336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9" name="Equation" r:id="rId28" imgW="126720" imgH="164880" progId="Equation.DSMT4">
                  <p:embed/>
                </p:oleObj>
              </mc:Choice>
              <mc:Fallback>
                <p:oleObj name="Equation" r:id="rId28" imgW="12672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9" name="Object 23"/>
          <p:cNvGraphicFramePr>
            <a:graphicFrameLocks noChangeAspect="1"/>
          </p:cNvGraphicFramePr>
          <p:nvPr/>
        </p:nvGraphicFramePr>
        <p:xfrm>
          <a:off x="2075544" y="39624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0" name="Equation" r:id="rId30" imgW="126720" imgH="164880" progId="Equation.DSMT4">
                  <p:embed/>
                </p:oleObj>
              </mc:Choice>
              <mc:Fallback>
                <p:oleObj name="Equation" r:id="rId30" imgW="126720" imgH="164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544" y="39624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0" name="Object 24"/>
          <p:cNvGraphicFramePr>
            <a:graphicFrameLocks noChangeAspect="1"/>
          </p:cNvGraphicFramePr>
          <p:nvPr/>
        </p:nvGraphicFramePr>
        <p:xfrm>
          <a:off x="856344" y="39624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1" name="Equation" r:id="rId31" imgW="126720" imgH="164880" progId="Equation.DSMT4">
                  <p:embed/>
                </p:oleObj>
              </mc:Choice>
              <mc:Fallback>
                <p:oleObj name="Equation" r:id="rId31" imgW="126720" imgH="164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4" y="39624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1" name="Object 25"/>
          <p:cNvGraphicFramePr>
            <a:graphicFrameLocks noChangeAspect="1"/>
          </p:cNvGraphicFramePr>
          <p:nvPr/>
        </p:nvGraphicFramePr>
        <p:xfrm>
          <a:off x="856344" y="57912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2" name="Equation" r:id="rId32" imgW="126720" imgH="164880" progId="Equation.DSMT4">
                  <p:embed/>
                </p:oleObj>
              </mc:Choice>
              <mc:Fallback>
                <p:oleObj name="Equation" r:id="rId32" imgW="12672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4" y="57912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2" name="Object 26"/>
          <p:cNvGraphicFramePr>
            <a:graphicFrameLocks noChangeAspect="1"/>
          </p:cNvGraphicFramePr>
          <p:nvPr/>
        </p:nvGraphicFramePr>
        <p:xfrm>
          <a:off x="2090292" y="57912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3" name="Equation" r:id="rId33" imgW="126720" imgH="164880" progId="Equation.DSMT4">
                  <p:embed/>
                </p:oleObj>
              </mc:Choice>
              <mc:Fallback>
                <p:oleObj name="Equation" r:id="rId33" imgW="126720" imgH="164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292" y="57912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ounded Rectangle 57"/>
          <p:cNvSpPr/>
          <p:nvPr/>
        </p:nvSpPr>
        <p:spPr>
          <a:xfrm flipH="1">
            <a:off x="2819400" y="1981200"/>
            <a:ext cx="42672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2852058" y="3733800"/>
            <a:ext cx="4267200" cy="838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2848428" y="5486400"/>
            <a:ext cx="4267200" cy="838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9085" name="Object 29"/>
          <p:cNvGraphicFramePr>
            <a:graphicFrameLocks noChangeAspect="1"/>
          </p:cNvGraphicFramePr>
          <p:nvPr/>
        </p:nvGraphicFramePr>
        <p:xfrm>
          <a:off x="7006317" y="2085975"/>
          <a:ext cx="21447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4" name="Equation" r:id="rId34" imgW="901440" imgH="228600" progId="Equation.DSMT4">
                  <p:embed/>
                </p:oleObj>
              </mc:Choice>
              <mc:Fallback>
                <p:oleObj name="Equation" r:id="rId34" imgW="90144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317" y="2085975"/>
                        <a:ext cx="21447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6" name="Object 30"/>
          <p:cNvGraphicFramePr>
            <a:graphicFrameLocks noChangeAspect="1"/>
          </p:cNvGraphicFramePr>
          <p:nvPr/>
        </p:nvGraphicFramePr>
        <p:xfrm>
          <a:off x="7004050" y="3922713"/>
          <a:ext cx="15716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5" name="Equation" r:id="rId36" imgW="660240" imgH="228600" progId="Equation.DSMT4">
                  <p:embed/>
                </p:oleObj>
              </mc:Choice>
              <mc:Fallback>
                <p:oleObj name="Equation" r:id="rId36" imgW="66024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922713"/>
                        <a:ext cx="15716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7" name="Object 31"/>
          <p:cNvGraphicFramePr>
            <a:graphicFrameLocks noChangeAspect="1"/>
          </p:cNvGraphicFramePr>
          <p:nvPr/>
        </p:nvGraphicFramePr>
        <p:xfrm>
          <a:off x="7085239" y="5743575"/>
          <a:ext cx="1538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6" name="Equation" r:id="rId38" imgW="647640" imgH="228600" progId="Equation.DSMT4">
                  <p:embed/>
                </p:oleObj>
              </mc:Choice>
              <mc:Fallback>
                <p:oleObj name="Equation" r:id="rId38" imgW="64764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239" y="5743575"/>
                        <a:ext cx="1538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8" name="Object 32"/>
          <p:cNvGraphicFramePr>
            <a:graphicFrameLocks noChangeAspect="1"/>
          </p:cNvGraphicFramePr>
          <p:nvPr/>
        </p:nvGraphicFramePr>
        <p:xfrm>
          <a:off x="4822825" y="1295400"/>
          <a:ext cx="3841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7" name="Equation" r:id="rId40" imgW="1790640" imgH="279360" progId="Equation.DSMT4">
                  <p:embed/>
                </p:oleObj>
              </mc:Choice>
              <mc:Fallback>
                <p:oleObj name="Equation" r:id="rId40" imgW="1790640" imgH="2793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1295400"/>
                        <a:ext cx="38417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ounded Rectangle 74"/>
          <p:cNvSpPr/>
          <p:nvPr/>
        </p:nvSpPr>
        <p:spPr>
          <a:xfrm>
            <a:off x="3124200" y="2057400"/>
            <a:ext cx="82296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187700" y="3911600"/>
            <a:ext cx="82296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238500" y="5753100"/>
            <a:ext cx="82296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65650" y="2035175"/>
            <a:ext cx="51816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58080"/>
              </p:ext>
            </p:extLst>
          </p:nvPr>
        </p:nvGraphicFramePr>
        <p:xfrm>
          <a:off x="2921369" y="2057400"/>
          <a:ext cx="21447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8" name="Equation" r:id="rId42" imgW="901309" imgH="228501" progId="Equation.DSMT4">
                  <p:embed/>
                </p:oleObj>
              </mc:Choice>
              <mc:Fallback>
                <p:oleObj name="Equation" r:id="rId42" imgW="901309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369" y="2057400"/>
                        <a:ext cx="21447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329663"/>
              </p:ext>
            </p:extLst>
          </p:nvPr>
        </p:nvGraphicFramePr>
        <p:xfrm>
          <a:off x="4597400" y="2146300"/>
          <a:ext cx="542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9" name="Equation" r:id="rId43" imgW="228600" imgH="177480" progId="Equation.DSMT4">
                  <p:embed/>
                </p:oleObj>
              </mc:Choice>
              <mc:Fallback>
                <p:oleObj name="Equation" r:id="rId43" imgW="228600" imgH="177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2146300"/>
                        <a:ext cx="542925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ounded Rectangle 70"/>
          <p:cNvSpPr/>
          <p:nvPr/>
        </p:nvSpPr>
        <p:spPr>
          <a:xfrm flipH="1">
            <a:off x="3191582" y="2092656"/>
            <a:ext cx="881743" cy="562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Callout 62"/>
          <p:cNvSpPr/>
          <p:nvPr/>
        </p:nvSpPr>
        <p:spPr>
          <a:xfrm>
            <a:off x="1519180" y="2057400"/>
            <a:ext cx="2819400" cy="838200"/>
          </a:xfrm>
          <a:prstGeom prst="downArrowCallou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78226"/>
              </p:ext>
            </p:extLst>
          </p:nvPr>
        </p:nvGraphicFramePr>
        <p:xfrm>
          <a:off x="2919781" y="3935082"/>
          <a:ext cx="15716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0" name="Equation" r:id="rId45" imgW="660400" imgH="228600" progId="Equation.DSMT4">
                  <p:embed/>
                </p:oleObj>
              </mc:Choice>
              <mc:Fallback>
                <p:oleObj name="Equation" r:id="rId45" imgW="6604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781" y="3935082"/>
                        <a:ext cx="15716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30713"/>
              </p:ext>
            </p:extLst>
          </p:nvPr>
        </p:nvGraphicFramePr>
        <p:xfrm>
          <a:off x="3000744" y="5755944"/>
          <a:ext cx="15382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1" name="Equation" r:id="rId46" imgW="647700" imgH="228600" progId="Equation.DSMT4">
                  <p:embed/>
                </p:oleObj>
              </mc:Choice>
              <mc:Fallback>
                <p:oleObj name="Equation" r:id="rId46" imgW="6477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744" y="5755944"/>
                        <a:ext cx="153828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ounded Rectangle 71"/>
          <p:cNvSpPr/>
          <p:nvPr/>
        </p:nvSpPr>
        <p:spPr>
          <a:xfrm flipH="1">
            <a:off x="3191582" y="3886200"/>
            <a:ext cx="923218" cy="562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Callout 64"/>
          <p:cNvSpPr/>
          <p:nvPr/>
        </p:nvSpPr>
        <p:spPr>
          <a:xfrm>
            <a:off x="1538514" y="3915228"/>
            <a:ext cx="3109686" cy="838200"/>
          </a:xfrm>
          <a:prstGeom prst="downArrowCallou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2154" name="Object 26"/>
          <p:cNvGraphicFramePr>
            <a:graphicFrameLocks noChangeAspect="1"/>
          </p:cNvGraphicFramePr>
          <p:nvPr/>
        </p:nvGraphicFramePr>
        <p:xfrm>
          <a:off x="2514600" y="2895600"/>
          <a:ext cx="846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2" name="Equation" r:id="rId47" imgW="355320" imgH="228600" progId="Equation.DSMT4">
                  <p:embed/>
                </p:oleObj>
              </mc:Choice>
              <mc:Fallback>
                <p:oleObj name="Equation" r:id="rId47" imgW="35532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8461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5" name="Object 27"/>
          <p:cNvGraphicFramePr>
            <a:graphicFrameLocks noChangeAspect="1"/>
          </p:cNvGraphicFramePr>
          <p:nvPr/>
        </p:nvGraphicFramePr>
        <p:xfrm>
          <a:off x="2636838" y="4724400"/>
          <a:ext cx="906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3" name="Equation" r:id="rId49" imgW="380880" imgH="228600" progId="Equation.DSMT4">
                  <p:embed/>
                </p:oleObj>
              </mc:Choice>
              <mc:Fallback>
                <p:oleObj name="Equation" r:id="rId49" imgW="38088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724400"/>
                        <a:ext cx="9064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ounded Rectangle 72"/>
          <p:cNvSpPr/>
          <p:nvPr/>
        </p:nvSpPr>
        <p:spPr>
          <a:xfrm flipH="1">
            <a:off x="3261967" y="5791200"/>
            <a:ext cx="881743" cy="562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2156" name="Object 28"/>
          <p:cNvGraphicFramePr>
            <a:graphicFrameLocks noChangeAspect="1"/>
          </p:cNvGraphicFramePr>
          <p:nvPr/>
        </p:nvGraphicFramePr>
        <p:xfrm>
          <a:off x="5057775" y="5749925"/>
          <a:ext cx="876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4" name="Equation" r:id="rId51" imgW="368280" imgH="228600" progId="Equation.DSMT4">
                  <p:embed/>
                </p:oleObj>
              </mc:Choice>
              <mc:Fallback>
                <p:oleObj name="Equation" r:id="rId51" imgW="36828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749925"/>
                        <a:ext cx="876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ight Arrow Callout 68"/>
          <p:cNvSpPr/>
          <p:nvPr/>
        </p:nvSpPr>
        <p:spPr>
          <a:xfrm>
            <a:off x="1600200" y="5715000"/>
            <a:ext cx="3429000" cy="609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000"/>
            </a:avLst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115400"/>
              </p:ext>
            </p:extLst>
          </p:nvPr>
        </p:nvGraphicFramePr>
        <p:xfrm>
          <a:off x="3581400" y="21336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5" name="Equation" r:id="rId53" imgW="126720" imgH="164880" progId="Equation.DSMT4">
                  <p:embed/>
                </p:oleObj>
              </mc:Choice>
              <mc:Fallback>
                <p:oleObj name="Equation" r:id="rId53" imgW="126720" imgH="1648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53534"/>
              </p:ext>
            </p:extLst>
          </p:nvPr>
        </p:nvGraphicFramePr>
        <p:xfrm>
          <a:off x="3644900" y="39878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6" name="Equation" r:id="rId54" imgW="126720" imgH="164880" progId="Equation.DSMT4">
                  <p:embed/>
                </p:oleObj>
              </mc:Choice>
              <mc:Fallback>
                <p:oleObj name="Equation" r:id="rId54" imgW="126720" imgH="1648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9878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13902"/>
              </p:ext>
            </p:extLst>
          </p:nvPr>
        </p:nvGraphicFramePr>
        <p:xfrm>
          <a:off x="3695700" y="5829300"/>
          <a:ext cx="30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7" name="Equation" r:id="rId55" imgW="126720" imgH="164880" progId="Equation.DSMT4">
                  <p:embed/>
                </p:oleObj>
              </mc:Choice>
              <mc:Fallback>
                <p:oleObj name="Equation" r:id="rId55" imgW="126720" imgH="1648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829300"/>
                        <a:ext cx="30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429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8" grpId="0" animBg="1"/>
      <p:bldP spid="62" grpId="0" animBg="1"/>
      <p:bldP spid="64" grpId="0" animBg="1"/>
      <p:bldP spid="75" grpId="0" animBg="1"/>
      <p:bldP spid="77" grpId="0" animBg="1"/>
      <p:bldP spid="79" grpId="0" animBg="1"/>
      <p:bldP spid="81" grpId="0" animBg="1"/>
      <p:bldP spid="71" grpId="0" animBg="1"/>
      <p:bldP spid="63" grpId="0" animBg="1"/>
      <p:bldP spid="72" grpId="0" animBg="1"/>
      <p:bldP spid="65" grpId="0" animBg="1"/>
      <p:bldP spid="73" grpId="0" animBg="1"/>
      <p:bldP spid="6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3276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3.1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7846" y="0"/>
            <a:ext cx="4396154" cy="124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1133" name="Object 29"/>
          <p:cNvGraphicFramePr>
            <a:graphicFrameLocks noChangeAspect="1"/>
          </p:cNvGraphicFramePr>
          <p:nvPr/>
        </p:nvGraphicFramePr>
        <p:xfrm>
          <a:off x="228600" y="14478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3" name="Equation" r:id="rId6" imgW="723600" imgH="203040" progId="Equation.DSMT4">
                  <p:embed/>
                </p:oleObj>
              </mc:Choice>
              <mc:Fallback>
                <p:oleObj name="Equation" r:id="rId6" imgW="723600" imgH="2030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1752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4" name="Object 30"/>
          <p:cNvGraphicFramePr>
            <a:graphicFrameLocks noChangeAspect="1"/>
          </p:cNvGraphicFramePr>
          <p:nvPr/>
        </p:nvGraphicFramePr>
        <p:xfrm>
          <a:off x="228600" y="32766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4" name="Equation" r:id="rId8" imgW="723600" imgH="203040" progId="Equation.DSMT4">
                  <p:embed/>
                </p:oleObj>
              </mc:Choice>
              <mc:Fallback>
                <p:oleObj name="Equation" r:id="rId8" imgW="723600" imgH="2030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1752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5" name="Object 31"/>
          <p:cNvGraphicFramePr>
            <a:graphicFrameLocks noChangeAspect="1"/>
          </p:cNvGraphicFramePr>
          <p:nvPr/>
        </p:nvGraphicFramePr>
        <p:xfrm>
          <a:off x="228600" y="51054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5" name="Equation" r:id="rId10" imgW="723600" imgH="203040" progId="Equation.DSMT4">
                  <p:embed/>
                </p:oleObj>
              </mc:Choice>
              <mc:Fallback>
                <p:oleObj name="Equation" r:id="rId10" imgW="723600" imgH="2030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05400"/>
                        <a:ext cx="1752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9" name="Object 35"/>
          <p:cNvGraphicFramePr>
            <a:graphicFrameLocks noChangeAspect="1"/>
          </p:cNvGraphicFramePr>
          <p:nvPr/>
        </p:nvGraphicFramePr>
        <p:xfrm>
          <a:off x="1123950" y="2085975"/>
          <a:ext cx="2689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6" name="Equation" r:id="rId12" imgW="1130040" imgH="228600" progId="Equation.DSMT4">
                  <p:embed/>
                </p:oleObj>
              </mc:Choice>
              <mc:Fallback>
                <p:oleObj name="Equation" r:id="rId12" imgW="1130040" imgH="2286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085975"/>
                        <a:ext cx="26892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41" name="Object 37"/>
          <p:cNvGraphicFramePr>
            <a:graphicFrameLocks noChangeAspect="1"/>
          </p:cNvGraphicFramePr>
          <p:nvPr/>
        </p:nvGraphicFramePr>
        <p:xfrm>
          <a:off x="457200" y="3914775"/>
          <a:ext cx="25685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7" name="Equation" r:id="rId14" imgW="1079280" imgH="228600" progId="Equation.DSMT4">
                  <p:embed/>
                </p:oleObj>
              </mc:Choice>
              <mc:Fallback>
                <p:oleObj name="Equation" r:id="rId14" imgW="1079280" imgH="228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14775"/>
                        <a:ext cx="25685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42" name="Object 38"/>
          <p:cNvGraphicFramePr>
            <a:graphicFrameLocks noChangeAspect="1"/>
          </p:cNvGraphicFramePr>
          <p:nvPr/>
        </p:nvGraphicFramePr>
        <p:xfrm>
          <a:off x="457200" y="5765800"/>
          <a:ext cx="25987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8" name="Equation" r:id="rId16" imgW="1091880" imgH="228600" progId="Equation.DSMT4">
                  <p:embed/>
                </p:oleObj>
              </mc:Choice>
              <mc:Fallback>
                <p:oleObj name="Equation" r:id="rId16" imgW="1091880" imgH="228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65800"/>
                        <a:ext cx="25987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44" name="Object 40"/>
          <p:cNvGraphicFramePr>
            <a:graphicFrameLocks noChangeAspect="1"/>
          </p:cNvGraphicFramePr>
          <p:nvPr/>
        </p:nvGraphicFramePr>
        <p:xfrm>
          <a:off x="4724400" y="1981200"/>
          <a:ext cx="3830637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9" name="Equation" r:id="rId18" imgW="1612800" imgH="711000" progId="Equation.DSMT4">
                  <p:embed/>
                </p:oleObj>
              </mc:Choice>
              <mc:Fallback>
                <p:oleObj name="Equation" r:id="rId18" imgW="1612800" imgH="711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81200"/>
                        <a:ext cx="3830637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1981200" y="2057400"/>
            <a:ext cx="9906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57200" y="2057400"/>
            <a:ext cx="9906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1146" name="Object 42"/>
          <p:cNvGraphicFramePr>
            <a:graphicFrameLocks noChangeAspect="1"/>
          </p:cNvGraphicFramePr>
          <p:nvPr/>
        </p:nvGraphicFramePr>
        <p:xfrm>
          <a:off x="728663" y="2057400"/>
          <a:ext cx="6953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0" name="Equation" r:id="rId20" imgW="291960" imgH="228600" progId="Equation.DSMT4">
                  <p:embed/>
                </p:oleObj>
              </mc:Choice>
              <mc:Fallback>
                <p:oleObj name="Equation" r:id="rId20" imgW="29196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057400"/>
                        <a:ext cx="6953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48" name="Object 44"/>
          <p:cNvGraphicFramePr>
            <a:graphicFrameLocks noChangeAspect="1"/>
          </p:cNvGraphicFramePr>
          <p:nvPr/>
        </p:nvGraphicFramePr>
        <p:xfrm>
          <a:off x="525463" y="3933372"/>
          <a:ext cx="25685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1" name="Equation" r:id="rId22" imgW="1079280" imgH="228600" progId="Equation.DSMT4">
                  <p:embed/>
                </p:oleObj>
              </mc:Choice>
              <mc:Fallback>
                <p:oleObj name="Equation" r:id="rId22" imgW="1079280" imgH="228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933372"/>
                        <a:ext cx="2568575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49" name="Object 45"/>
          <p:cNvGraphicFramePr>
            <a:graphicFrameLocks noChangeAspect="1"/>
          </p:cNvGraphicFramePr>
          <p:nvPr/>
        </p:nvGraphicFramePr>
        <p:xfrm>
          <a:off x="525463" y="5715000"/>
          <a:ext cx="25987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2" name="Equation" r:id="rId24" imgW="1091880" imgH="228600" progId="Equation.DSMT4">
                  <p:embed/>
                </p:oleObj>
              </mc:Choice>
              <mc:Fallback>
                <p:oleObj name="Equation" r:id="rId24" imgW="109188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5715000"/>
                        <a:ext cx="2598737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51" name="Object 47"/>
          <p:cNvGraphicFramePr>
            <a:graphicFrameLocks noChangeAspect="1"/>
          </p:cNvGraphicFramePr>
          <p:nvPr/>
        </p:nvGraphicFramePr>
        <p:xfrm>
          <a:off x="4267200" y="3886200"/>
          <a:ext cx="4603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3" name="Equation" r:id="rId26" imgW="1739880" imgH="241200" progId="Equation.DSMT4">
                  <p:embed/>
                </p:oleObj>
              </mc:Choice>
              <mc:Fallback>
                <p:oleObj name="Equation" r:id="rId26" imgW="1739880" imgH="241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86200"/>
                        <a:ext cx="46037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54" name="Object 50"/>
          <p:cNvGraphicFramePr>
            <a:graphicFrameLocks noChangeAspect="1"/>
          </p:cNvGraphicFramePr>
          <p:nvPr/>
        </p:nvGraphicFramePr>
        <p:xfrm>
          <a:off x="6019800" y="1447800"/>
          <a:ext cx="1146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4" name="Equation" r:id="rId28" imgW="482400" imgH="203040" progId="Equation.DSMT4">
                  <p:embed/>
                </p:oleObj>
              </mc:Choice>
              <mc:Fallback>
                <p:oleObj name="Equation" r:id="rId28" imgW="482400" imgH="2030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447800"/>
                        <a:ext cx="11461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55" name="Object 51"/>
          <p:cNvGraphicFramePr>
            <a:graphicFrameLocks noChangeAspect="1"/>
          </p:cNvGraphicFramePr>
          <p:nvPr/>
        </p:nvGraphicFramePr>
        <p:xfrm>
          <a:off x="3733800" y="4753428"/>
          <a:ext cx="51069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5" name="Equation" r:id="rId30" imgW="1930320" imgH="241200" progId="Equation.DSMT4">
                  <p:embed/>
                </p:oleObj>
              </mc:Choice>
              <mc:Fallback>
                <p:oleObj name="Equation" r:id="rId30" imgW="1930320" imgH="241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53428"/>
                        <a:ext cx="510698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56" name="Object 52"/>
          <p:cNvGraphicFramePr>
            <a:graphicFrameLocks noChangeAspect="1"/>
          </p:cNvGraphicFramePr>
          <p:nvPr/>
        </p:nvGraphicFramePr>
        <p:xfrm>
          <a:off x="3505200" y="5638800"/>
          <a:ext cx="5343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6" name="Equation" r:id="rId32" imgW="2019240" imgH="241200" progId="Equation.DSMT4">
                  <p:embed/>
                </p:oleObj>
              </mc:Choice>
              <mc:Fallback>
                <p:oleObj name="Equation" r:id="rId32" imgW="2019240" imgH="2412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53435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3.2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Consider a uniform river with cross sectional area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length L = 3000 m, velocity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and dispersion coefficient </a:t>
            </a:r>
            <a:r>
              <a:rPr lang="en-MY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0.2 m</a:t>
            </a:r>
            <a:r>
              <a:rPr lang="en-MY" b="1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This river is divided into three uniform segments with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 for each segment.</a:t>
            </a: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>
            <a:off x="1371600" y="5867400"/>
            <a:ext cx="762000" cy="0"/>
          </a:xfrm>
          <a:prstGeom prst="straightConnector1">
            <a:avLst/>
          </a:prstGeom>
          <a:ln w="1270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6600" y="5867400"/>
            <a:ext cx="762000" cy="0"/>
          </a:xfrm>
          <a:prstGeom prst="straightConnector1">
            <a:avLst/>
          </a:prstGeom>
          <a:ln w="1270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05400" y="5867400"/>
            <a:ext cx="762000" cy="0"/>
          </a:xfrm>
          <a:prstGeom prst="straightConnector1">
            <a:avLst/>
          </a:prstGeom>
          <a:ln w="1270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34200" y="5867400"/>
            <a:ext cx="762000" cy="0"/>
          </a:xfrm>
          <a:prstGeom prst="straightConnector1">
            <a:avLst/>
          </a:prstGeom>
          <a:ln w="1270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3.2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chemical is released into segment 1 of the river at the rate of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This chemical decays at the rate of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The water at the upstream and downstream segments is assumed to have a chemical concentration of 0.0 kg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Find the concentration for every segment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after the steady state is achieved.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86200"/>
            <a:ext cx="6019800" cy="169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Fine scale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Coarse scale phenomenon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Primarily a function of substance’s properties and physical characteristics of the system;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E.g. certain pollutants (e.g. enteric bacteria) die rapidly upon entering a water body;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 t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ypically at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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levels near sewage discharge;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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rapidly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background levels in open waters;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Near-shore model of bacterial pollution;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Require relatively fine spatial and temporal segmentation around sewage outfalls. </a:t>
            </a:r>
          </a:p>
        </p:txBody>
      </p:sp>
      <p:pic>
        <p:nvPicPr>
          <p:cNvPr id="27238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5563" y="609600"/>
            <a:ext cx="2738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3.2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0.2 m</a:t>
            </a:r>
            <a:r>
              <a:rPr lang="en-MY" b="1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4724400" y="3286125"/>
          <a:ext cx="3975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6" name="Equation" r:id="rId6" imgW="1396800" imgH="406080" progId="Equation.DSMT4">
                  <p:embed/>
                </p:oleObj>
              </mc:Choice>
              <mc:Fallback>
                <p:oleObj name="Equation" r:id="rId6" imgW="139680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86125"/>
                        <a:ext cx="39751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7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5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447800" y="22412"/>
            <a:ext cx="647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3.2 - Solution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474663" y="3810000"/>
          <a:ext cx="8197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1" name="Equation" r:id="rId5" imgW="2565360" imgH="241200" progId="Equation.DSMT4">
                  <p:embed/>
                </p:oleObj>
              </mc:Choice>
              <mc:Fallback>
                <p:oleObj name="Equation" r:id="rId5" imgW="2565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810000"/>
                        <a:ext cx="8197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452438" y="4648200"/>
          <a:ext cx="8239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2" name="Equation" r:id="rId7" imgW="2577960" imgH="241200" progId="Equation.DSMT4">
                  <p:embed/>
                </p:oleObj>
              </mc:Choice>
              <mc:Fallback>
                <p:oleObj name="Equation" r:id="rId7" imgW="25779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648200"/>
                        <a:ext cx="8239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/>
        </p:nvGraphicFramePr>
        <p:xfrm>
          <a:off x="461963" y="5486400"/>
          <a:ext cx="79962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3" name="Equation" r:id="rId9" imgW="2501640" imgH="241200" progId="Equation.DSMT4">
                  <p:embed/>
                </p:oleObj>
              </mc:Choice>
              <mc:Fallback>
                <p:oleObj name="Equation" r:id="rId9" imgW="25016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486400"/>
                        <a:ext cx="79962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609600" y="1676400"/>
          <a:ext cx="782668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4" name="Equation" r:id="rId11" imgW="3111480" imgH="711000" progId="Equation.DSMT4">
                  <p:embed/>
                </p:oleObj>
              </mc:Choice>
              <mc:Fallback>
                <p:oleObj name="Equation" r:id="rId11" imgW="3111480" imgH="711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82668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5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447800" y="22412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 3.1 &amp; 3.2: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Comparison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Chart 26"/>
          <p:cNvGraphicFramePr/>
          <p:nvPr/>
        </p:nvGraphicFramePr>
        <p:xfrm>
          <a:off x="228600" y="3048000"/>
          <a:ext cx="8763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9064" y="1338264"/>
          <a:ext cx="8915399" cy="1501140"/>
        </p:xfrm>
        <a:graphic>
          <a:graphicData uri="http://schemas.openxmlformats.org/drawingml/2006/table">
            <a:tbl>
              <a:tblPr/>
              <a:tblGrid>
                <a:gridCol w="1830314"/>
                <a:gridCol w="1417017"/>
                <a:gridCol w="1417017"/>
                <a:gridCol w="1417017"/>
                <a:gridCol w="1417017"/>
                <a:gridCol w="1417017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 (mg/L)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Example 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Example 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081336" y="3095632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43288" y="309086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09864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90976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24264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10000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76464" y="3114680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62200" y="3109912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43176" y="3124200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95600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76600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6" y="4134678"/>
            <a:ext cx="8915400" cy="252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3.3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2" name="Equation" r:id="rId6" imgW="1130040" imgH="406080" progId="Equation.DSMT4">
                  <p:embed/>
                </p:oleObj>
              </mc:Choice>
              <mc:Fallback>
                <p:oleObj name="Equation" r:id="rId6" imgW="11300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3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5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447800" y="22412"/>
            <a:ext cx="647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3.3 - Solution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9426" name="Object 2"/>
          <p:cNvGraphicFramePr>
            <a:graphicFrameLocks noChangeAspect="1"/>
          </p:cNvGraphicFramePr>
          <p:nvPr/>
        </p:nvGraphicFramePr>
        <p:xfrm>
          <a:off x="1273175" y="1219200"/>
          <a:ext cx="66929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40" name="Equation" r:id="rId5" imgW="2527200" imgH="939600" progId="Equation.DSMT4">
                  <p:embed/>
                </p:oleObj>
              </mc:Choice>
              <mc:Fallback>
                <p:oleObj name="Equation" r:id="rId5" imgW="25272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219200"/>
                        <a:ext cx="6692900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1060450" y="3657600"/>
          <a:ext cx="702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41" name="Equation" r:id="rId7" imgW="2197080" imgH="241200" progId="Equation.DSMT4">
                  <p:embed/>
                </p:oleObj>
              </mc:Choice>
              <mc:Fallback>
                <p:oleObj name="Equation" r:id="rId7" imgW="21970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657600"/>
                        <a:ext cx="7023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1027044" y="4379844"/>
          <a:ext cx="7185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42" name="Equation" r:id="rId9" imgW="2247840" imgH="241200" progId="Equation.DSMT4">
                  <p:embed/>
                </p:oleObj>
              </mc:Choice>
              <mc:Fallback>
                <p:oleObj name="Equation" r:id="rId9" imgW="22478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044" y="4379844"/>
                        <a:ext cx="71850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/>
        </p:nvGraphicFramePr>
        <p:xfrm>
          <a:off x="1066800" y="5067300"/>
          <a:ext cx="70215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43" name="Equation" r:id="rId11" imgW="2197080" imgH="241200" progId="Equation.DSMT4">
                  <p:embed/>
                </p:oleObj>
              </mc:Choice>
              <mc:Fallback>
                <p:oleObj name="Equation" r:id="rId11" imgW="21970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67300"/>
                        <a:ext cx="70215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4" name="Object 6"/>
          <p:cNvGraphicFramePr>
            <a:graphicFrameLocks noChangeAspect="1"/>
          </p:cNvGraphicFramePr>
          <p:nvPr/>
        </p:nvGraphicFramePr>
        <p:xfrm>
          <a:off x="1103313" y="5753100"/>
          <a:ext cx="750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44" name="Equation" r:id="rId13" imgW="2349360" imgH="241200" progId="Equation.DSMT4">
                  <p:embed/>
                </p:oleObj>
              </mc:Choice>
              <mc:Fallback>
                <p:oleObj name="Equation" r:id="rId13" imgW="23493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753100"/>
                        <a:ext cx="750728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pic>
        <p:nvPicPr>
          <p:cNvPr id="8" name="TUNA-WQ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477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2D Water Quality 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 cstate="print"/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4379" y="4876800"/>
            <a:ext cx="2569621" cy="1981201"/>
          </a:xfrm>
          <a:prstGeom prst="rect">
            <a:avLst/>
          </a:prstGeom>
          <a:noFill/>
        </p:spPr>
      </p:pic>
      <p:pic>
        <p:nvPicPr>
          <p:cNvPr id="2051" name="Picture 3" descr="C:\Users\fauzisukiman\Desktop\template pp USM\Last page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419600"/>
            <a:ext cx="2278097" cy="1422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25908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Monotype Corsiva" pitchFamily="66" charset="0"/>
              </a:rPr>
              <a:t>Thank You</a:t>
            </a:r>
            <a:endParaRPr lang="en-US" sz="60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Fine scale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Coarse scale phenomenon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238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5563" y="609600"/>
            <a:ext cx="2738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Content Placeholder 6"/>
          <p:cNvGraphicFramePr>
            <a:graphicFrameLocks noGrp="1"/>
          </p:cNvGraphicFramePr>
          <p:nvPr/>
        </p:nvGraphicFramePr>
        <p:xfrm>
          <a:off x="228600" y="14478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ontent Placeholder 6"/>
          <p:cNvGraphicFramePr>
            <a:graphicFrameLocks noGrp="1"/>
          </p:cNvGraphicFramePr>
          <p:nvPr/>
        </p:nvGraphicFramePr>
        <p:xfrm>
          <a:off x="228600" y="14478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1871332" y="1683495"/>
            <a:ext cx="0" cy="403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232835" y="1685264"/>
            <a:ext cx="0" cy="403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590800" y="1681726"/>
            <a:ext cx="0" cy="403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950534" y="1681726"/>
            <a:ext cx="0" cy="4038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/>
          <p:cNvGraphicFramePr>
            <a:graphicFrameLocks noGrp="1"/>
          </p:cNvGraphicFramePr>
          <p:nvPr/>
        </p:nvGraphicFramePr>
        <p:xfrm>
          <a:off x="228600" y="14478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Rectangle 25"/>
          <p:cNvSpPr/>
          <p:nvPr/>
        </p:nvSpPr>
        <p:spPr>
          <a:xfrm>
            <a:off x="5943600" y="1600200"/>
            <a:ext cx="19880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3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MY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</a:t>
            </a:r>
            <a:r>
              <a:rPr lang="en-MY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slowly </a:t>
            </a:r>
            <a:endParaRPr lang="ms-MY" sz="3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2209800"/>
            <a:ext cx="1957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30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MY" sz="3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</a:t>
            </a:r>
            <a:r>
              <a:rPr lang="en-MY" sz="3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rapidly</a:t>
            </a:r>
            <a:endParaRPr lang="ms-MY" sz="3000" dirty="0">
              <a:solidFill>
                <a:srgbClr val="0000CC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52800" y="2819400"/>
            <a:ext cx="55787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30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Require finer spatial segmentation,</a:t>
            </a:r>
            <a:br>
              <a:rPr lang="en-MY" sz="30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MY" sz="30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particularly near release point </a:t>
            </a:r>
            <a:endParaRPr lang="ms-MY" sz="3000" dirty="0">
              <a:solidFill>
                <a:srgbClr val="000066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5" grpId="0">
        <p:bldAsOne/>
      </p:bldGraphic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01840"/>
          </a:xfrm>
          <a:prstGeom prst="rect">
            <a:avLst/>
          </a:prstGeom>
          <a:noFill/>
        </p:spPr>
      </p:pic>
      <p:pic>
        <p:nvPicPr>
          <p:cNvPr id="1027" name="Picture 3" descr="C:\Users\fauzisukiman\Desktop\template pp USM\page 2 n seterusnya\USM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89671" cy="9144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Fine scale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Coarse scale phenomenon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Conservative or slowly reacting substances;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Often can be modelled with coarser schemes;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That treat the whole water body as a single well-mixed segment;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Physical chars dictate segmentation level;</a:t>
            </a:r>
          </a:p>
          <a:p>
            <a:pPr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dendritic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lakes - 1 segment unrealistic;</a:t>
            </a:r>
          </a:p>
          <a:p>
            <a:pPr>
              <a:spcBef>
                <a:spcPts val="1200"/>
              </a:spcBef>
            </a:pP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Eutrophication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- thermal stratification;</a:t>
            </a:r>
          </a:p>
          <a:p>
            <a:pPr lvl="1">
              <a:spcBef>
                <a:spcPts val="1200"/>
              </a:spcBef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Need multiple vertical.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5563" y="609600"/>
            <a:ext cx="2738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1295400"/>
            <a:ext cx="86106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1295400"/>
            <a:ext cx="3270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295400"/>
            <a:ext cx="5257800" cy="306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Teh Su Yean, PPSM@USM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3005</Words>
  <Application>Microsoft Office PowerPoint</Application>
  <PresentationFormat>On-screen Show (4:3)</PresentationFormat>
  <Paragraphs>533</Paragraphs>
  <Slides>76</Slides>
  <Notes>2</Notes>
  <HiddenSlides>0</HiddenSlides>
  <MMClips>5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Office Theme</vt:lpstr>
      <vt:lpstr>Equation</vt:lpstr>
      <vt:lpstr>River Modeling</vt:lpstr>
      <vt:lpstr>3.1  Segmentation and  Model Resolution</vt:lpstr>
      <vt:lpstr>3.1  Segmentation and  Model Resolution</vt:lpstr>
      <vt:lpstr>3.1  Segmentation and  Model Resolution</vt:lpstr>
      <vt:lpstr>Model Resolution</vt:lpstr>
      <vt:lpstr>Significance of Model Resolution for WQ analysis</vt:lpstr>
      <vt:lpstr>1. Fine scale  Coarse scale phenomenon</vt:lpstr>
      <vt:lpstr>1. Fine scale  Coarse scale phenomenon</vt:lpstr>
      <vt:lpstr>1. Fine scale  Coarse scale phenomenon</vt:lpstr>
      <vt:lpstr>2. Influence of prob context on choice of scales</vt:lpstr>
      <vt:lpstr>2. Influence of prob context on choice of scales</vt:lpstr>
      <vt:lpstr>2. Influence of prob context on choice of scales</vt:lpstr>
      <vt:lpstr>3.1  Segmentation and  Model Resolution</vt:lpstr>
      <vt:lpstr>3.2  Finite Segment Method</vt:lpstr>
      <vt:lpstr>3.2  Finite Segment Method</vt:lpstr>
      <vt:lpstr>Segmentation Considerations</vt:lpstr>
      <vt:lpstr>Segmentation Considerations</vt:lpstr>
      <vt:lpstr>Segmentation Considerations</vt:lpstr>
      <vt:lpstr>Segmentation Considerations</vt:lpstr>
      <vt:lpstr>3.2  Finite Segment Method</vt:lpstr>
      <vt:lpstr>3.2  Finite Segment Method</vt:lpstr>
      <vt:lpstr>3.2  Finite Segment Method</vt:lpstr>
      <vt:lpstr>3.2  Finite Segment Method</vt:lpstr>
      <vt:lpstr>Transport Processes </vt:lpstr>
      <vt:lpstr>Diffusion and Dispersion</vt:lpstr>
      <vt:lpstr>Dispersion</vt:lpstr>
      <vt:lpstr>1.  Molecular diffusion</vt:lpstr>
      <vt:lpstr>1.  Molecular diffusion</vt:lpstr>
      <vt:lpstr>2.  Turbulent diffusion</vt:lpstr>
      <vt:lpstr>3.  Dispersion</vt:lpstr>
      <vt:lpstr>Mathematical Representations</vt:lpstr>
      <vt:lpstr>Range of Values for Dispersion</vt:lpstr>
      <vt:lpstr>Dispersion Coefficients</vt:lpstr>
      <vt:lpstr>Dispersion</vt:lpstr>
      <vt:lpstr>Dispersion + Advection</vt:lpstr>
      <vt:lpstr>3.2  Finite Segment Method</vt:lpstr>
      <vt:lpstr>3.2  Finite Segment Method</vt:lpstr>
      <vt:lpstr>3.2  Finite Segment Method</vt:lpstr>
      <vt:lpstr>(i) Advective Flow</vt:lpstr>
      <vt:lpstr>(i) Advective Flow</vt:lpstr>
      <vt:lpstr>(ii) Dispersion</vt:lpstr>
      <vt:lpstr>(ii) Dispersion</vt:lpstr>
      <vt:lpstr>(ii) Dispersion</vt:lpstr>
      <vt:lpstr>(ii) Dispersion</vt:lpstr>
      <vt:lpstr>(iii) Decay</vt:lpstr>
      <vt:lpstr>(iv) Sources and Sinks</vt:lpstr>
      <vt:lpstr>3.2  Finite Segment Method</vt:lpstr>
      <vt:lpstr>Overall Mass Balance at Segment i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3.2  Finite Segment Method</vt:lpstr>
      <vt:lpstr>I1DISP – Steady-state Model</vt:lpstr>
      <vt:lpstr>3.2  Finite Segment Method</vt:lpstr>
      <vt:lpstr>Example 3.1</vt:lpstr>
      <vt:lpstr>Example 3.1</vt:lpstr>
      <vt:lpstr>Example 3.1</vt:lpstr>
      <vt:lpstr>Example 3.1</vt:lpstr>
      <vt:lpstr>Example 3.1</vt:lpstr>
      <vt:lpstr>Example 3.2</vt:lpstr>
      <vt:lpstr>Example 3.2</vt:lpstr>
      <vt:lpstr>Example 3.2</vt:lpstr>
      <vt:lpstr>PowerPoint Presentation</vt:lpstr>
      <vt:lpstr>PowerPoint Presentation</vt:lpstr>
      <vt:lpstr>Example 3.3</vt:lpstr>
      <vt:lpstr>PowerPoint Presentation</vt:lpstr>
      <vt:lpstr>2D Water Quality 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298</cp:revision>
  <dcterms:created xsi:type="dcterms:W3CDTF">2011-03-14T07:23:11Z</dcterms:created>
  <dcterms:modified xsi:type="dcterms:W3CDTF">2018-08-21T05:59:26Z</dcterms:modified>
</cp:coreProperties>
</file>