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5CBCD"/>
          </a:solidFill>
        </a:fill>
      </a:tcStyle>
    </a:wholeTbl>
    <a:band2H>
      <a:tcTxStyle b="def" i="def"/>
      <a:tcStyle>
        <a:tcBdr/>
        <a:fill>
          <a:solidFill>
            <a:srgbClr val="F3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D4F9"/>
          </a:solidFill>
        </a:fill>
      </a:tcStyle>
    </a:wholeTbl>
    <a:band2H>
      <a:tcTxStyle b="def" i="def"/>
      <a:tcStyle>
        <a:tcBdr/>
        <a:fill>
          <a:solidFill>
            <a:srgbClr val="F3EBF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BDF"/>
          </a:solidFill>
        </a:fill>
      </a:tcStyle>
    </a:wholeTbl>
    <a:band2H>
      <a:tcTxStyle b="def" i="def"/>
      <a:tcStyle>
        <a:tcBdr/>
        <a:fill>
          <a:solidFill>
            <a:srgbClr val="EAEE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9" name="Shape 129"/>
          <p:cNvSpPr/>
          <p:nvPr>
            <p:ph type="sldImg"/>
          </p:nvPr>
        </p:nvSpPr>
        <p:spPr>
          <a:xfrm>
            <a:off x="1143000" y="685800"/>
            <a:ext cx="4572000" cy="3429000"/>
          </a:xfrm>
          <a:prstGeom prst="rect">
            <a:avLst/>
          </a:prstGeom>
        </p:spPr>
        <p:txBody>
          <a:bodyPr/>
          <a:lstStyle/>
          <a:p>
            <a:pPr/>
          </a:p>
        </p:txBody>
      </p:sp>
      <p:sp>
        <p:nvSpPr>
          <p:cNvPr id="130" name="Shape 13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Gill Sans MT"/>
      </a:defRPr>
    </a:lvl1pPr>
    <a:lvl2pPr indent="228600" defTabSz="457200" latinLnBrk="0">
      <a:defRPr sz="1200">
        <a:latin typeface="+mn-lt"/>
        <a:ea typeface="+mn-ea"/>
        <a:cs typeface="+mn-cs"/>
        <a:sym typeface="Gill Sans MT"/>
      </a:defRPr>
    </a:lvl2pPr>
    <a:lvl3pPr indent="457200" defTabSz="457200" latinLnBrk="0">
      <a:defRPr sz="1200">
        <a:latin typeface="+mn-lt"/>
        <a:ea typeface="+mn-ea"/>
        <a:cs typeface="+mn-cs"/>
        <a:sym typeface="Gill Sans MT"/>
      </a:defRPr>
    </a:lvl3pPr>
    <a:lvl4pPr indent="685800" defTabSz="457200" latinLnBrk="0">
      <a:defRPr sz="1200">
        <a:latin typeface="+mn-lt"/>
        <a:ea typeface="+mn-ea"/>
        <a:cs typeface="+mn-cs"/>
        <a:sym typeface="Gill Sans MT"/>
      </a:defRPr>
    </a:lvl4pPr>
    <a:lvl5pPr indent="914400" defTabSz="457200" latinLnBrk="0">
      <a:defRPr sz="1200">
        <a:latin typeface="+mn-lt"/>
        <a:ea typeface="+mn-ea"/>
        <a:cs typeface="+mn-cs"/>
        <a:sym typeface="Gill Sans MT"/>
      </a:defRPr>
    </a:lvl5pPr>
    <a:lvl6pPr indent="1143000" defTabSz="457200" latinLnBrk="0">
      <a:defRPr sz="1200">
        <a:latin typeface="+mn-lt"/>
        <a:ea typeface="+mn-ea"/>
        <a:cs typeface="+mn-cs"/>
        <a:sym typeface="Gill Sans MT"/>
      </a:defRPr>
    </a:lvl6pPr>
    <a:lvl7pPr indent="1371600" defTabSz="457200" latinLnBrk="0">
      <a:defRPr sz="1200">
        <a:latin typeface="+mn-lt"/>
        <a:ea typeface="+mn-ea"/>
        <a:cs typeface="+mn-cs"/>
        <a:sym typeface="Gill Sans MT"/>
      </a:defRPr>
    </a:lvl7pPr>
    <a:lvl8pPr indent="1600200" defTabSz="457200" latinLnBrk="0">
      <a:defRPr sz="1200">
        <a:latin typeface="+mn-lt"/>
        <a:ea typeface="+mn-ea"/>
        <a:cs typeface="+mn-cs"/>
        <a:sym typeface="Gill Sans MT"/>
      </a:defRPr>
    </a:lvl8pPr>
    <a:lvl9pPr indent="1828800" defTabSz="457200" latinLnBrk="0">
      <a:defRPr sz="1200">
        <a:latin typeface="+mn-lt"/>
        <a:ea typeface="+mn-ea"/>
        <a:cs typeface="+mn-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5"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6"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17" name="Title Text"/>
          <p:cNvSpPr txBox="1"/>
          <p:nvPr>
            <p:ph type="title"/>
          </p:nvPr>
        </p:nvSpPr>
        <p:spPr>
          <a:xfrm>
            <a:off x="2417778" y="802297"/>
            <a:ext cx="8637074" cy="2541432"/>
          </a:xfrm>
          <a:prstGeom prst="rect">
            <a:avLst/>
          </a:prstGeom>
        </p:spPr>
        <p:txBody>
          <a:bodyPr lIns="0" tIns="0" rIns="0" bIns="0" anchor="b"/>
          <a:lstStyle>
            <a:lvl1pPr>
              <a:defRPr sz="6600"/>
            </a:lvl1pPr>
          </a:lstStyle>
          <a:p>
            <a:pPr/>
            <a:r>
              <a:t>Title Text</a:t>
            </a:r>
          </a:p>
        </p:txBody>
      </p:sp>
      <p:sp>
        <p:nvSpPr>
          <p:cNvPr id="18" name="Body Level One…"/>
          <p:cNvSpPr txBox="1"/>
          <p:nvPr>
            <p:ph type="body" sz="quarter" idx="1"/>
          </p:nvPr>
        </p:nvSpPr>
        <p:spPr>
          <a:xfrm>
            <a:off x="2417779" y="3531203"/>
            <a:ext cx="8637073" cy="977622"/>
          </a:xfrm>
          <a:prstGeom prst="rect">
            <a:avLst/>
          </a:prstGeom>
        </p:spPr>
        <p:txBody>
          <a:bodyPr lIns="91439" tIns="91439" rIns="91439" bIns="91439"/>
          <a:lstStyle>
            <a:lvl1pPr marL="0" indent="0">
              <a:buClrTx/>
              <a:buSzTx/>
              <a:buFontTx/>
              <a:buNone/>
              <a:defRPr cap="all" sz="1800"/>
            </a:lvl1pPr>
            <a:lvl2pPr marL="0" indent="457200">
              <a:buClrTx/>
              <a:buSzTx/>
              <a:buFontTx/>
              <a:buNone/>
              <a:defRPr cap="all" sz="1800"/>
            </a:lvl2pPr>
            <a:lvl3pPr marL="0" indent="914400">
              <a:buClrTx/>
              <a:buSzTx/>
              <a:buFontTx/>
              <a:buNone/>
              <a:defRPr cap="all" sz="1800"/>
            </a:lvl3pPr>
            <a:lvl4pPr marL="0" indent="1371600">
              <a:buClrTx/>
              <a:buSzTx/>
              <a:buFontTx/>
              <a:buNone/>
              <a:defRPr cap="all" sz="1800"/>
            </a:lvl4pPr>
            <a:lvl5pPr marL="0" indent="1828800">
              <a:buClrTx/>
              <a:buSzTx/>
              <a:buFontTx/>
              <a:buNone/>
              <a:defRPr cap="all" sz="1800"/>
            </a:lvl5pPr>
          </a:lstStyle>
          <a:p>
            <a:pPr/>
            <a:r>
              <a:t>Body Level One</a:t>
            </a:r>
          </a:p>
          <a:p>
            <a:pPr lvl="1"/>
            <a:r>
              <a:t>Body Level Two</a:t>
            </a:r>
          </a:p>
          <a:p>
            <a:pPr lvl="2"/>
            <a:r>
              <a:t>Body Level Three</a:t>
            </a:r>
          </a:p>
          <a:p>
            <a:pPr lvl="3"/>
            <a:r>
              <a:t>Body Level Four</a:t>
            </a:r>
          </a:p>
          <a:p>
            <a:pPr lvl="4"/>
            <a:r>
              <a:t>Body Level Five</a:t>
            </a:r>
          </a:p>
        </p:txBody>
      </p:sp>
      <p:sp>
        <p:nvSpPr>
          <p:cNvPr id="19" name="Straight Connector 14"/>
          <p:cNvSpPr/>
          <p:nvPr/>
        </p:nvSpPr>
        <p:spPr>
          <a:xfrm>
            <a:off x="2417779" y="3528541"/>
            <a:ext cx="8637073" cy="1"/>
          </a:xfrm>
          <a:prstGeom prst="line">
            <a:avLst/>
          </a:prstGeom>
          <a:ln w="31750">
            <a:solidFill>
              <a:schemeClr val="accent1"/>
            </a:solidFill>
          </a:ln>
        </p:spPr>
        <p:txBody>
          <a:bodyPr lIns="45719" rIns="45719"/>
          <a:lstStyle/>
          <a:p>
            <a:pPr/>
          </a:p>
        </p:txBody>
      </p:sp>
      <p:sp>
        <p:nvSpPr>
          <p:cNvPr id="20" name="Slide Number"/>
          <p:cNvSpPr txBox="1"/>
          <p:nvPr>
            <p:ph type="sldNum" sz="quarter" idx="2"/>
          </p:nvPr>
        </p:nvSpPr>
        <p:spPr>
          <a:xfrm>
            <a:off x="1749007" y="798972"/>
            <a:ext cx="499676" cy="5232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27"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28"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29"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30" name="Title Text"/>
          <p:cNvSpPr txBox="1"/>
          <p:nvPr>
            <p:ph type="title"/>
          </p:nvPr>
        </p:nvSpPr>
        <p:spPr>
          <a:xfrm>
            <a:off x="1451579" y="804519"/>
            <a:ext cx="9603276" cy="1049236"/>
          </a:xfrm>
          <a:prstGeom prst="rect">
            <a:avLst/>
          </a:prstGeom>
        </p:spPr>
        <p:txBody>
          <a:bodyPr/>
          <a:lstStyle/>
          <a:p>
            <a:pPr/>
            <a:r>
              <a:t>Title Text</a:t>
            </a:r>
          </a:p>
        </p:txBody>
      </p:sp>
      <p:sp>
        <p:nvSpPr>
          <p:cNvPr id="31" name="Body Level One…"/>
          <p:cNvSpPr txBox="1"/>
          <p:nvPr>
            <p:ph type="body" sz="half" idx="1"/>
          </p:nvPr>
        </p:nvSpPr>
        <p:spPr>
          <a:xfrm>
            <a:off x="1451579" y="2015732"/>
            <a:ext cx="9603276" cy="3450614"/>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traight Connector 32"/>
          <p:cNvSpPr/>
          <p:nvPr/>
        </p:nvSpPr>
        <p:spPr>
          <a:xfrm>
            <a:off x="1453896" y="1847088"/>
            <a:ext cx="9607523" cy="1"/>
          </a:xfrm>
          <a:prstGeom prst="line">
            <a:avLst/>
          </a:prstGeom>
          <a:ln w="31750">
            <a:solidFill>
              <a:schemeClr val="accent1"/>
            </a:solidFill>
          </a:ln>
        </p:spPr>
        <p:txBody>
          <a:bodyPr lIns="45719" rIns="45719"/>
          <a:lstStyle/>
          <a:p>
            <a:pP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0"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41"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42"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43" name="Title Text"/>
          <p:cNvSpPr txBox="1"/>
          <p:nvPr>
            <p:ph type="title"/>
          </p:nvPr>
        </p:nvSpPr>
        <p:spPr>
          <a:xfrm>
            <a:off x="1454239" y="1756130"/>
            <a:ext cx="8643154" cy="1887951"/>
          </a:xfrm>
          <a:prstGeom prst="rect">
            <a:avLst/>
          </a:prstGeom>
        </p:spPr>
        <p:txBody>
          <a:bodyPr anchor="b"/>
          <a:lstStyle>
            <a:lvl1pPr>
              <a:defRPr sz="3600"/>
            </a:lvl1pPr>
          </a:lstStyle>
          <a:p>
            <a:pPr/>
            <a:r>
              <a:t>Title Text</a:t>
            </a:r>
          </a:p>
        </p:txBody>
      </p:sp>
      <p:sp>
        <p:nvSpPr>
          <p:cNvPr id="44" name="Body Level One…"/>
          <p:cNvSpPr txBox="1"/>
          <p:nvPr>
            <p:ph type="body" sz="quarter" idx="1"/>
          </p:nvPr>
        </p:nvSpPr>
        <p:spPr>
          <a:xfrm>
            <a:off x="1454239" y="3806195"/>
            <a:ext cx="8630447" cy="1012930"/>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45" name="Straight Connector 14"/>
          <p:cNvSpPr/>
          <p:nvPr/>
        </p:nvSpPr>
        <p:spPr>
          <a:xfrm>
            <a:off x="1454239" y="3804985"/>
            <a:ext cx="8630447" cy="1"/>
          </a:xfrm>
          <a:prstGeom prst="line">
            <a:avLst/>
          </a:prstGeom>
          <a:ln w="31750">
            <a:solidFill>
              <a:schemeClr val="accent1"/>
            </a:solidFill>
          </a:ln>
        </p:spPr>
        <p:txBody>
          <a:bodyPr lIns="45719" rIns="45719"/>
          <a:lstStyle/>
          <a:p>
            <a:pP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53"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54"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55"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56" name="Title Text"/>
          <p:cNvSpPr txBox="1"/>
          <p:nvPr>
            <p:ph type="title"/>
          </p:nvPr>
        </p:nvSpPr>
        <p:spPr>
          <a:xfrm>
            <a:off x="1449216" y="804889"/>
            <a:ext cx="9605636" cy="1059306"/>
          </a:xfrm>
          <a:prstGeom prst="rect">
            <a:avLst/>
          </a:prstGeom>
        </p:spPr>
        <p:txBody>
          <a:bodyPr/>
          <a:lstStyle/>
          <a:p>
            <a:pPr/>
            <a:r>
              <a:t>Title Text</a:t>
            </a:r>
          </a:p>
        </p:txBody>
      </p:sp>
      <p:sp>
        <p:nvSpPr>
          <p:cNvPr id="57" name="Body Level One…"/>
          <p:cNvSpPr txBox="1"/>
          <p:nvPr>
            <p:ph type="body" sz="quarter" idx="1"/>
          </p:nvPr>
        </p:nvSpPr>
        <p:spPr>
          <a:xfrm>
            <a:off x="1447331" y="2010878"/>
            <a:ext cx="4645153" cy="344859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traight Connector 34"/>
          <p:cNvSpPr/>
          <p:nvPr/>
        </p:nvSpPr>
        <p:spPr>
          <a:xfrm>
            <a:off x="1453896" y="1847088"/>
            <a:ext cx="9607523" cy="1"/>
          </a:xfrm>
          <a:prstGeom prst="line">
            <a:avLst/>
          </a:prstGeom>
          <a:ln w="31750">
            <a:solidFill>
              <a:schemeClr val="accent1"/>
            </a:solidFill>
          </a:ln>
        </p:spPr>
        <p:txBody>
          <a:bodyPr lIns="45719" rIns="45719"/>
          <a:lstStyle/>
          <a:p>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6"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67"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68"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69" name="Title Text"/>
          <p:cNvSpPr txBox="1"/>
          <p:nvPr>
            <p:ph type="title"/>
          </p:nvPr>
        </p:nvSpPr>
        <p:spPr>
          <a:xfrm>
            <a:off x="1447191" y="804162"/>
            <a:ext cx="9607661" cy="1056320"/>
          </a:xfrm>
          <a:prstGeom prst="rect">
            <a:avLst/>
          </a:prstGeom>
        </p:spPr>
        <p:txBody>
          <a:bodyPr/>
          <a:lstStyle/>
          <a:p>
            <a:pPr/>
            <a:r>
              <a:t>Title Text</a:t>
            </a:r>
          </a:p>
        </p:txBody>
      </p:sp>
      <p:sp>
        <p:nvSpPr>
          <p:cNvPr id="70" name="Body Level One…"/>
          <p:cNvSpPr txBox="1"/>
          <p:nvPr>
            <p:ph type="body" sz="quarter" idx="1"/>
          </p:nvPr>
        </p:nvSpPr>
        <p:spPr>
          <a:xfrm>
            <a:off x="1447191" y="2019549"/>
            <a:ext cx="4645153" cy="801944"/>
          </a:xfrm>
          <a:prstGeom prst="rect">
            <a:avLst/>
          </a:prstGeom>
        </p:spPr>
        <p:txBody>
          <a:bodyPr anchor="b"/>
          <a:lstStyle>
            <a:lvl1pPr marL="0" indent="0">
              <a:lnSpc>
                <a:spcPct val="100000"/>
              </a:lnSpc>
              <a:buClrTx/>
              <a:buSzTx/>
              <a:buFontTx/>
              <a:buNone/>
              <a:defRPr cap="all" sz="2200">
                <a:solidFill>
                  <a:schemeClr val="accent1"/>
                </a:solidFill>
              </a:defRPr>
            </a:lvl1pPr>
            <a:lvl2pPr marL="0" indent="457200">
              <a:lnSpc>
                <a:spcPct val="100000"/>
              </a:lnSpc>
              <a:buClrTx/>
              <a:buSzTx/>
              <a:buFontTx/>
              <a:buNone/>
              <a:defRPr cap="all" sz="2200">
                <a:solidFill>
                  <a:schemeClr val="accent1"/>
                </a:solidFill>
              </a:defRPr>
            </a:lvl2pPr>
            <a:lvl3pPr marL="0" indent="914400">
              <a:lnSpc>
                <a:spcPct val="100000"/>
              </a:lnSpc>
              <a:buClrTx/>
              <a:buSzTx/>
              <a:buFontTx/>
              <a:buNone/>
              <a:defRPr cap="all" sz="2200">
                <a:solidFill>
                  <a:schemeClr val="accent1"/>
                </a:solidFill>
              </a:defRPr>
            </a:lvl3pPr>
            <a:lvl4pPr marL="0" indent="1371600">
              <a:lnSpc>
                <a:spcPct val="100000"/>
              </a:lnSpc>
              <a:buClrTx/>
              <a:buSzTx/>
              <a:buFontTx/>
              <a:buNone/>
              <a:defRPr cap="all" sz="2200">
                <a:solidFill>
                  <a:schemeClr val="accent1"/>
                </a:solidFill>
              </a:defRPr>
            </a:lvl4pPr>
            <a:lvl5pPr marL="0" indent="1828800">
              <a:lnSpc>
                <a:spcPct val="100000"/>
              </a:lnSpc>
              <a:buClrTx/>
              <a:buSzTx/>
              <a:buFontTx/>
              <a:buNone/>
              <a:defRPr cap="all" sz="22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6412362" y="2023003"/>
            <a:ext cx="4645153" cy="802238"/>
          </a:xfrm>
          <a:prstGeom prst="rect">
            <a:avLst/>
          </a:prstGeom>
        </p:spPr>
        <p:txBody>
          <a:bodyPr anchor="b"/>
          <a:lstStyle/>
          <a:p>
            <a:pPr marL="0" indent="0">
              <a:lnSpc>
                <a:spcPct val="100000"/>
              </a:lnSpc>
              <a:buClrTx/>
              <a:buSzTx/>
              <a:buFontTx/>
              <a:buNone/>
              <a:defRPr cap="all" sz="2200">
                <a:solidFill>
                  <a:schemeClr val="accent1"/>
                </a:solidFill>
              </a:defRPr>
            </a:pPr>
          </a:p>
        </p:txBody>
      </p:sp>
      <p:sp>
        <p:nvSpPr>
          <p:cNvPr id="72" name="Straight Connector 28"/>
          <p:cNvSpPr/>
          <p:nvPr/>
        </p:nvSpPr>
        <p:spPr>
          <a:xfrm>
            <a:off x="1453896" y="1847088"/>
            <a:ext cx="9607523" cy="1"/>
          </a:xfrm>
          <a:prstGeom prst="line">
            <a:avLst/>
          </a:prstGeom>
          <a:ln w="31750">
            <a:solidFill>
              <a:schemeClr val="accent1"/>
            </a:solidFill>
          </a:ln>
        </p:spPr>
        <p:txBody>
          <a:bodyPr lIns="45719" rIns="45719"/>
          <a:lstStyle/>
          <a:p>
            <a:pPr/>
          </a:p>
        </p:txBody>
      </p:sp>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80"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81"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82"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83" name="Title Text"/>
          <p:cNvSpPr txBox="1"/>
          <p:nvPr>
            <p:ph type="title"/>
          </p:nvPr>
        </p:nvSpPr>
        <p:spPr>
          <a:xfrm>
            <a:off x="1451579" y="804519"/>
            <a:ext cx="9603276" cy="1049236"/>
          </a:xfrm>
          <a:prstGeom prst="rect">
            <a:avLst/>
          </a:prstGeom>
        </p:spPr>
        <p:txBody>
          <a:bodyPr/>
          <a:lstStyle/>
          <a:p>
            <a:pPr/>
            <a:r>
              <a:t>Title Text</a:t>
            </a:r>
          </a:p>
        </p:txBody>
      </p:sp>
      <p:sp>
        <p:nvSpPr>
          <p:cNvPr id="84" name="Straight Connector 24"/>
          <p:cNvSpPr/>
          <p:nvPr/>
        </p:nvSpPr>
        <p:spPr>
          <a:xfrm>
            <a:off x="1453896" y="1847088"/>
            <a:ext cx="9607523" cy="1"/>
          </a:xfrm>
          <a:prstGeom prst="line">
            <a:avLst/>
          </a:prstGeom>
          <a:ln w="31750">
            <a:solidFill>
              <a:schemeClr val="accent1"/>
            </a:solidFill>
          </a:ln>
        </p:spPr>
        <p:txBody>
          <a:bodyPr lIns="45719" rIns="45719"/>
          <a:lstStyle/>
          <a:p>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9"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00"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01"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102" name="Title Text"/>
          <p:cNvSpPr txBox="1"/>
          <p:nvPr>
            <p:ph type="title"/>
          </p:nvPr>
        </p:nvSpPr>
        <p:spPr>
          <a:xfrm>
            <a:off x="1444671" y="798972"/>
            <a:ext cx="3273100" cy="2247118"/>
          </a:xfrm>
          <a:prstGeom prst="rect">
            <a:avLst/>
          </a:prstGeom>
        </p:spPr>
        <p:txBody>
          <a:bodyPr anchor="b"/>
          <a:lstStyle>
            <a:lvl1pPr>
              <a:defRPr sz="2400"/>
            </a:lvl1pPr>
          </a:lstStyle>
          <a:p>
            <a:pPr/>
            <a:r>
              <a:t>Title Text</a:t>
            </a:r>
          </a:p>
        </p:txBody>
      </p:sp>
      <p:sp>
        <p:nvSpPr>
          <p:cNvPr id="103" name="Body Level One…"/>
          <p:cNvSpPr txBox="1"/>
          <p:nvPr>
            <p:ph type="body" sz="half" idx="1"/>
          </p:nvPr>
        </p:nvSpPr>
        <p:spPr>
          <a:xfrm>
            <a:off x="5043713" y="798974"/>
            <a:ext cx="6012471" cy="4658827"/>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04" name="Text Placeholder 3"/>
          <p:cNvSpPr/>
          <p:nvPr>
            <p:ph type="body" sz="quarter" idx="21"/>
          </p:nvPr>
        </p:nvSpPr>
        <p:spPr>
          <a:xfrm>
            <a:off x="1444671" y="3205490"/>
            <a:ext cx="3275014" cy="2248182"/>
          </a:xfrm>
          <a:prstGeom prst="rect">
            <a:avLst/>
          </a:prstGeom>
        </p:spPr>
        <p:txBody>
          <a:bodyPr/>
          <a:lstStyle/>
          <a:p>
            <a:pPr marL="0" indent="0">
              <a:buClrTx/>
              <a:buSzTx/>
              <a:buFontTx/>
              <a:buNone/>
              <a:defRPr sz="1600"/>
            </a:pPr>
          </a:p>
        </p:txBody>
      </p:sp>
      <p:sp>
        <p:nvSpPr>
          <p:cNvPr id="105" name="Straight Connector 16"/>
          <p:cNvSpPr/>
          <p:nvPr/>
        </p:nvSpPr>
        <p:spPr>
          <a:xfrm>
            <a:off x="1448280" y="3205490"/>
            <a:ext cx="3269490" cy="1"/>
          </a:xfrm>
          <a:prstGeom prst="line">
            <a:avLst/>
          </a:prstGeom>
          <a:ln w="31750">
            <a:solidFill>
              <a:schemeClr val="accent1"/>
            </a:solidFill>
          </a:ln>
        </p:spPr>
        <p:txBody>
          <a:bodyPr lIns="45719" rIns="45719"/>
          <a:lstStyle/>
          <a:p>
            <a:pP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13"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114"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115"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grpSp>
        <p:nvGrpSpPr>
          <p:cNvPr id="118" name="Group 7"/>
          <p:cNvGrpSpPr/>
          <p:nvPr/>
        </p:nvGrpSpPr>
        <p:grpSpPr>
          <a:xfrm>
            <a:off x="7477386" y="482170"/>
            <a:ext cx="4074535" cy="5149101"/>
            <a:chOff x="0" y="0"/>
            <a:chExt cx="4074533" cy="5149100"/>
          </a:xfrm>
        </p:grpSpPr>
        <p:sp>
          <p:nvSpPr>
            <p:cNvPr id="116" name="Rectangle 17"/>
            <p:cNvSpPr/>
            <p:nvPr/>
          </p:nvSpPr>
          <p:spPr>
            <a:xfrm>
              <a:off x="-1" y="0"/>
              <a:ext cx="4074535" cy="5149101"/>
            </a:xfrm>
            <a:prstGeom prst="rect">
              <a:avLst/>
            </a:prstGeom>
            <a:gradFill flip="none" rotWithShape="1">
              <a:gsLst>
                <a:gs pos="0">
                  <a:srgbClr val="000001"/>
                </a:gs>
                <a:gs pos="100000">
                  <a:srgbClr val="191919"/>
                </a:gs>
              </a:gsLst>
              <a:lin ang="5400000" scaled="0"/>
            </a:gradFill>
            <a:ln w="12700" cap="flat">
              <a:noFill/>
              <a:miter lim="400000"/>
            </a:ln>
            <a:effectLst>
              <a:outerShdw sx="100000" sy="100000" kx="0" ky="0" algn="b" rotWithShape="0" blurRad="127000" dist="228600" dir="4740000">
                <a:srgbClr val="000000">
                  <a:alpha val="34000"/>
                </a:srgbClr>
              </a:outerShdw>
            </a:effectLst>
          </p:spPr>
          <p:txBody>
            <a:bodyPr wrap="square" lIns="45719" tIns="45719" rIns="45719" bIns="45719" numCol="1" anchor="t">
              <a:noAutofit/>
            </a:bodyPr>
            <a:lstStyle/>
            <a:p>
              <a:pPr/>
            </a:p>
          </p:txBody>
        </p:sp>
        <p:sp>
          <p:nvSpPr>
            <p:cNvPr id="117" name="Rectangle 18"/>
            <p:cNvSpPr/>
            <p:nvPr/>
          </p:nvSpPr>
          <p:spPr>
            <a:xfrm>
              <a:off x="313059" y="330336"/>
              <a:ext cx="3450290" cy="4466452"/>
            </a:xfrm>
            <a:prstGeom prst="rect">
              <a:avLst/>
            </a:prstGeom>
            <a:gradFill flip="none" rotWithShape="1">
              <a:gsLst>
                <a:gs pos="0">
                  <a:srgbClr val="DADADA"/>
                </a:gs>
                <a:gs pos="100000">
                  <a:srgbClr val="FFFFFE"/>
                </a:gs>
              </a:gsLst>
              <a:lin ang="16200000" scaled="0"/>
            </a:gradFill>
            <a:ln w="50800" cap="flat">
              <a:solidFill>
                <a:srgbClr val="191919"/>
              </a:solidFill>
              <a:prstDash val="solid"/>
              <a:miter lim="800000"/>
            </a:ln>
            <a:effectLst/>
          </p:spPr>
          <p:txBody>
            <a:bodyPr wrap="square" lIns="45719" tIns="45719" rIns="45719" bIns="45719" numCol="1" anchor="t">
              <a:noAutofit/>
            </a:bodyPr>
            <a:lstStyle/>
            <a:p>
              <a:pPr/>
            </a:p>
          </p:txBody>
        </p:sp>
      </p:grpSp>
      <p:sp>
        <p:nvSpPr>
          <p:cNvPr id="119" name="Title Text"/>
          <p:cNvSpPr txBox="1"/>
          <p:nvPr>
            <p:ph type="title"/>
          </p:nvPr>
        </p:nvSpPr>
        <p:spPr>
          <a:xfrm>
            <a:off x="1451205" y="1129513"/>
            <a:ext cx="5532329" cy="1830585"/>
          </a:xfrm>
          <a:prstGeom prst="rect">
            <a:avLst/>
          </a:prstGeom>
        </p:spPr>
        <p:txBody>
          <a:bodyPr anchor="b"/>
          <a:lstStyle/>
          <a:p>
            <a:pPr/>
            <a:r>
              <a:t>Title Text</a:t>
            </a:r>
          </a:p>
        </p:txBody>
      </p:sp>
      <p:sp>
        <p:nvSpPr>
          <p:cNvPr id="120" name="Picture Placeholder 2"/>
          <p:cNvSpPr/>
          <p:nvPr>
            <p:ph type="pic" sz="quarter" idx="21"/>
          </p:nvPr>
        </p:nvSpPr>
        <p:spPr>
          <a:xfrm>
            <a:off x="8124389" y="1122542"/>
            <a:ext cx="2791172" cy="3866328"/>
          </a:xfrm>
          <a:prstGeom prst="rect">
            <a:avLst/>
          </a:prstGeom>
        </p:spPr>
        <p:txBody>
          <a:bodyPr lIns="91439" rIns="91439">
            <a:noAutofit/>
          </a:bodyPr>
          <a:lstStyle/>
          <a:p>
            <a:pPr/>
          </a:p>
        </p:txBody>
      </p:sp>
      <p:sp>
        <p:nvSpPr>
          <p:cNvPr id="121" name="Body Level One…"/>
          <p:cNvSpPr txBox="1"/>
          <p:nvPr>
            <p:ph type="body" sz="quarter" idx="1"/>
          </p:nvPr>
        </p:nvSpPr>
        <p:spPr>
          <a:xfrm>
            <a:off x="1450329" y="3145992"/>
            <a:ext cx="5524404" cy="2003743"/>
          </a:xfrm>
          <a:prstGeom prst="rect">
            <a:avLst/>
          </a:prstGeom>
        </p:spPr>
        <p:txBody>
          <a:bodyPr/>
          <a:lstStyle>
            <a:lvl1pPr marL="0" indent="0">
              <a:buClrTx/>
              <a:buSzTx/>
              <a:buFontTx/>
              <a:buNone/>
              <a:defRPr sz="1800"/>
            </a:lvl1pPr>
            <a:lvl2pPr marL="0" indent="457200">
              <a:buClrTx/>
              <a:buSzTx/>
              <a:buFontTx/>
              <a:buNone/>
              <a:defRPr sz="1800"/>
            </a:lvl2pPr>
            <a:lvl3pPr marL="0" indent="914400">
              <a:buClrTx/>
              <a:buSzTx/>
              <a:buFontTx/>
              <a:buNone/>
              <a:defRPr sz="1800"/>
            </a:lvl3pPr>
            <a:lvl4pPr marL="0" indent="1371600">
              <a:buClrTx/>
              <a:buSzTx/>
              <a:buFontTx/>
              <a:buNone/>
              <a:defRPr sz="1800"/>
            </a:lvl4pPr>
            <a:lvl5pPr marL="0" indent="1828800">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22" name="Straight Connector 30"/>
          <p:cNvSpPr/>
          <p:nvPr/>
        </p:nvSpPr>
        <p:spPr>
          <a:xfrm>
            <a:off x="1447382" y="3143605"/>
            <a:ext cx="5527351" cy="1"/>
          </a:xfrm>
          <a:prstGeom prst="line">
            <a:avLst/>
          </a:prstGeom>
          <a:ln w="31750">
            <a:solidFill>
              <a:schemeClr val="accent1"/>
            </a:solidFill>
          </a:ln>
        </p:spPr>
        <p:txBody>
          <a:bodyPr lIns="45719" rIns="45719"/>
          <a:lstStyle/>
          <a:p>
            <a:pP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ECEAE7"/>
            </a:gs>
            <a:gs pos="100000">
              <a:srgbClr val="C9C6C0"/>
            </a:gs>
          </a:gsLst>
          <a:path path="circle">
            <a:fillToRect l="50000" t="50000" r="50000" b="50000"/>
          </a:path>
        </a:gradFill>
      </p:bgPr>
    </p:bg>
    <p:spTree>
      <p:nvGrpSpPr>
        <p:cNvPr id="1" name=""/>
        <p:cNvGrpSpPr/>
        <p:nvPr/>
      </p:nvGrpSpPr>
      <p:grpSpPr>
        <a:xfrm>
          <a:off x="0" y="0"/>
          <a:ext cx="0" cy="0"/>
          <a:chOff x="0" y="0"/>
          <a:chExt cx="0" cy="0"/>
        </a:xfrm>
      </p:grpSpPr>
      <p:sp>
        <p:nvSpPr>
          <p:cNvPr id="2" name="Rectangle 7"/>
          <p:cNvSpPr/>
          <p:nvPr/>
        </p:nvSpPr>
        <p:spPr>
          <a:xfrm>
            <a:off x="0" y="2019475"/>
            <a:ext cx="12192000" cy="4105942"/>
          </a:xfrm>
          <a:prstGeom prst="rect">
            <a:avLst/>
          </a:prstGeom>
          <a:gradFill>
            <a:gsLst>
              <a:gs pos="0">
                <a:srgbClr val="DFDBD5">
                  <a:alpha val="0"/>
                </a:srgbClr>
              </a:gs>
              <a:gs pos="100000">
                <a:srgbClr val="DFDBD5"/>
              </a:gs>
            </a:gsLst>
            <a:lin ang="5400000"/>
          </a:gradFill>
          <a:ln w="12700">
            <a:miter lim="400000"/>
          </a:ln>
        </p:spPr>
        <p:txBody>
          <a:bodyPr lIns="45719" rIns="45719"/>
          <a:lstStyle/>
          <a:p>
            <a:pPr/>
          </a:p>
        </p:txBody>
      </p:sp>
      <p:pic>
        <p:nvPicPr>
          <p:cNvPr id="3" name="Picture 6" descr="Picture 6"/>
          <p:cNvPicPr>
            <a:picLocks noChangeAspect="1"/>
          </p:cNvPicPr>
          <p:nvPr/>
        </p:nvPicPr>
        <p:blipFill>
          <a:blip r:embed="rId2">
            <a:extLst/>
          </a:blip>
          <a:srcRect l="0" t="1538" r="0" b="0"/>
          <a:stretch>
            <a:fillRect/>
          </a:stretch>
        </p:blipFill>
        <p:spPr>
          <a:xfrm>
            <a:off x="0" y="6126480"/>
            <a:ext cx="12192000" cy="731524"/>
          </a:xfrm>
          <a:prstGeom prst="rect">
            <a:avLst/>
          </a:prstGeom>
          <a:ln w="12700">
            <a:miter lim="400000"/>
          </a:ln>
        </p:spPr>
      </p:pic>
      <p:sp>
        <p:nvSpPr>
          <p:cNvPr id="4" name="Straight Connector 9"/>
          <p:cNvSpPr/>
          <p:nvPr/>
        </p:nvSpPr>
        <p:spPr>
          <a:xfrm>
            <a:off x="0" y="6128413"/>
            <a:ext cx="12192000" cy="1"/>
          </a:xfrm>
          <a:prstGeom prst="line">
            <a:avLst/>
          </a:prstGeom>
          <a:ln w="12700">
            <a:solidFill>
              <a:srgbClr val="000001">
                <a:alpha val="20000"/>
              </a:srgbClr>
            </a:solidFill>
          </a:ln>
        </p:spPr>
        <p:txBody>
          <a:bodyPr lIns="45719" rIns="45719"/>
          <a:lstStyle/>
          <a:p>
            <a:pPr/>
          </a:p>
        </p:txBody>
      </p:sp>
      <p:sp>
        <p:nvSpPr>
          <p:cNvPr id="5"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6"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791403" y="798972"/>
            <a:ext cx="499676" cy="523241"/>
          </a:xfrm>
          <a:prstGeom prst="rect">
            <a:avLst/>
          </a:prstGeom>
          <a:ln w="12700">
            <a:miter lim="400000"/>
          </a:ln>
        </p:spPr>
        <p:txBody>
          <a:bodyPr wrap="none" lIns="45719" rIns="45719">
            <a:spAutoFit/>
          </a:bodyPr>
          <a:lstStyle>
            <a:lvl1pPr algn="r">
              <a:defRPr sz="28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1pPr>
      <a:lvl2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2pPr>
      <a:lvl3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3pPr>
      <a:lvl4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4pPr>
      <a:lvl5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5pPr>
      <a:lvl6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6pPr>
      <a:lvl7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7pPr>
      <a:lvl8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8pPr>
      <a:lvl9pPr marL="0" marR="0" indent="0" algn="l" defTabSz="914400" rtl="0" latinLnBrk="0">
        <a:lnSpc>
          <a:spcPct val="90000"/>
        </a:lnSpc>
        <a:spcBef>
          <a:spcPts val="0"/>
        </a:spcBef>
        <a:spcAft>
          <a:spcPts val="0"/>
        </a:spcAft>
        <a:buClrTx/>
        <a:buSzTx/>
        <a:buFontTx/>
        <a:buNone/>
        <a:tabLst/>
        <a:defRPr b="0" baseline="0" cap="all" i="0" spc="0" strike="noStrike" sz="3200" u="none">
          <a:solidFill>
            <a:srgbClr val="000000"/>
          </a:solidFill>
          <a:uFillTx/>
          <a:latin typeface="+mn-lt"/>
          <a:ea typeface="+mn-ea"/>
          <a:cs typeface="+mn-cs"/>
          <a:sym typeface="Gill Sans MT"/>
        </a:defRPr>
      </a:lvl9pPr>
    </p:titleStyle>
    <p:bodyStyle>
      <a:lvl1pPr marL="228600" marR="0" indent="-2286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1pPr>
      <a:lvl2pPr marL="711200" marR="0" indent="-254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2pPr>
      <a:lvl3pPr marL="1200150" marR="0" indent="-28575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3pPr>
      <a:lvl4pPr marL="1698171" marR="0" indent="-326571"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4pPr>
      <a:lvl5pPr marL="22098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5pPr>
      <a:lvl6pPr marL="26670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6pPr>
      <a:lvl7pPr marL="31242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7pPr>
      <a:lvl8pPr marL="35814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8pPr>
      <a:lvl9pPr marL="4038600" marR="0" indent="-381000" algn="l" defTabSz="914400" rtl="0" latinLnBrk="0">
        <a:lnSpc>
          <a:spcPct val="120000"/>
        </a:lnSpc>
        <a:spcBef>
          <a:spcPts val="1000"/>
        </a:spcBef>
        <a:spcAft>
          <a:spcPts val="0"/>
        </a:spcAft>
        <a:buClr>
          <a:schemeClr val="accent1"/>
        </a:buClr>
        <a:buSzPct val="100000"/>
        <a:buFont typeface="Arial"/>
        <a:buChar char="•"/>
        <a:tabLst/>
        <a:defRPr b="0" baseline="0" cap="none" i="0" spc="0" strike="noStrike" sz="2000" u="none">
          <a:solidFill>
            <a:srgbClr val="000000"/>
          </a:solidFill>
          <a:uFillTx/>
          <a:latin typeface="+mn-lt"/>
          <a:ea typeface="+mn-ea"/>
          <a:cs typeface="+mn-cs"/>
          <a:sym typeface="Gill Sans MT"/>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1pPr>
      <a:lvl2pPr marL="0" marR="0" indent="4572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2pPr>
      <a:lvl3pPr marL="0" marR="0" indent="9144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3pPr>
      <a:lvl4pPr marL="0" marR="0" indent="13716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4pPr>
      <a:lvl5pPr marL="0" marR="0" indent="18288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5pPr>
      <a:lvl6pPr marL="0" marR="0" indent="22860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6pPr>
      <a:lvl7pPr marL="0" marR="0" indent="27432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7pPr>
      <a:lvl8pPr marL="0" marR="0" indent="32004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8pPr>
      <a:lvl9pPr marL="0" marR="0" indent="3657600" algn="r" defTabSz="457200" rtl="0" latinLnBrk="0">
        <a:lnSpc>
          <a:spcPct val="100000"/>
        </a:lnSpc>
        <a:spcBef>
          <a:spcPts val="0"/>
        </a:spcBef>
        <a:spcAft>
          <a:spcPts val="0"/>
        </a:spcAft>
        <a:buClrTx/>
        <a:buSzTx/>
        <a:buFontTx/>
        <a:buNone/>
        <a:tabLst/>
        <a:defRPr b="0" baseline="0" cap="none" i="0" spc="0" strike="noStrike" sz="28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Content Placeholder 2"/>
          <p:cNvSpPr txBox="1"/>
          <p:nvPr>
            <p:ph type="body" sz="half" idx="1"/>
          </p:nvPr>
        </p:nvSpPr>
        <p:spPr>
          <a:xfrm>
            <a:off x="829220" y="2543167"/>
            <a:ext cx="9795717" cy="3246625"/>
          </a:xfrm>
          <a:prstGeom prst="rect">
            <a:avLst/>
          </a:prstGeom>
        </p:spPr>
        <p:txBody>
          <a:bodyPr/>
          <a:lstStyle/>
          <a:p>
            <a:pPr marL="0" indent="0" defTabSz="868680">
              <a:lnSpc>
                <a:spcPct val="96000"/>
              </a:lnSpc>
              <a:spcBef>
                <a:spcPts val="900"/>
              </a:spcBef>
              <a:buSzTx/>
              <a:buNone/>
              <a:defRPr sz="1615"/>
            </a:pPr>
          </a:p>
          <a:p>
            <a:pPr marL="0" indent="0" defTabSz="868680">
              <a:lnSpc>
                <a:spcPct val="96000"/>
              </a:lnSpc>
              <a:spcBef>
                <a:spcPts val="900"/>
              </a:spcBef>
              <a:buSzTx/>
              <a:buNone/>
              <a:defRPr sz="1615"/>
            </a:pPr>
          </a:p>
          <a:p>
            <a:pPr marL="0" indent="0" defTabSz="868680">
              <a:lnSpc>
                <a:spcPct val="96000"/>
              </a:lnSpc>
              <a:spcBef>
                <a:spcPts val="900"/>
              </a:spcBef>
              <a:buSzTx/>
              <a:buNone/>
              <a:defRPr sz="1615"/>
            </a:pPr>
          </a:p>
          <a:p>
            <a:pPr marL="0" indent="0" defTabSz="868680">
              <a:lnSpc>
                <a:spcPct val="96000"/>
              </a:lnSpc>
              <a:spcBef>
                <a:spcPts val="900"/>
              </a:spcBef>
              <a:buSzTx/>
              <a:buNone/>
              <a:defRPr sz="1615"/>
            </a:pPr>
          </a:p>
          <a:p>
            <a:pPr marL="0" indent="0" defTabSz="868680">
              <a:lnSpc>
                <a:spcPct val="96000"/>
              </a:lnSpc>
              <a:spcBef>
                <a:spcPts val="900"/>
              </a:spcBef>
              <a:buSzTx/>
              <a:buNone/>
              <a:defRPr sz="1615"/>
            </a:pPr>
            <a:r>
              <a:t>Presented by:</a:t>
            </a:r>
          </a:p>
          <a:p>
            <a:pPr marL="217170" indent="-217170" defTabSz="868680">
              <a:lnSpc>
                <a:spcPct val="96000"/>
              </a:lnSpc>
              <a:spcBef>
                <a:spcPts val="900"/>
              </a:spcBef>
              <a:defRPr sz="1615"/>
            </a:pPr>
            <a:r>
              <a:t>Rohit</a:t>
            </a:r>
          </a:p>
          <a:p>
            <a:pPr marL="217170" indent="-217170" defTabSz="868680">
              <a:lnSpc>
                <a:spcPct val="96000"/>
              </a:lnSpc>
              <a:spcBef>
                <a:spcPts val="900"/>
              </a:spcBef>
              <a:defRPr sz="1615"/>
            </a:pPr>
            <a:r>
              <a:t>Aman Vashishtha</a:t>
            </a:r>
          </a:p>
          <a:p>
            <a:pPr marL="217170" indent="-217170" defTabSz="868680">
              <a:lnSpc>
                <a:spcPct val="96000"/>
              </a:lnSpc>
              <a:spcBef>
                <a:spcPts val="900"/>
              </a:spcBef>
              <a:defRPr sz="1615"/>
            </a:pPr>
            <a:r>
              <a:t>Sahil Mirshikari                               					Date:</a:t>
            </a:r>
          </a:p>
          <a:p>
            <a:pPr marL="217170" indent="-217170" defTabSz="868680">
              <a:lnSpc>
                <a:spcPct val="96000"/>
              </a:lnSpc>
              <a:spcBef>
                <a:spcPts val="900"/>
              </a:spcBef>
              <a:defRPr sz="1615"/>
            </a:pPr>
            <a:r>
              <a:t>Avirat R. Deshmukh						12-02-2025</a:t>
            </a:r>
          </a:p>
        </p:txBody>
      </p:sp>
      <p:sp>
        <p:nvSpPr>
          <p:cNvPr id="133" name="Title 1"/>
          <p:cNvSpPr txBox="1"/>
          <p:nvPr>
            <p:ph type="title"/>
          </p:nvPr>
        </p:nvSpPr>
        <p:spPr>
          <a:xfrm>
            <a:off x="1297269" y="914026"/>
            <a:ext cx="9920776" cy="1399974"/>
          </a:xfrm>
          <a:prstGeom prst="rect">
            <a:avLst/>
          </a:prstGeom>
        </p:spPr>
        <p:txBody>
          <a:bodyPr/>
          <a:lstStyle/>
          <a:p>
            <a:pPr algn="ctr" defTabSz="429768">
              <a:defRPr b="1" sz="1833">
                <a:latin typeface="Calibri"/>
                <a:ea typeface="Calibri"/>
                <a:cs typeface="Calibri"/>
                <a:sym typeface="Calibri"/>
              </a:defRPr>
            </a:pPr>
            <a:r>
              <a:t>Topic:</a:t>
            </a:r>
            <a:br/>
            <a:br>
              <a:rPr sz="2491"/>
            </a:br>
            <a:r>
              <a:rPr sz="2491"/>
              <a:t>"Transforming E-Commerce Growth: A Data-Driven Marketing Strategy for Enhanced Customer Acquisition and Retention"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itle 1"/>
          <p:cNvSpPr txBox="1"/>
          <p:nvPr>
            <p:ph type="title"/>
          </p:nvPr>
        </p:nvSpPr>
        <p:spPr>
          <a:prstGeom prst="rect">
            <a:avLst/>
          </a:prstGeom>
        </p:spPr>
        <p:txBody>
          <a:bodyPr/>
          <a:lstStyle/>
          <a:p>
            <a:pPr algn="ctr">
              <a:defRPr b="1" sz="4000">
                <a:latin typeface="Calibri"/>
                <a:ea typeface="Calibri"/>
                <a:cs typeface="Calibri"/>
                <a:sym typeface="Calibri"/>
              </a:defRPr>
            </a:pPr>
            <a:r>
              <a:t>Business Objective</a:t>
            </a:r>
            <a:r>
              <a:rPr sz="3200">
                <a:latin typeface="+mn-lt"/>
                <a:ea typeface="+mn-ea"/>
                <a:cs typeface="+mn-cs"/>
                <a:sym typeface="Gill Sans MT"/>
              </a:rPr>
              <a:t>:</a:t>
            </a:r>
          </a:p>
        </p:txBody>
      </p:sp>
      <p:sp>
        <p:nvSpPr>
          <p:cNvPr id="160" name="Content Placeholder 2"/>
          <p:cNvSpPr txBox="1"/>
          <p:nvPr>
            <p:ph type="body" sz="half" idx="1"/>
          </p:nvPr>
        </p:nvSpPr>
        <p:spPr>
          <a:prstGeom prst="rect">
            <a:avLst/>
          </a:prstGeom>
        </p:spPr>
        <p:txBody>
          <a:bodyPr/>
          <a:lstStyle/>
          <a:p>
            <a:pPr marL="226313" indent="-226313" defTabSz="905255">
              <a:spcBef>
                <a:spcPts val="900"/>
              </a:spcBef>
              <a:defRPr sz="1979"/>
            </a:pPr>
            <a:r>
              <a:t>1. Calculate Invoice amount or sale_amount or revenue for each transaction and item level.</a:t>
            </a:r>
          </a:p>
          <a:p>
            <a:pPr marL="0" indent="0" defTabSz="905255">
              <a:spcBef>
                <a:spcPts val="900"/>
              </a:spcBef>
              <a:buSzTx/>
              <a:buNone/>
              <a:defRPr sz="1979"/>
            </a:pPr>
            <a:r>
              <a:t>    Invoice Value =(( Quantity*Avg_price)*(1-Discount_pct)*(1+GST))+Delivery_Charges</a:t>
            </a:r>
          </a:p>
          <a:p>
            <a:pPr marL="226313" indent="-226313" defTabSz="905255">
              <a:spcBef>
                <a:spcPts val="900"/>
              </a:spcBef>
              <a:defRPr sz="1979"/>
            </a:pPr>
            <a:r>
              <a:t>2. Performing Customer Segmentation</a:t>
            </a:r>
          </a:p>
          <a:p>
            <a:pPr lvl="1" marL="678941" indent="-226313" defTabSz="905255">
              <a:spcBef>
                <a:spcPts val="400"/>
              </a:spcBef>
              <a:defRPr b="1" sz="1782"/>
            </a:pPr>
            <a:r>
              <a:t>Heuristic (Value based, RFM) </a:t>
            </a:r>
            <a:r>
              <a:rPr b="0"/>
              <a:t>– Divide the customers into Premium, Gold, Silver, Standard customers and define strategy on the same.</a:t>
            </a:r>
          </a:p>
          <a:p>
            <a:pPr lvl="1" marL="678941" indent="-226313" defTabSz="905255">
              <a:spcBef>
                <a:spcPts val="400"/>
              </a:spcBef>
              <a:defRPr sz="1782"/>
            </a:pPr>
            <a:r>
              <a:t>Scientific (Using K-Means) &amp; Understand the profiles. Define strategy for each segment.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prstGeom prst="rect">
            <a:avLst/>
          </a:prstGeom>
        </p:spPr>
        <p:txBody>
          <a:bodyPr/>
          <a:lstStyle/>
          <a:p>
            <a:pPr algn="ctr">
              <a:defRPr b="1">
                <a:latin typeface="Calibri"/>
                <a:ea typeface="Calibri"/>
                <a:cs typeface="Calibri"/>
                <a:sym typeface="Calibri"/>
              </a:defRPr>
            </a:pPr>
            <a:r>
              <a:t>Business Objective</a:t>
            </a:r>
            <a:r>
              <a:rPr>
                <a:latin typeface="+mn-lt"/>
                <a:ea typeface="+mn-ea"/>
                <a:cs typeface="+mn-cs"/>
                <a:sym typeface="Gill Sans MT"/>
              </a:rPr>
              <a:t>:</a:t>
            </a:r>
          </a:p>
        </p:txBody>
      </p:sp>
      <p:sp>
        <p:nvSpPr>
          <p:cNvPr id="163" name="Content Placeholder 2"/>
          <p:cNvSpPr txBox="1"/>
          <p:nvPr>
            <p:ph type="body" sz="half" idx="1"/>
          </p:nvPr>
        </p:nvSpPr>
        <p:spPr>
          <a:prstGeom prst="rect">
            <a:avLst/>
          </a:prstGeom>
        </p:spPr>
        <p:txBody>
          <a:bodyPr/>
          <a:lstStyle/>
          <a:p>
            <a:pPr marL="360363"/>
            <a:r>
              <a:t>3. Customer Lifetime Value (Low Value/Medium Value/High Value)</a:t>
            </a:r>
          </a:p>
          <a:p>
            <a:pPr lvl="1" marL="685800" indent="-228600">
              <a:spcBef>
                <a:spcPts val="500"/>
              </a:spcBef>
              <a:defRPr sz="1800"/>
            </a:pPr>
            <a:r>
              <a:t>	First define dependent variable with categories low value, medium value, high value 	using customer revenue.</a:t>
            </a:r>
          </a:p>
          <a:p>
            <a:pPr lvl="1" marL="685800" indent="-228600">
              <a:spcBef>
                <a:spcPts val="500"/>
              </a:spcBef>
              <a:defRPr sz="1800"/>
            </a:pPr>
            <a:r>
              <a:t>	Then perform Classification model.</a:t>
            </a:r>
          </a:p>
          <a:p>
            <a:pPr lvl="1" marL="373063" indent="-285750">
              <a:spcBef>
                <a:spcPts val="500"/>
              </a:spcBef>
              <a:tabLst>
                <a:tab pos="165100" algn="l"/>
              </a:tabLst>
            </a:pPr>
            <a:r>
              <a:t>4. Cross-Selling (Which products are selling together)</a:t>
            </a:r>
            <a:endParaRPr sz="1800"/>
          </a:p>
          <a:p>
            <a:pPr lvl="2" marL="830262">
              <a:spcBef>
                <a:spcPts val="500"/>
              </a:spcBef>
              <a:tabLst>
                <a:tab pos="165100" algn="l"/>
              </a:tabLst>
              <a:defRPr sz="1600"/>
            </a:pPr>
            <a:r>
              <a:t>You can perform exploratory analysis &amp; market basket analysis to understand which of items can be bundled together.</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Title 1"/>
          <p:cNvSpPr txBox="1"/>
          <p:nvPr>
            <p:ph type="title"/>
          </p:nvPr>
        </p:nvSpPr>
        <p:spPr>
          <a:prstGeom prst="rect">
            <a:avLst/>
          </a:prstGeom>
        </p:spPr>
        <p:txBody>
          <a:bodyPr/>
          <a:lstStyle/>
          <a:p>
            <a:pPr algn="ctr">
              <a:defRPr b="1">
                <a:latin typeface="Calibri"/>
                <a:ea typeface="Calibri"/>
                <a:cs typeface="Calibri"/>
                <a:sym typeface="Calibri"/>
              </a:defRPr>
            </a:pPr>
            <a:r>
              <a:t>Business Objective</a:t>
            </a:r>
            <a:r>
              <a:rPr>
                <a:latin typeface="+mn-lt"/>
                <a:ea typeface="+mn-ea"/>
                <a:cs typeface="+mn-cs"/>
                <a:sym typeface="Gill Sans MT"/>
              </a:rPr>
              <a:t>:</a:t>
            </a:r>
          </a:p>
        </p:txBody>
      </p:sp>
      <p:sp>
        <p:nvSpPr>
          <p:cNvPr id="166" name="Content Placeholder 2"/>
          <p:cNvSpPr txBox="1"/>
          <p:nvPr>
            <p:ph type="body" sz="half" idx="1"/>
          </p:nvPr>
        </p:nvSpPr>
        <p:spPr>
          <a:prstGeom prst="rect">
            <a:avLst/>
          </a:prstGeom>
        </p:spPr>
        <p:txBody>
          <a:bodyPr/>
          <a:lstStyle/>
          <a:p>
            <a:pPr marL="226313" indent="-226313" defTabSz="905255">
              <a:spcBef>
                <a:spcPts val="900"/>
              </a:spcBef>
              <a:defRPr sz="1979"/>
            </a:pPr>
            <a:r>
              <a:t>5. Predicting Next Purchase Day(How soon each customer can visit the store (0-30 days, 30-60 days, 60-90 days, 90+ days):</a:t>
            </a:r>
          </a:p>
          <a:p>
            <a:pPr lvl="1" marL="678941" indent="-226313" defTabSz="905255">
              <a:spcBef>
                <a:spcPts val="400"/>
              </a:spcBef>
              <a:defRPr sz="1782"/>
            </a:pPr>
            <a:r>
              <a:t>For this, we need to create dependent variable at customer level (average days per one transaction for only repeat customers and divide into groups 0-30 days, 30-60 days,60-90 days and 90+ days) then build classification model to predict next purchase of given customer.</a:t>
            </a:r>
          </a:p>
          <a:p>
            <a:pPr marL="226313" indent="-226313" defTabSz="905255">
              <a:spcBef>
                <a:spcPts val="900"/>
              </a:spcBef>
              <a:defRPr sz="1979"/>
            </a:pPr>
            <a:r>
              <a:t>6. Perform cohort analysis by defining below cohorts:</a:t>
            </a:r>
          </a:p>
          <a:p>
            <a:pPr lvl="1" marL="678941" indent="-226313" defTabSz="905255">
              <a:spcBef>
                <a:spcPts val="400"/>
              </a:spcBef>
              <a:defRPr sz="1782"/>
            </a:pPr>
            <a:r>
              <a:t>Customers who started in each month and understand their behaviour</a:t>
            </a:r>
          </a:p>
          <a:p>
            <a:pPr lvl="1" marL="678941" indent="-226313" defTabSz="905255">
              <a:spcBef>
                <a:spcPts val="400"/>
              </a:spcBef>
              <a:defRPr sz="1782"/>
            </a:pPr>
            <a:r>
              <a:t>Which Month cohort has maximum retention?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Visualization Analysis"/>
          <p:cNvSpPr txBox="1"/>
          <p:nvPr>
            <p:ph type="title"/>
          </p:nvPr>
        </p:nvSpPr>
        <p:spPr>
          <a:xfrm>
            <a:off x="1451579" y="1216821"/>
            <a:ext cx="9603276" cy="1260534"/>
          </a:xfrm>
          <a:prstGeom prst="rect">
            <a:avLst/>
          </a:prstGeom>
        </p:spPr>
        <p:txBody>
          <a:bodyPr/>
          <a:lstStyle/>
          <a:p>
            <a:pPr/>
            <a:r>
              <a:t>Visualization Analysis </a:t>
            </a:r>
          </a:p>
        </p:txBody>
      </p:sp>
      <p:grpSp>
        <p:nvGrpSpPr>
          <p:cNvPr id="171" name="Image Gallery"/>
          <p:cNvGrpSpPr/>
          <p:nvPr/>
        </p:nvGrpSpPr>
        <p:grpSpPr>
          <a:xfrm>
            <a:off x="1974716" y="1888776"/>
            <a:ext cx="8242568" cy="4473006"/>
            <a:chOff x="0" y="0"/>
            <a:chExt cx="8242566" cy="4473004"/>
          </a:xfrm>
        </p:grpSpPr>
        <p:pic>
          <p:nvPicPr>
            <p:cNvPr id="169" name="WhatsApp Image 2025-02-12 at 09.26.55 (2).jpeg" descr="WhatsApp Image 2025-02-12 at 09.26.55 (2).jpeg"/>
            <p:cNvPicPr>
              <a:picLocks noChangeAspect="1"/>
            </p:cNvPicPr>
            <p:nvPr/>
          </p:nvPicPr>
          <p:blipFill>
            <a:blip r:embed="rId2">
              <a:extLst/>
            </a:blip>
            <a:srcRect l="0" t="0" r="0" b="0"/>
            <a:stretch>
              <a:fillRect/>
            </a:stretch>
          </p:blipFill>
          <p:spPr>
            <a:xfrm>
              <a:off x="131341" y="0"/>
              <a:ext cx="7979885" cy="3965005"/>
            </a:xfrm>
            <a:prstGeom prst="rect">
              <a:avLst/>
            </a:prstGeom>
            <a:ln w="12700" cap="flat">
              <a:noFill/>
              <a:miter lim="400000"/>
            </a:ln>
            <a:effectLst/>
          </p:spPr>
        </p:pic>
        <p:sp>
          <p:nvSpPr>
            <p:cNvPr id="170" name="Rectangle"/>
            <p:cNvSpPr/>
            <p:nvPr/>
          </p:nvSpPr>
          <p:spPr>
            <a:xfrm>
              <a:off x="0" y="4041204"/>
              <a:ext cx="8242567" cy="431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3" name="Image Gallery" descr="Image Gallery"/>
          <p:cNvPicPr>
            <a:picLocks noChangeAspect="1"/>
          </p:cNvPicPr>
          <p:nvPr/>
        </p:nvPicPr>
        <p:blipFill>
          <a:blip r:embed="rId2">
            <a:extLst/>
          </a:blip>
          <a:srcRect l="0" t="1347" r="0" b="1347"/>
          <a:stretch>
            <a:fillRect/>
          </a:stretch>
        </p:blipFill>
        <p:spPr>
          <a:xfrm>
            <a:off x="591931" y="269807"/>
            <a:ext cx="4821334" cy="2705721"/>
          </a:xfrm>
          <a:prstGeom prst="rect">
            <a:avLst/>
          </a:prstGeom>
          <a:ln w="12700">
            <a:miter lim="400000"/>
          </a:ln>
        </p:spPr>
      </p:pic>
      <p:pic>
        <p:nvPicPr>
          <p:cNvPr id="174" name="Image Gallery" descr="Image Gallery"/>
          <p:cNvPicPr>
            <a:picLocks noChangeAspect="1"/>
          </p:cNvPicPr>
          <p:nvPr/>
        </p:nvPicPr>
        <p:blipFill>
          <a:blip r:embed="rId3">
            <a:extLst/>
          </a:blip>
          <a:srcRect l="0" t="256" r="0" b="256"/>
          <a:stretch>
            <a:fillRect/>
          </a:stretch>
        </p:blipFill>
        <p:spPr>
          <a:xfrm>
            <a:off x="2993927" y="3102324"/>
            <a:ext cx="5291413" cy="2574579"/>
          </a:xfrm>
          <a:prstGeom prst="rect">
            <a:avLst/>
          </a:prstGeom>
          <a:ln w="12700">
            <a:miter lim="400000"/>
          </a:ln>
        </p:spPr>
      </p:pic>
      <p:pic>
        <p:nvPicPr>
          <p:cNvPr id="175" name="Image Gallery" descr="Image Gallery"/>
          <p:cNvPicPr>
            <a:picLocks noChangeAspect="1"/>
          </p:cNvPicPr>
          <p:nvPr/>
        </p:nvPicPr>
        <p:blipFill>
          <a:blip r:embed="rId4">
            <a:extLst/>
          </a:blip>
          <a:srcRect l="0" t="584" r="0" b="584"/>
          <a:stretch>
            <a:fillRect/>
          </a:stretch>
        </p:blipFill>
        <p:spPr>
          <a:xfrm>
            <a:off x="6027634" y="210442"/>
            <a:ext cx="4903330" cy="277250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1451579" y="716595"/>
            <a:ext cx="9603276" cy="1049236"/>
          </a:xfrm>
          <a:prstGeom prst="rect">
            <a:avLst/>
          </a:prstGeom>
        </p:spPr>
        <p:txBody>
          <a:bodyPr/>
          <a:lstStyle>
            <a:lvl1pPr algn="ctr" defTabSz="804672">
              <a:defRPr sz="3520">
                <a:latin typeface="Calibri"/>
                <a:ea typeface="Calibri"/>
                <a:cs typeface="Calibri"/>
                <a:sym typeface="Calibri"/>
              </a:defRPr>
            </a:lvl1pPr>
          </a:lstStyle>
          <a:p>
            <a:pPr/>
            <a:r>
              <a:t>UI for CUSTOMER SEGEMNTATION &amp; Next Product </a:t>
            </a:r>
          </a:p>
        </p:txBody>
      </p:sp>
      <p:sp>
        <p:nvSpPr>
          <p:cNvPr id="178" name="Content Placeholder 2"/>
          <p:cNvSpPr txBox="1"/>
          <p:nvPr>
            <p:ph type="body" sz="half" idx="1"/>
          </p:nvPr>
        </p:nvSpPr>
        <p:spPr>
          <a:prstGeom prst="rect">
            <a:avLst/>
          </a:prstGeom>
        </p:spPr>
        <p:txBody>
          <a:bodyPr/>
          <a:lstStyle/>
          <a:p>
            <a:pPr marL="221742" indent="-221742" defTabSz="886968">
              <a:spcBef>
                <a:spcPts val="900"/>
              </a:spcBef>
              <a:defRPr sz="1940"/>
            </a:pPr>
            <a:r>
              <a:t>An interactive Streamlit dashboard that predicts the likelihood of a customer's next purchase and recommends the next product based on transaction history and customer data.</a:t>
            </a:r>
          </a:p>
          <a:p>
            <a:pPr marL="221742" indent="-221742" defTabSz="886968">
              <a:spcBef>
                <a:spcPts val="900"/>
              </a:spcBef>
              <a:defRPr sz="1940"/>
            </a:pPr>
            <a:r>
              <a:t>Key Features:</a:t>
            </a:r>
          </a:p>
          <a:p>
            <a:pPr lvl="1" marL="665226" indent="-221742" defTabSz="886968">
              <a:spcBef>
                <a:spcPts val="400"/>
              </a:spcBef>
              <a:defRPr sz="1746"/>
            </a:pPr>
            <a:r>
              <a:t>User Input: Enter or select Customer ID via sidebar.</a:t>
            </a:r>
          </a:p>
          <a:p>
            <a:pPr lvl="1" marL="665226" indent="-221742" defTabSz="886968">
              <a:spcBef>
                <a:spcPts val="400"/>
              </a:spcBef>
              <a:defRPr sz="1746"/>
            </a:pPr>
            <a:r>
              <a:t>Data Display: Shows customer details and transaction history.</a:t>
            </a:r>
          </a:p>
          <a:p>
            <a:pPr lvl="1" marL="665226" indent="-221742" defTabSz="886968">
              <a:spcBef>
                <a:spcPts val="400"/>
              </a:spcBef>
              <a:defRPr sz="1746"/>
            </a:pPr>
            <a:r>
              <a:t>Predictions:Next Purchase Prediction – Forecasts if a customer will make another purchase.</a:t>
            </a:r>
          </a:p>
          <a:p>
            <a:pPr lvl="1" marL="665226" indent="-221742" defTabSz="886968">
              <a:spcBef>
                <a:spcPts val="400"/>
              </a:spcBef>
              <a:defRPr sz="1746"/>
            </a:pPr>
            <a:r>
              <a:t>Next Product Prediction – Suggests the product category likely to be purchased.</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2" name="Image Gallery"/>
          <p:cNvGrpSpPr/>
          <p:nvPr/>
        </p:nvGrpSpPr>
        <p:grpSpPr>
          <a:xfrm>
            <a:off x="825605" y="889000"/>
            <a:ext cx="10181062" cy="5156200"/>
            <a:chOff x="0" y="0"/>
            <a:chExt cx="10181060" cy="5156200"/>
          </a:xfrm>
        </p:grpSpPr>
        <p:pic>
          <p:nvPicPr>
            <p:cNvPr id="180" name="WhatsApp Image 2025-02-12 at 09.13.12.jpeg" descr="WhatsApp Image 2025-02-12 at 09.13.12.jpeg"/>
            <p:cNvPicPr>
              <a:picLocks noChangeAspect="1"/>
            </p:cNvPicPr>
            <p:nvPr/>
          </p:nvPicPr>
          <p:blipFill>
            <a:blip r:embed="rId2">
              <a:extLst/>
            </a:blip>
            <a:srcRect l="803" t="0" r="803" b="0"/>
            <a:stretch>
              <a:fillRect/>
            </a:stretch>
          </p:blipFill>
          <p:spPr>
            <a:xfrm>
              <a:off x="0" y="0"/>
              <a:ext cx="10181061" cy="4648200"/>
            </a:xfrm>
            <a:prstGeom prst="rect">
              <a:avLst/>
            </a:prstGeom>
            <a:ln w="12700" cap="flat">
              <a:noFill/>
              <a:miter lim="400000"/>
            </a:ln>
            <a:effectLst/>
          </p:spPr>
        </p:pic>
        <p:sp>
          <p:nvSpPr>
            <p:cNvPr id="181" name="Rectangle"/>
            <p:cNvSpPr/>
            <p:nvPr/>
          </p:nvSpPr>
          <p:spPr>
            <a:xfrm>
              <a:off x="0" y="4724400"/>
              <a:ext cx="10181061"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6" name="Image Gallery"/>
          <p:cNvGrpSpPr/>
          <p:nvPr/>
        </p:nvGrpSpPr>
        <p:grpSpPr>
          <a:xfrm>
            <a:off x="717532" y="723900"/>
            <a:ext cx="10756936" cy="5156200"/>
            <a:chOff x="0" y="0"/>
            <a:chExt cx="10756935" cy="5156200"/>
          </a:xfrm>
        </p:grpSpPr>
        <p:pic>
          <p:nvPicPr>
            <p:cNvPr id="184" name="WhatsApp Image 2025-02-12 at 09.13.49.jpeg" descr="WhatsApp Image 2025-02-12 at 09.13.49.jpeg"/>
            <p:cNvPicPr>
              <a:picLocks noChangeAspect="1"/>
            </p:cNvPicPr>
            <p:nvPr/>
          </p:nvPicPr>
          <p:blipFill>
            <a:blip r:embed="rId2">
              <a:extLst/>
            </a:blip>
            <a:srcRect l="0" t="1987" r="0" b="1987"/>
            <a:stretch>
              <a:fillRect/>
            </a:stretch>
          </p:blipFill>
          <p:spPr>
            <a:xfrm>
              <a:off x="0" y="0"/>
              <a:ext cx="10756936" cy="4648200"/>
            </a:xfrm>
            <a:prstGeom prst="rect">
              <a:avLst/>
            </a:prstGeom>
            <a:ln w="12700" cap="flat">
              <a:noFill/>
              <a:miter lim="400000"/>
            </a:ln>
            <a:effectLst/>
          </p:spPr>
        </p:pic>
        <p:sp>
          <p:nvSpPr>
            <p:cNvPr id="185" name="Rectangle"/>
            <p:cNvSpPr/>
            <p:nvPr/>
          </p:nvSpPr>
          <p:spPr>
            <a:xfrm>
              <a:off x="0" y="4724400"/>
              <a:ext cx="10756936"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0" name="Image Gallery"/>
          <p:cNvGrpSpPr/>
          <p:nvPr/>
        </p:nvGrpSpPr>
        <p:grpSpPr>
          <a:xfrm>
            <a:off x="571840" y="723900"/>
            <a:ext cx="10859680" cy="5156200"/>
            <a:chOff x="0" y="0"/>
            <a:chExt cx="10859678" cy="5156200"/>
          </a:xfrm>
        </p:grpSpPr>
        <p:pic>
          <p:nvPicPr>
            <p:cNvPr id="188" name="WhatsApp Image 2025-02-12 at 09.14.14.jpeg" descr="WhatsApp Image 2025-02-12 at 09.14.14.jpeg"/>
            <p:cNvPicPr>
              <a:picLocks noChangeAspect="1"/>
            </p:cNvPicPr>
            <p:nvPr/>
          </p:nvPicPr>
          <p:blipFill>
            <a:blip r:embed="rId2">
              <a:extLst/>
            </a:blip>
            <a:srcRect l="0" t="1083" r="0" b="1083"/>
            <a:stretch>
              <a:fillRect/>
            </a:stretch>
          </p:blipFill>
          <p:spPr>
            <a:xfrm>
              <a:off x="0" y="0"/>
              <a:ext cx="10859679" cy="4648200"/>
            </a:xfrm>
            <a:prstGeom prst="rect">
              <a:avLst/>
            </a:prstGeom>
            <a:ln w="12700" cap="flat">
              <a:noFill/>
              <a:miter lim="400000"/>
            </a:ln>
            <a:effectLst/>
          </p:spPr>
        </p:pic>
        <p:sp>
          <p:nvSpPr>
            <p:cNvPr id="189" name="Rectangle"/>
            <p:cNvSpPr/>
            <p:nvPr/>
          </p:nvSpPr>
          <p:spPr>
            <a:xfrm>
              <a:off x="0" y="4724400"/>
              <a:ext cx="10859679" cy="4318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  </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prstGeom prst="rect">
            <a:avLst/>
          </a:prstGeom>
        </p:spPr>
        <p:txBody>
          <a:bodyPr/>
          <a:lstStyle/>
          <a:p>
            <a:pPr algn="ctr" defTabSz="896111">
              <a:defRPr b="1" sz="3528">
                <a:latin typeface="Calibri"/>
                <a:ea typeface="Calibri"/>
                <a:cs typeface="Calibri"/>
                <a:sym typeface="Calibri"/>
              </a:defRPr>
            </a:pPr>
            <a:r>
              <a:t>Key insights</a:t>
            </a:r>
            <a:br/>
          </a:p>
        </p:txBody>
      </p:sp>
      <p:sp>
        <p:nvSpPr>
          <p:cNvPr id="193"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From our analysis, we’ve derived several key findings:</a:t>
            </a:r>
          </a:p>
          <a:p>
            <a:pPr>
              <a:defRPr b="1">
                <a:solidFill>
                  <a:srgbClr val="374151"/>
                </a:solidFill>
                <a:latin typeface="__Inter_d65c78"/>
                <a:ea typeface="__Inter_d65c78"/>
                <a:cs typeface="__Inter_d65c78"/>
                <a:sym typeface="__Inter_d65c78"/>
              </a:defRPr>
            </a:pPr>
            <a:r>
              <a:t>Customer Insights</a:t>
            </a:r>
            <a:r>
              <a:rPr b="0"/>
              <a:t>: We’ve identified high-value customers and their purchasing patterns, which can inform targeted marketing efforts.</a:t>
            </a:r>
            <a:endParaRPr b="0"/>
          </a:p>
          <a:p>
            <a:pPr>
              <a:defRPr b="1">
                <a:solidFill>
                  <a:srgbClr val="374151"/>
                </a:solidFill>
                <a:latin typeface="__Inter_d65c78"/>
                <a:ea typeface="__Inter_d65c78"/>
                <a:cs typeface="__Inter_d65c78"/>
                <a:sym typeface="__Inter_d65c78"/>
              </a:defRPr>
            </a:pPr>
            <a:r>
              <a:t>Marketing Strategies</a:t>
            </a:r>
            <a:r>
              <a:rPr b="0"/>
              <a:t>: Recommendations were made for targeted marketing based on customer segments to enhance engagement and sales.</a:t>
            </a:r>
            <a:endParaRPr b="0"/>
          </a:p>
          <a:p>
            <a:pPr>
              <a:defRPr b="1">
                <a:solidFill>
                  <a:srgbClr val="374151"/>
                </a:solidFill>
                <a:latin typeface="__Inter_d65c78"/>
                <a:ea typeface="__Inter_d65c78"/>
                <a:cs typeface="__Inter_d65c78"/>
                <a:sym typeface="__Inter_d65c78"/>
              </a:defRPr>
            </a:pPr>
            <a:r>
              <a:t>Revenue Impact</a:t>
            </a:r>
            <a:r>
              <a:rPr b="0"/>
              <a:t>: We’ve analyzed how discounts and marketing spend affect overall revenue, providing insights into effective pricing strategies.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prstGeom prst="rect">
            <a:avLst/>
          </a:prstGeom>
        </p:spPr>
        <p:txBody>
          <a:bodyPr/>
          <a:lstStyle/>
          <a:p>
            <a:pPr algn="ctr" defTabSz="749808">
              <a:defRPr b="1" sz="3280">
                <a:latin typeface="__Inter_d65c78"/>
                <a:ea typeface="__Inter_d65c78"/>
                <a:cs typeface="__Inter_d65c78"/>
                <a:sym typeface="__Inter_d65c78"/>
              </a:defRPr>
            </a:pPr>
            <a:r>
              <a:t>Introduction</a:t>
            </a:r>
            <a:br/>
          </a:p>
        </p:txBody>
      </p:sp>
      <p:sp>
        <p:nvSpPr>
          <p:cNvPr id="136" name="Content Placeholder 2"/>
          <p:cNvSpPr txBox="1"/>
          <p:nvPr>
            <p:ph type="body" sz="half" idx="1"/>
          </p:nvPr>
        </p:nvSpPr>
        <p:spPr>
          <a:prstGeom prst="rect">
            <a:avLst/>
          </a:prstGeom>
        </p:spPr>
        <p:txBody>
          <a:bodyPr/>
          <a:lstStyle/>
          <a:p>
            <a:pPr/>
            <a:r>
              <a:t>Our project, focused on E-Commerce Customer Analysis and Segmentation, tackles this challenge head-on. We've delved into customer data to uncover valuable insights that can be leveraged to refine marketing strategies and, ultimately, drive sales growth. By analyzing customer behavior, demographics, and preferences, we aim to demonstrate how targeted marketing campaigns can be developed for maximum impact.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prstGeom prst="rect">
            <a:avLst/>
          </a:prstGeom>
        </p:spPr>
        <p:txBody>
          <a:bodyPr/>
          <a:lstStyle/>
          <a:p>
            <a:pPr algn="ctr" defTabSz="822959">
              <a:defRPr b="1" sz="3509">
                <a:latin typeface="Calibri"/>
                <a:ea typeface="Calibri"/>
                <a:cs typeface="Calibri"/>
                <a:sym typeface="Calibri"/>
              </a:defRPr>
            </a:pPr>
            <a:r>
              <a:t>Conclusion</a:t>
            </a:r>
            <a:br/>
          </a:p>
        </p:txBody>
      </p:sp>
      <p:sp>
        <p:nvSpPr>
          <p:cNvPr id="196" name="Content Placeholder 2"/>
          <p:cNvSpPr txBox="1"/>
          <p:nvPr>
            <p:ph type="body" sz="half" idx="1"/>
          </p:nvPr>
        </p:nvSpPr>
        <p:spPr>
          <a:prstGeom prst="rect">
            <a:avLst/>
          </a:prstGeom>
        </p:spPr>
        <p:txBody>
          <a:bodyPr/>
          <a:lstStyle/>
          <a:p>
            <a:pPr>
              <a:defRPr>
                <a:solidFill>
                  <a:srgbClr val="374151"/>
                </a:solidFill>
                <a:latin typeface="__Inter_d65c78"/>
                <a:ea typeface="__Inter_d65c78"/>
                <a:cs typeface="__Inter_d65c78"/>
                <a:sym typeface="__Inter_d65c78"/>
              </a:defRPr>
            </a:pPr>
            <a:r>
              <a:t>We can conclude that our project has provided valuable insights into customer behavior and segmentation.</a:t>
            </a:r>
          </a:p>
          <a:p>
            <a:pPr>
              <a:defRPr>
                <a:solidFill>
                  <a:srgbClr val="374151"/>
                </a:solidFill>
                <a:latin typeface="__Inter_d65c78"/>
                <a:ea typeface="__Inter_d65c78"/>
                <a:cs typeface="__Inter_d65c78"/>
                <a:sym typeface="__Inter_d65c78"/>
              </a:defRPr>
            </a:pPr>
            <a:r>
              <a:t>The findings can significantly impact marketing strategies and revenue generation. For future work, we suggest further analysis on customer retention and exploring additional predictive modeling techniques.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title"/>
          </p:nvPr>
        </p:nvSpPr>
        <p:spPr>
          <a:xfrm>
            <a:off x="1294361" y="2599763"/>
            <a:ext cx="9603277" cy="1049236"/>
          </a:xfrm>
          <a:prstGeom prst="rect">
            <a:avLst/>
          </a:prstGeom>
        </p:spPr>
        <p:txBody>
          <a:bodyPr/>
          <a:lstStyle>
            <a:lvl1pPr algn="ctr">
              <a:defRPr sz="6000">
                <a:latin typeface="Calibri"/>
                <a:ea typeface="Calibri"/>
                <a:cs typeface="Calibri"/>
                <a:sym typeface="Calibri"/>
              </a:defRPr>
            </a:lvl1pP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lvl1pPr algn="ctr">
              <a:defRPr sz="4000">
                <a:latin typeface="Calibri"/>
                <a:ea typeface="Calibri"/>
                <a:cs typeface="Calibri"/>
                <a:sym typeface="Calibri"/>
              </a:defRPr>
            </a:lvl1pPr>
          </a:lstStyle>
          <a:p>
            <a:pPr/>
            <a:r>
              <a:t>Technologies  used:</a:t>
            </a:r>
          </a:p>
        </p:txBody>
      </p:sp>
      <p:sp>
        <p:nvSpPr>
          <p:cNvPr id="139" name="Content Placeholder 2"/>
          <p:cNvSpPr txBox="1"/>
          <p:nvPr>
            <p:ph type="body" sz="half" idx="1"/>
          </p:nvPr>
        </p:nvSpPr>
        <p:spPr>
          <a:prstGeom prst="rect">
            <a:avLst/>
          </a:prstGeom>
        </p:spPr>
        <p:txBody>
          <a:bodyPr/>
          <a:lstStyle/>
          <a:p>
            <a:pPr/>
            <a:r>
              <a:t>Programming Language</a:t>
            </a:r>
            <a:r>
              <a:rPr b="1"/>
              <a:t>: </a:t>
            </a:r>
            <a:r>
              <a:t>Python</a:t>
            </a:r>
          </a:p>
          <a:p>
            <a:pPr/>
            <a:r>
              <a:t>Libraries &amp; Framework: Numpy, Pandas, Matplotlib, Seaborn, Scipy, Scikit-Learn, Pickle, Streamlit, Pyngrok. </a:t>
            </a:r>
          </a:p>
          <a:p>
            <a:pPr/>
            <a:r>
              <a:t>Analysis: Tableau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prstGeom prst="rect">
            <a:avLst/>
          </a:prstGeom>
        </p:spPr>
        <p:txBody>
          <a:bodyPr/>
          <a:lstStyle/>
          <a:p>
            <a:pPr algn="ctr" defTabSz="896111">
              <a:defRPr b="1" sz="3528">
                <a:latin typeface="Calibri"/>
                <a:ea typeface="Calibri"/>
                <a:cs typeface="Calibri"/>
                <a:sym typeface="Calibri"/>
              </a:defRPr>
            </a:pPr>
            <a:r>
              <a:t>Data Sources</a:t>
            </a:r>
            <a:br/>
          </a:p>
        </p:txBody>
      </p:sp>
      <p:sp>
        <p:nvSpPr>
          <p:cNvPr id="142"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To conduct our analysis, we utilized several datasets:</a:t>
            </a:r>
          </a:p>
          <a:p>
            <a:pPr>
              <a:defRPr b="1">
                <a:solidFill>
                  <a:srgbClr val="374151"/>
                </a:solidFill>
                <a:latin typeface="__Inter_d65c78"/>
                <a:ea typeface="__Inter_d65c78"/>
                <a:cs typeface="__Inter_d65c78"/>
                <a:sym typeface="__Inter_d65c78"/>
              </a:defRPr>
            </a:pPr>
            <a:r>
              <a:t>Discount Coupons</a:t>
            </a:r>
            <a:r>
              <a:rPr b="0"/>
              <a:t>: Information on discounts offered to customers.</a:t>
            </a:r>
            <a:endParaRPr b="0"/>
          </a:p>
          <a:p>
            <a:pPr>
              <a:defRPr b="1">
                <a:solidFill>
                  <a:srgbClr val="374151"/>
                </a:solidFill>
                <a:latin typeface="__Inter_d65c78"/>
                <a:ea typeface="__Inter_d65c78"/>
                <a:cs typeface="__Inter_d65c78"/>
                <a:sym typeface="__Inter_d65c78"/>
              </a:defRPr>
            </a:pPr>
            <a:r>
              <a:t>Marketing Spend</a:t>
            </a:r>
            <a:r>
              <a:rPr b="0"/>
              <a:t>: Data on the marketing budget allocated for various campaigns.</a:t>
            </a:r>
            <a:endParaRPr b="0"/>
          </a:p>
          <a:p>
            <a:pPr>
              <a:defRPr b="1">
                <a:solidFill>
                  <a:srgbClr val="374151"/>
                </a:solidFill>
                <a:latin typeface="__Inter_d65c78"/>
                <a:ea typeface="__Inter_d65c78"/>
                <a:cs typeface="__Inter_d65c78"/>
                <a:sym typeface="__Inter_d65c78"/>
              </a:defRPr>
            </a:pPr>
            <a:r>
              <a:t>Online Sales</a:t>
            </a:r>
            <a:r>
              <a:rPr b="0"/>
              <a:t>: Transaction data from our e-commerce platform.</a:t>
            </a:r>
            <a:endParaRPr b="0"/>
          </a:p>
          <a:p>
            <a:pPr>
              <a:defRPr b="1">
                <a:solidFill>
                  <a:srgbClr val="374151"/>
                </a:solidFill>
                <a:latin typeface="__Inter_d65c78"/>
                <a:ea typeface="__Inter_d65c78"/>
                <a:cs typeface="__Inter_d65c78"/>
                <a:sym typeface="__Inter_d65c78"/>
              </a:defRPr>
            </a:pPr>
            <a:r>
              <a:t>Customer Data</a:t>
            </a:r>
            <a:r>
              <a:rPr b="0"/>
              <a:t>: Information about our customers, including demographics.</a:t>
            </a:r>
            <a:endParaRPr b="0"/>
          </a:p>
          <a:p>
            <a:pPr>
              <a:defRPr b="1">
                <a:solidFill>
                  <a:srgbClr val="374151"/>
                </a:solidFill>
                <a:latin typeface="__Inter_d65c78"/>
                <a:ea typeface="__Inter_d65c78"/>
                <a:cs typeface="__Inter_d65c78"/>
                <a:sym typeface="__Inter_d65c78"/>
              </a:defRPr>
            </a:pPr>
            <a:r>
              <a:t>Tax Amounts</a:t>
            </a:r>
            <a:r>
              <a:rPr b="0"/>
              <a:t>: Data related to taxes applied to transactions.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prstGeom prst="rect">
            <a:avLst/>
          </a:prstGeom>
        </p:spPr>
        <p:txBody>
          <a:bodyPr/>
          <a:lstStyle/>
          <a:p>
            <a:pPr algn="ctr" defTabSz="804672">
              <a:defRPr b="1" sz="3520">
                <a:latin typeface="Calibri"/>
                <a:ea typeface="Calibri"/>
                <a:cs typeface="Calibri"/>
                <a:sym typeface="Calibri"/>
              </a:defRPr>
            </a:pPr>
            <a:r>
              <a:t>Data Preparation</a:t>
            </a:r>
            <a:br/>
          </a:p>
        </p:txBody>
      </p:sp>
      <p:sp>
        <p:nvSpPr>
          <p:cNvPr id="145"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In the data preparation phase, we performed the following steps:</a:t>
            </a:r>
          </a:p>
          <a:p>
            <a:pPr>
              <a:defRPr b="1">
                <a:solidFill>
                  <a:srgbClr val="374151"/>
                </a:solidFill>
                <a:latin typeface="__Inter_d65c78"/>
                <a:ea typeface="__Inter_d65c78"/>
                <a:cs typeface="__Inter_d65c78"/>
                <a:sym typeface="__Inter_d65c78"/>
              </a:defRPr>
            </a:pPr>
            <a:r>
              <a:t>Data Import</a:t>
            </a:r>
            <a:r>
              <a:rPr b="0"/>
              <a:t>: We’ve used Pandas to read CSV and Excel files into our environment.</a:t>
            </a:r>
            <a:endParaRPr b="0"/>
          </a:p>
          <a:p>
            <a:pPr>
              <a:defRPr b="1">
                <a:solidFill>
                  <a:srgbClr val="374151"/>
                </a:solidFill>
                <a:latin typeface="__Inter_d65c78"/>
                <a:ea typeface="__Inter_d65c78"/>
                <a:cs typeface="__Inter_d65c78"/>
                <a:sym typeface="__Inter_d65c78"/>
              </a:defRPr>
            </a:pPr>
            <a:r>
              <a:t>Data Merging</a:t>
            </a:r>
            <a:r>
              <a:rPr b="0"/>
              <a:t>: We’ve merged datasets on common keys such as CustomerID and Product_Category to create a comprehensive dataset.</a:t>
            </a:r>
            <a:endParaRPr b="0"/>
          </a:p>
          <a:p>
            <a:pPr>
              <a:defRPr b="1">
                <a:solidFill>
                  <a:srgbClr val="374151"/>
                </a:solidFill>
                <a:latin typeface="__Inter_d65c78"/>
                <a:ea typeface="__Inter_d65c78"/>
                <a:cs typeface="__Inter_d65c78"/>
                <a:sym typeface="__Inter_d65c78"/>
              </a:defRPr>
            </a:pPr>
            <a:r>
              <a:t>Data Cleaning</a:t>
            </a:r>
            <a:r>
              <a:rPr b="0"/>
              <a:t>: We’ve handled missing values by using mean, median, or mode imputation, and checked for duplicates, removing any that were found.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prstGeom prst="rect">
            <a:avLst/>
          </a:prstGeom>
        </p:spPr>
        <p:txBody>
          <a:bodyPr/>
          <a:lstStyle/>
          <a:p>
            <a:pPr algn="ctr" defTabSz="804672">
              <a:defRPr b="1" sz="3520">
                <a:latin typeface="Calibri"/>
                <a:ea typeface="Calibri"/>
                <a:cs typeface="Calibri"/>
                <a:sym typeface="Calibri"/>
              </a:defRPr>
            </a:pPr>
            <a:r>
              <a:t>Exploratory Data Analysis (EDA)</a:t>
            </a:r>
            <a:br/>
          </a:p>
        </p:txBody>
      </p:sp>
      <p:sp>
        <p:nvSpPr>
          <p:cNvPr id="148"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During the Exploratory Data Analysis, we focused on understanding the data better:</a:t>
            </a:r>
          </a:p>
          <a:p>
            <a:pPr>
              <a:defRPr b="1">
                <a:solidFill>
                  <a:srgbClr val="374151"/>
                </a:solidFill>
                <a:latin typeface="__Inter_d65c78"/>
                <a:ea typeface="__Inter_d65c78"/>
                <a:cs typeface="__Inter_d65c78"/>
                <a:sym typeface="__Inter_d65c78"/>
              </a:defRPr>
            </a:pPr>
            <a:r>
              <a:t>Basic Statistics</a:t>
            </a:r>
            <a:r>
              <a:rPr b="0"/>
              <a:t>: We’ve summarized numerical and categorical variables to get an overview of the dataset.</a:t>
            </a:r>
            <a:endParaRPr b="0"/>
          </a:p>
          <a:p>
            <a:pPr>
              <a:defRPr b="1">
                <a:solidFill>
                  <a:srgbClr val="374151"/>
                </a:solidFill>
                <a:latin typeface="__Inter_d65c78"/>
                <a:ea typeface="__Inter_d65c78"/>
                <a:cs typeface="__Inter_d65c78"/>
                <a:sym typeface="__Inter_d65c78"/>
              </a:defRPr>
            </a:pPr>
            <a:r>
              <a:t>Visualizations</a:t>
            </a:r>
            <a:r>
              <a:rPr b="0"/>
              <a:t>: We’ve created bar plots to visualize the distribution and analyze monthly sales trends.</a:t>
            </a:r>
            <a:endParaRPr b="0"/>
          </a:p>
          <a:p>
            <a:pPr>
              <a:defRPr b="1">
                <a:solidFill>
                  <a:srgbClr val="374151"/>
                </a:solidFill>
                <a:latin typeface="__Inter_d65c78"/>
                <a:ea typeface="__Inter_d65c78"/>
                <a:cs typeface="__Inter_d65c78"/>
                <a:sym typeface="__Inter_d65c78"/>
              </a:defRPr>
            </a:pPr>
            <a:r>
              <a:t>Insights</a:t>
            </a:r>
            <a:r>
              <a:rPr b="0"/>
              <a:t>: This analysis helped us identify key trends in customer behavior, such as peak purchasing months and popular product categories.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prstGeom prst="rect">
            <a:avLst/>
          </a:prstGeom>
        </p:spPr>
        <p:txBody>
          <a:bodyPr/>
          <a:lstStyle/>
          <a:p>
            <a:pPr algn="ctr" defTabSz="804672">
              <a:defRPr b="1" sz="3520">
                <a:latin typeface="Calibri"/>
                <a:ea typeface="Calibri"/>
                <a:cs typeface="Calibri"/>
                <a:sym typeface="Calibri"/>
              </a:defRPr>
            </a:pPr>
            <a:r>
              <a:t>Customer Segmentation</a:t>
            </a:r>
            <a:br/>
          </a:p>
        </p:txBody>
      </p:sp>
      <p:sp>
        <p:nvSpPr>
          <p:cNvPr id="151"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The two main techniques for customer segmentation:</a:t>
            </a:r>
          </a:p>
          <a:p>
            <a:pPr>
              <a:defRPr b="1">
                <a:solidFill>
                  <a:srgbClr val="374151"/>
                </a:solidFill>
                <a:latin typeface="__Inter_d65c78"/>
                <a:ea typeface="__Inter_d65c78"/>
                <a:cs typeface="__Inter_d65c78"/>
                <a:sym typeface="__Inter_d65c78"/>
              </a:defRPr>
            </a:pPr>
            <a:r>
              <a:t>RFM Analysis</a:t>
            </a:r>
            <a:r>
              <a:rPr b="0"/>
              <a:t>: We’ve calculated Recency, Frequency, and Monetary value metrics to segment customers into groups such as Low, Medium, and High Value.</a:t>
            </a:r>
            <a:endParaRPr b="0"/>
          </a:p>
          <a:p>
            <a:pPr>
              <a:defRPr b="1">
                <a:solidFill>
                  <a:srgbClr val="374151"/>
                </a:solidFill>
                <a:latin typeface="__Inter_d65c78"/>
                <a:ea typeface="__Inter_d65c78"/>
                <a:cs typeface="__Inter_d65c78"/>
                <a:sym typeface="__Inter_d65c78"/>
              </a:defRPr>
            </a:pPr>
            <a:r>
              <a:t>K-Means Clustering</a:t>
            </a:r>
            <a:r>
              <a:rPr b="0"/>
              <a:t>: We’ve applied K-Means clustering to further segment our customers. The optimal number of clusters was determined using the Elbow method, which indicated that 4 to 5 clusters would be ideal.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p>
            <a:pPr algn="ctr" defTabSz="804672">
              <a:defRPr b="1" sz="3520">
                <a:latin typeface="Calibri"/>
                <a:ea typeface="Calibri"/>
                <a:cs typeface="Calibri"/>
                <a:sym typeface="Calibri"/>
              </a:defRPr>
            </a:pPr>
            <a:r>
              <a:t> Predictive Modeling</a:t>
            </a:r>
            <a:br/>
          </a:p>
        </p:txBody>
      </p:sp>
      <p:sp>
        <p:nvSpPr>
          <p:cNvPr id="154"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In the predictive modeling phase, we focused on:</a:t>
            </a:r>
          </a:p>
          <a:p>
            <a:pPr>
              <a:defRPr b="1">
                <a:solidFill>
                  <a:srgbClr val="374151"/>
                </a:solidFill>
                <a:latin typeface="__Inter_d65c78"/>
                <a:ea typeface="__Inter_d65c78"/>
                <a:cs typeface="__Inter_d65c78"/>
                <a:sym typeface="__Inter_d65c78"/>
              </a:defRPr>
            </a:pPr>
            <a:r>
              <a:t>Customer Lifetime Value Prediction</a:t>
            </a:r>
            <a:r>
              <a:rPr b="0"/>
              <a:t>: We’ve built classification models, including RandomForest and SVC, to predict customer lifetime value. We evaluated model performance using accuracy and cross-validation techniques.</a:t>
            </a:r>
            <a:endParaRPr b="0"/>
          </a:p>
          <a:p>
            <a:pPr>
              <a:defRPr b="1">
                <a:solidFill>
                  <a:srgbClr val="374151"/>
                </a:solidFill>
                <a:latin typeface="__Inter_d65c78"/>
                <a:ea typeface="__Inter_d65c78"/>
                <a:cs typeface="__Inter_d65c78"/>
                <a:sym typeface="__Inter_d65c78"/>
              </a:defRPr>
            </a:pPr>
            <a:r>
              <a:t>Next Purchase Prediction</a:t>
            </a:r>
            <a:r>
              <a:rPr b="0"/>
              <a:t>: We’ve analyzed the time between purchases to predict how soon each customer is likely to make their next purchase. ( Random Forest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prstGeom prst="rect">
            <a:avLst/>
          </a:prstGeom>
        </p:spPr>
        <p:txBody>
          <a:bodyPr/>
          <a:lstStyle/>
          <a:p>
            <a:pPr algn="ctr" defTabSz="804672">
              <a:defRPr b="1" sz="3520">
                <a:latin typeface="Calibri"/>
                <a:ea typeface="Calibri"/>
                <a:cs typeface="Calibri"/>
                <a:sym typeface="Calibri"/>
              </a:defRPr>
            </a:pPr>
            <a:r>
              <a:t>Market Basket Analysis</a:t>
            </a:r>
            <a:br/>
          </a:p>
        </p:txBody>
      </p:sp>
      <p:sp>
        <p:nvSpPr>
          <p:cNvPr id="157" name="Content Placeholder 2"/>
          <p:cNvSpPr txBox="1"/>
          <p:nvPr>
            <p:ph type="body" sz="half" idx="1"/>
          </p:nvPr>
        </p:nvSpPr>
        <p:spPr>
          <a:prstGeom prst="rect">
            <a:avLst/>
          </a:prstGeom>
        </p:spPr>
        <p:txBody>
          <a:bodyPr/>
          <a:lstStyle/>
          <a:p>
            <a:pPr marL="0" indent="0">
              <a:buSzTx/>
              <a:buNone/>
              <a:defRPr>
                <a:solidFill>
                  <a:srgbClr val="374151"/>
                </a:solidFill>
                <a:latin typeface="__Inter_d65c78"/>
                <a:ea typeface="__Inter_d65c78"/>
                <a:cs typeface="__Inter_d65c78"/>
                <a:sym typeface="__Inter_d65c78"/>
              </a:defRPr>
            </a:pPr>
            <a:r>
              <a:t>Market Basket Analysis is to understand product associations:</a:t>
            </a:r>
          </a:p>
          <a:p>
            <a:pPr>
              <a:defRPr b="1">
                <a:solidFill>
                  <a:srgbClr val="374151"/>
                </a:solidFill>
                <a:latin typeface="__Inter_d65c78"/>
                <a:ea typeface="__Inter_d65c78"/>
                <a:cs typeface="__Inter_d65c78"/>
                <a:sym typeface="__Inter_d65c78"/>
              </a:defRPr>
            </a:pPr>
            <a:r>
              <a:t>Association Rules</a:t>
            </a:r>
            <a:r>
              <a:rPr b="0"/>
              <a:t>: Using the Apriori algorithm, we identified product combinations that are frequently bought together.</a:t>
            </a:r>
            <a:endParaRPr b="0"/>
          </a:p>
          <a:p>
            <a:pPr>
              <a:defRPr b="1">
                <a:solidFill>
                  <a:srgbClr val="374151"/>
                </a:solidFill>
                <a:latin typeface="__Inter_d65c78"/>
                <a:ea typeface="__Inter_d65c78"/>
                <a:cs typeface="__Inter_d65c78"/>
                <a:sym typeface="__Inter_d65c78"/>
              </a:defRPr>
            </a:pPr>
            <a:r>
              <a:t>Insights</a:t>
            </a:r>
            <a:r>
              <a:rPr b="0"/>
              <a:t>: This analysis revealed opportunities for cross-selling, such as promoting the Nest Cam Indoor Security Camera alongside the Nest Cam Outdoor Security Camera.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Helvetica"/>
        <a:ea typeface="Helvetica"/>
        <a:cs typeface="Helvetica"/>
      </a:majorFont>
      <a:minorFont>
        <a:latin typeface="Gill Sans MT"/>
        <a:ea typeface="Gill Sans MT"/>
        <a:cs typeface="Gill Sans MT"/>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A7A7A7"/>
      </a:dk2>
      <a:lt2>
        <a:srgbClr val="535353"/>
      </a:lt2>
      <a:accent1>
        <a:srgbClr val="B71E42"/>
      </a:accent1>
      <a:accent2>
        <a:srgbClr val="DE478E"/>
      </a:accent2>
      <a:accent3>
        <a:srgbClr val="BC72F0"/>
      </a:accent3>
      <a:accent4>
        <a:srgbClr val="795FAF"/>
      </a:accent4>
      <a:accent5>
        <a:srgbClr val="586EA6"/>
      </a:accent5>
      <a:accent6>
        <a:srgbClr val="6892A0"/>
      </a:accent6>
      <a:hlink>
        <a:srgbClr val="0000FF"/>
      </a:hlink>
      <a:folHlink>
        <a:srgbClr val="FF00FF"/>
      </a:folHlink>
    </a:clrScheme>
    <a:fontScheme name="Gallery">
      <a:majorFont>
        <a:latin typeface="Helvetica"/>
        <a:ea typeface="Helvetica"/>
        <a:cs typeface="Helvetica"/>
      </a:majorFont>
      <a:minorFont>
        <a:latin typeface="Gill Sans MT"/>
        <a:ea typeface="Gill Sans MT"/>
        <a:cs typeface="Gill Sans MT"/>
      </a:minorFont>
    </a:fontScheme>
    <a:fmtScheme name="Galle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