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Relocation 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222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Analysis. Cluster neighborhoods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897380"/>
            <a:ext cx="9720073" cy="4023360"/>
          </a:xfrm>
        </p:spPr>
        <p:txBody>
          <a:bodyPr/>
          <a:lstStyle/>
          <a:p>
            <a:r>
              <a:rPr lang="en-US" dirty="0" smtClean="0"/>
              <a:t>After using k-means clustering each neighborhood in the concatenated dataset got its label.</a:t>
            </a:r>
          </a:p>
          <a:p>
            <a:r>
              <a:rPr lang="en-US" dirty="0" smtClean="0"/>
              <a:t>We are interested only in those neighborhoods that have the same cluster label as </a:t>
            </a:r>
            <a:r>
              <a:rPr lang="en-US" b="1" dirty="0"/>
              <a:t>Regent Park, </a:t>
            </a:r>
            <a:r>
              <a:rPr lang="en-US" b="1" dirty="0" smtClean="0"/>
              <a:t>Harbourfront </a:t>
            </a:r>
            <a:r>
              <a:rPr lang="en-US" dirty="0" smtClean="0"/>
              <a:t>neighborhood.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534156"/>
            <a:ext cx="8483928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9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Analysis. Mapping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35" y="1051560"/>
            <a:ext cx="6343365" cy="5577205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24129" y="2084832"/>
            <a:ext cx="398221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On the map presented </a:t>
            </a:r>
            <a:r>
              <a:rPr lang="en-US" sz="2400" dirty="0" smtClean="0"/>
              <a:t>on the left, there are 10 </a:t>
            </a:r>
            <a:r>
              <a:rPr lang="en-US" sz="2400" dirty="0"/>
              <a:t>Manhattan neighborhoods that are recommended as similar ones to </a:t>
            </a:r>
            <a:r>
              <a:rPr lang="en-US" sz="2400" b="1" dirty="0"/>
              <a:t>Regent Park, Harbourfront</a:t>
            </a:r>
            <a:r>
              <a:rPr lang="en-US" sz="2400" dirty="0"/>
              <a:t> neighborhood from the perspectives of venues located next to and within these neighborhoods.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36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got 10 out of 40 </a:t>
            </a:r>
            <a:r>
              <a:rPr lang="en-US" dirty="0"/>
              <a:t>Manhattan neighborhoods that can be recommended as potential places for </a:t>
            </a:r>
            <a:r>
              <a:rPr lang="en-US" dirty="0" smtClean="0"/>
              <a:t>relocation </a:t>
            </a:r>
            <a:r>
              <a:rPr lang="en-US" dirty="0"/>
              <a:t>to Manhattan from </a:t>
            </a:r>
            <a:r>
              <a:rPr lang="en-US" b="1" dirty="0"/>
              <a:t>Regent Park, Harbourfront</a:t>
            </a:r>
            <a:r>
              <a:rPr lang="en-US" dirty="0"/>
              <a:t> Toronto </a:t>
            </a:r>
            <a:r>
              <a:rPr lang="en-US" dirty="0" smtClean="0"/>
              <a:t>neighborhood. These </a:t>
            </a:r>
            <a:r>
              <a:rPr lang="en-US" dirty="0"/>
              <a:t>recommendations are based on the idea of similarity of venues that are typical for these </a:t>
            </a:r>
            <a:r>
              <a:rPr lang="en-US" dirty="0" smtClean="0"/>
              <a:t>neighborhoods.</a:t>
            </a:r>
            <a:endParaRPr lang="ru-RU" dirty="0"/>
          </a:p>
          <a:p>
            <a:r>
              <a:rPr lang="en-US" dirty="0" smtClean="0"/>
              <a:t>HOW TO CONTRIBUTE TO THIS PROJECT:</a:t>
            </a:r>
          </a:p>
          <a:p>
            <a:r>
              <a:rPr lang="en-US" dirty="0"/>
              <a:t>1. </a:t>
            </a:r>
            <a:r>
              <a:rPr lang="en-US" dirty="0" smtClean="0"/>
              <a:t>We shouldn't </a:t>
            </a:r>
            <a:r>
              <a:rPr lang="en-US" dirty="0"/>
              <a:t>be restricted by two possible cities. </a:t>
            </a:r>
            <a:r>
              <a:rPr lang="en-US" dirty="0" smtClean="0"/>
              <a:t>We need to expand it to a region, country continents and etc.</a:t>
            </a:r>
            <a:endParaRPr lang="ru-RU" dirty="0"/>
          </a:p>
          <a:p>
            <a:r>
              <a:rPr lang="en-US" dirty="0"/>
              <a:t>2. </a:t>
            </a:r>
            <a:r>
              <a:rPr lang="en-US" dirty="0" smtClean="0"/>
              <a:t>We </a:t>
            </a:r>
            <a:r>
              <a:rPr lang="en-US" dirty="0"/>
              <a:t>should take into account not only the information about the venues of the neighborhoods but also the data about real estate prices, crime rate, level of noise and etc.</a:t>
            </a:r>
            <a:endParaRPr lang="ru-RU" dirty="0"/>
          </a:p>
          <a:p>
            <a:r>
              <a:rPr lang="en-US" dirty="0"/>
              <a:t>3. </a:t>
            </a:r>
            <a:r>
              <a:rPr lang="en-US" dirty="0" smtClean="0"/>
              <a:t>We should standardize </a:t>
            </a:r>
            <a:r>
              <a:rPr lang="en-US" dirty="0"/>
              <a:t>venue categories and use their variety to make the results more </a:t>
            </a:r>
            <a:r>
              <a:rPr lang="en-US" dirty="0" smtClean="0"/>
              <a:t>accurate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53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People relocate to another place because of different reasons: job offers, weather conditions, relationships and etc.</a:t>
            </a:r>
          </a:p>
          <a:p>
            <a:pPr algn="just"/>
            <a:r>
              <a:rPr lang="en-US" sz="2800" dirty="0" smtClean="0"/>
              <a:t>People still want to feel at home visiting the same places they used to.</a:t>
            </a:r>
          </a:p>
          <a:p>
            <a:pPr algn="just"/>
            <a:r>
              <a:rPr lang="en-US" sz="2800" dirty="0" smtClean="0"/>
              <a:t>That is why it is important to have a service that can help to find </a:t>
            </a:r>
            <a:r>
              <a:rPr lang="en-US" sz="2800" dirty="0"/>
              <a:t>the same conditions for </a:t>
            </a:r>
            <a:r>
              <a:rPr lang="en-US" sz="2800" dirty="0" smtClean="0"/>
              <a:t>living when people change their residence.</a:t>
            </a:r>
          </a:p>
          <a:p>
            <a:pPr algn="just"/>
            <a:r>
              <a:rPr lang="en-US" dirty="0" smtClean="0"/>
              <a:t>Example task: </a:t>
            </a:r>
            <a:r>
              <a:rPr lang="en-US" dirty="0"/>
              <a:t>: there is a very successful trader who lives in Downtown of Toronto and who got a job offer from one of the best firms of Wall Street, and now he has to decide which Manhattan neighborhood to choose to move to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837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1) </a:t>
            </a:r>
            <a:r>
              <a:rPr lang="en-US" dirty="0" smtClean="0"/>
              <a:t>The </a:t>
            </a:r>
            <a:r>
              <a:rPr lang="en-US" dirty="0"/>
              <a:t>dataset about New York City is extracted from the spatial data repository of New York University (</a:t>
            </a:r>
            <a:r>
              <a:rPr lang="en-US" dirty="0">
                <a:hlinkClick r:id="rId2"/>
              </a:rPr>
              <a:t>https://geo.nyu.edu/catalog/nyu_2451_34572</a:t>
            </a:r>
            <a:r>
              <a:rPr lang="en-US" dirty="0" smtClean="0"/>
              <a:t>).</a:t>
            </a:r>
            <a:endParaRPr lang="ru-RU" dirty="0" smtClean="0"/>
          </a:p>
          <a:p>
            <a:r>
              <a:rPr lang="ru-RU" dirty="0" smtClean="0"/>
              <a:t>2) </a:t>
            </a:r>
            <a:r>
              <a:rPr lang="en-US" dirty="0" smtClean="0"/>
              <a:t>The </a:t>
            </a:r>
            <a:r>
              <a:rPr lang="en-US" dirty="0"/>
              <a:t>data about boroughs and neighborhoods of Toronto with the corresponding postal codes is scraped from the Wikipedia page (</a:t>
            </a:r>
            <a:r>
              <a:rPr lang="en-US" dirty="0">
                <a:hlinkClick r:id="rId3"/>
              </a:rPr>
              <a:t>https://en.wikipedia.org/wiki/List_of_postal_codes_of_Canada:_M</a:t>
            </a:r>
            <a:r>
              <a:rPr lang="en-US" dirty="0"/>
              <a:t>).</a:t>
            </a:r>
            <a:endParaRPr lang="ru-RU" dirty="0"/>
          </a:p>
          <a:p>
            <a:pPr lvl="0"/>
            <a:r>
              <a:rPr lang="ru-RU" dirty="0" smtClean="0"/>
              <a:t>3) </a:t>
            </a:r>
            <a:r>
              <a:rPr lang="en-US" dirty="0" smtClean="0"/>
              <a:t>There </a:t>
            </a:r>
            <a:r>
              <a:rPr lang="en-US" dirty="0"/>
              <a:t>is a file that contains all the postal codes of Toronto with the corresponding geographical coordinates.</a:t>
            </a:r>
            <a:endParaRPr lang="ru-RU" dirty="0"/>
          </a:p>
          <a:p>
            <a:pPr lvl="0"/>
            <a:r>
              <a:rPr lang="ru-RU" dirty="0" smtClean="0"/>
              <a:t>4) </a:t>
            </a:r>
            <a:r>
              <a:rPr lang="en-US" dirty="0" smtClean="0"/>
              <a:t>Information </a:t>
            </a:r>
            <a:r>
              <a:rPr lang="en-US" dirty="0"/>
              <a:t>about centers of each city, borough and neighborhood is obtained using </a:t>
            </a:r>
            <a:r>
              <a:rPr lang="en-US" dirty="0" err="1"/>
              <a:t>Nominatim</a:t>
            </a:r>
            <a:r>
              <a:rPr lang="en-US" dirty="0"/>
              <a:t>, open-source geocoding tool.</a:t>
            </a:r>
            <a:endParaRPr lang="ru-RU" dirty="0"/>
          </a:p>
          <a:p>
            <a:pPr lvl="0"/>
            <a:r>
              <a:rPr lang="ru-RU" dirty="0" smtClean="0"/>
              <a:t>5) </a:t>
            </a:r>
            <a:r>
              <a:rPr lang="en-US" dirty="0" smtClean="0"/>
              <a:t>Data </a:t>
            </a:r>
            <a:r>
              <a:rPr lang="en-US" dirty="0"/>
              <a:t>about all venues for chosen neighborhoods in each city is retrieved using Foursquare API.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04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and its neighborhoods with coordinates (the same one for </a:t>
            </a:r>
            <a:r>
              <a:rPr lang="en-US" dirty="0" err="1" smtClean="0"/>
              <a:t>toronto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94" y="2084832"/>
            <a:ext cx="8730940" cy="3973068"/>
          </a:xfrm>
        </p:spPr>
      </p:pic>
    </p:spTree>
    <p:extLst>
      <p:ext uri="{BB962C8B-B14F-4D97-AF65-F5344CB8AC3E}">
        <p14:creationId xmlns:p14="http://schemas.microsoft.com/office/powerpoint/2010/main" val="163765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Venues of Manhattan neighborhoods</a:t>
            </a:r>
            <a:br>
              <a:rPr lang="en-US" dirty="0" smtClean="0"/>
            </a:br>
            <a:r>
              <a:rPr lang="en-US" dirty="0" smtClean="0"/>
              <a:t>(the same one for Toronto)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8" y="2743200"/>
            <a:ext cx="11470750" cy="2280075"/>
          </a:xfrm>
        </p:spPr>
      </p:pic>
    </p:spTree>
    <p:extLst>
      <p:ext uri="{BB962C8B-B14F-4D97-AF65-F5344CB8AC3E}">
        <p14:creationId xmlns:p14="http://schemas.microsoft.com/office/powerpoint/2010/main" val="72584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</a:t>
            </a:r>
            <a:r>
              <a:rPr lang="en-US" dirty="0"/>
              <a:t>C</a:t>
            </a:r>
            <a:r>
              <a:rPr lang="en-US" dirty="0" smtClean="0"/>
              <a:t>ollect </a:t>
            </a:r>
            <a:r>
              <a:rPr lang="en-US" dirty="0"/>
              <a:t>all the required data: name, location and category of every venue within 500 meters from centers of all considered neighborhoods using Foursquare API requests.</a:t>
            </a:r>
            <a:endParaRPr lang="ru-RU" dirty="0"/>
          </a:p>
          <a:p>
            <a:r>
              <a:rPr lang="en-US" dirty="0" smtClean="0"/>
              <a:t>2) Analyze </a:t>
            </a:r>
            <a:r>
              <a:rPr lang="en-US" dirty="0"/>
              <a:t>which </a:t>
            </a:r>
            <a:r>
              <a:rPr lang="en-US" dirty="0" smtClean="0"/>
              <a:t>venue categories </a:t>
            </a:r>
            <a:r>
              <a:rPr lang="en-US" dirty="0"/>
              <a:t>we can leave and which ones we have to drop from our initial datasets.  </a:t>
            </a:r>
            <a:endParaRPr lang="ru-RU" dirty="0"/>
          </a:p>
          <a:p>
            <a:r>
              <a:rPr lang="en-US" dirty="0" smtClean="0"/>
              <a:t>3) Describe </a:t>
            </a:r>
            <a:r>
              <a:rPr lang="en-US" dirty="0"/>
              <a:t>each neighborhood in terms of top 10 venues characterized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4) </a:t>
            </a:r>
            <a:r>
              <a:rPr lang="en-US" dirty="0"/>
              <a:t>F</a:t>
            </a:r>
            <a:r>
              <a:rPr lang="en-US" dirty="0" smtClean="0"/>
              <a:t>ocus </a:t>
            </a:r>
            <a:r>
              <a:rPr lang="en-US" dirty="0"/>
              <a:t>on one of the Downtown Toronto neighborhoods and compare it to all the Manhattan neighborhoods by clustering them using k-means clustering </a:t>
            </a:r>
            <a:r>
              <a:rPr lang="en-US" dirty="0" smtClean="0"/>
              <a:t>technique.</a:t>
            </a:r>
          </a:p>
          <a:p>
            <a:r>
              <a:rPr lang="en-US" dirty="0" smtClean="0"/>
              <a:t>5) Map the results (neighborhoods suited for relocation purposes) by </a:t>
            </a:r>
            <a:r>
              <a:rPr lang="en-US" dirty="0"/>
              <a:t>means of Folium, map rendering library.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29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Analysis. common categories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There </a:t>
            </a:r>
            <a:r>
              <a:rPr lang="en-US" sz="3200" dirty="0"/>
              <a:t>are 279 and 181 different venue categories in Manhattan and Downtown Toronto, </a:t>
            </a:r>
            <a:r>
              <a:rPr lang="en-US" sz="3200" dirty="0" smtClean="0"/>
              <a:t>correspondingly.</a:t>
            </a:r>
          </a:p>
          <a:p>
            <a:pPr algn="just"/>
            <a:r>
              <a:rPr lang="en-US" sz="3200" dirty="0" smtClean="0"/>
              <a:t>It </a:t>
            </a:r>
            <a:r>
              <a:rPr lang="en-US" sz="3200" dirty="0"/>
              <a:t>was found that these boroughs have 142 venue categories in </a:t>
            </a:r>
            <a:r>
              <a:rPr lang="en-US" sz="3200" dirty="0" smtClean="0"/>
              <a:t>common.</a:t>
            </a:r>
          </a:p>
          <a:p>
            <a:pPr algn="just"/>
            <a:r>
              <a:rPr lang="en-US" sz="3200" dirty="0" smtClean="0"/>
              <a:t>The analysis </a:t>
            </a:r>
            <a:r>
              <a:rPr lang="en-US" sz="3200" dirty="0"/>
              <a:t>is based on the assumption that this number of venue categories is enough to choose the best place to </a:t>
            </a:r>
            <a:r>
              <a:rPr lang="en-US" sz="3200" dirty="0" smtClean="0"/>
              <a:t>relocate.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9788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Analysis. Top 10 venues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084832"/>
            <a:ext cx="5229326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each neighborhood 10 top venues are defined.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opular </a:t>
            </a:r>
            <a:r>
              <a:rPr lang="en-US" sz="2400" dirty="0"/>
              <a:t>venues </a:t>
            </a:r>
            <a:r>
              <a:rPr lang="en-US" sz="2400" dirty="0" smtClean="0"/>
              <a:t>are </a:t>
            </a:r>
            <a:r>
              <a:rPr lang="en-US" sz="2400" dirty="0"/>
              <a:t>very useful </a:t>
            </a:r>
            <a:r>
              <a:rPr lang="en-US" sz="2400" dirty="0" smtClean="0"/>
              <a:t>when it is time to make a final decision about </a:t>
            </a:r>
            <a:r>
              <a:rPr lang="en-US" sz="2400" dirty="0"/>
              <a:t>which neighborhood to choose to move to because the final range of chosen neighborhoods will much more likely be consisted of more than one option.</a:t>
            </a:r>
            <a:endParaRPr lang="ru-RU" sz="2400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 t="-860" r="61508" b="860"/>
          <a:stretch/>
        </p:blipFill>
        <p:spPr>
          <a:xfrm>
            <a:off x="6253454" y="2468880"/>
            <a:ext cx="548296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1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Analysis. Cluster neighborhoods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011680"/>
            <a:ext cx="9720073" cy="4023360"/>
          </a:xfrm>
        </p:spPr>
        <p:txBody>
          <a:bodyPr/>
          <a:lstStyle/>
          <a:p>
            <a:r>
              <a:rPr lang="en-US" dirty="0" smtClean="0"/>
              <a:t>In the example task we focus on one Downtown Toronto neighborhood: </a:t>
            </a:r>
            <a:r>
              <a:rPr lang="en-US" b="1" dirty="0"/>
              <a:t>Regent Park, </a:t>
            </a:r>
            <a:r>
              <a:rPr lang="en-US" b="1" dirty="0" smtClean="0"/>
              <a:t>Harbourfront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To start clustering it is necessary </a:t>
            </a:r>
            <a:r>
              <a:rPr lang="en-US" dirty="0" smtClean="0"/>
              <a:t>to create </a:t>
            </a:r>
            <a:r>
              <a:rPr lang="en-US" dirty="0"/>
              <a:t>a new concatenated dataset that includes all the data about Manhattan neighborhoods and </a:t>
            </a:r>
            <a:r>
              <a:rPr lang="en-US" b="1" dirty="0"/>
              <a:t>Regent Park, Harbourfront</a:t>
            </a:r>
            <a:r>
              <a:rPr lang="en-US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771900"/>
            <a:ext cx="9521191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40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</TotalTime>
  <Words>705</Words>
  <Application>Microsoft Office PowerPoint</Application>
  <PresentationFormat>Широкоэкранный</PresentationFormat>
  <Paragraphs>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Tw Cen MT Condensed</vt:lpstr>
      <vt:lpstr>Wingdings 3</vt:lpstr>
      <vt:lpstr>Интеграл</vt:lpstr>
      <vt:lpstr>Relocation project</vt:lpstr>
      <vt:lpstr>Business Problem</vt:lpstr>
      <vt:lpstr>Data</vt:lpstr>
      <vt:lpstr>Manhattan and its neighborhoods with coordinates (the same one for toronto)</vt:lpstr>
      <vt:lpstr>Venues of Manhattan neighborhoods (the same one for Toronto)</vt:lpstr>
      <vt:lpstr>Methodology</vt:lpstr>
      <vt:lpstr>Analysis. common categories</vt:lpstr>
      <vt:lpstr>Analysis. Top 10 venues</vt:lpstr>
      <vt:lpstr>Analysis. Cluster neighborhoods (1)</vt:lpstr>
      <vt:lpstr>Analysis. Cluster neighborhoods (2)</vt:lpstr>
      <vt:lpstr>Analysis. Mapping</vt:lpstr>
      <vt:lpstr>Results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Relocation project</dc:title>
  <dc:creator>Пользователь Windows</dc:creator>
  <cp:lastModifiedBy>Пользователь Windows</cp:lastModifiedBy>
  <cp:revision>6</cp:revision>
  <dcterms:created xsi:type="dcterms:W3CDTF">2020-05-03T15:49:05Z</dcterms:created>
  <dcterms:modified xsi:type="dcterms:W3CDTF">2020-05-03T16:37:42Z</dcterms:modified>
</cp:coreProperties>
</file>