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24"/>
  </p:notesMasterIdLst>
  <p:sldIdLst>
    <p:sldId id="256" r:id="rId5"/>
    <p:sldId id="257" r:id="rId6"/>
    <p:sldId id="258" r:id="rId7"/>
    <p:sldId id="259" r:id="rId8"/>
    <p:sldId id="260" r:id="rId9"/>
    <p:sldId id="276" r:id="rId10"/>
    <p:sldId id="261" r:id="rId11"/>
    <p:sldId id="277" r:id="rId12"/>
    <p:sldId id="268" r:id="rId13"/>
    <p:sldId id="269" r:id="rId14"/>
    <p:sldId id="273" r:id="rId15"/>
    <p:sldId id="274" r:id="rId16"/>
    <p:sldId id="275" r:id="rId17"/>
    <p:sldId id="272" r:id="rId18"/>
    <p:sldId id="266" r:id="rId19"/>
    <p:sldId id="270" r:id="rId20"/>
    <p:sldId id="271" r:id="rId21"/>
    <p:sldId id="263" r:id="rId22"/>
    <p:sldId id="26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0F1C75F-528A-4EA2-B9ED-1D1DB59203FF}">
          <p14:sldIdLst>
            <p14:sldId id="256"/>
            <p14:sldId id="257"/>
            <p14:sldId id="258"/>
            <p14:sldId id="259"/>
            <p14:sldId id="260"/>
            <p14:sldId id="276"/>
            <p14:sldId id="261"/>
            <p14:sldId id="277"/>
            <p14:sldId id="268"/>
            <p14:sldId id="269"/>
            <p14:sldId id="273"/>
            <p14:sldId id="274"/>
            <p14:sldId id="275"/>
            <p14:sldId id="272"/>
          </p14:sldIdLst>
        </p14:section>
        <p14:section name="非表示スライド" id="{E7C3E21B-6839-4D62-9221-F511AEBB71DC}">
          <p14:sldIdLst>
            <p14:sldId id="266"/>
            <p14:sldId id="270"/>
            <p14:sldId id="271"/>
            <p14:sldId id="263"/>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DADADA"/>
    <a:srgbClr val="E7CFCC"/>
    <a:srgbClr val="FF4F4F"/>
    <a:srgbClr val="CD4040"/>
    <a:srgbClr val="BC451B"/>
    <a:srgbClr val="FFB7B7"/>
    <a:srgbClr val="FF65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4DD083-4E89-4803-9795-9D6C38A45DF2}" v="1034" dt="2022-01-27T05:23:17.61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540" autoAdjust="0"/>
  </p:normalViewPr>
  <p:slideViewPr>
    <p:cSldViewPr snapToGrid="0">
      <p:cViewPr varScale="1">
        <p:scale>
          <a:sx n="64" d="100"/>
          <a:sy n="64"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E12BF6-D429-4907-850E-16F05BDF8274}" type="datetimeFigureOut">
              <a:rPr kumimoji="1" lang="ja-JP" altLang="en-US" smtClean="0"/>
              <a:t>2022/2/9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30C54-F56F-4354-9D53-62AB73D67B33}" type="slidenum">
              <a:rPr kumimoji="1" lang="ja-JP" altLang="en-US" smtClean="0"/>
              <a:t>‹#›</a:t>
            </a:fld>
            <a:endParaRPr kumimoji="1" lang="ja-JP" altLang="en-US"/>
          </a:p>
        </p:txBody>
      </p:sp>
    </p:spTree>
    <p:extLst>
      <p:ext uri="{BB962C8B-B14F-4D97-AF65-F5344CB8AC3E}">
        <p14:creationId xmlns:p14="http://schemas.microsoft.com/office/powerpoint/2010/main" val="181857923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読むだけ</a:t>
            </a:r>
          </a:p>
        </p:txBody>
      </p:sp>
      <p:sp>
        <p:nvSpPr>
          <p:cNvPr id="4" name="スライド番号プレースホルダー 3"/>
          <p:cNvSpPr>
            <a:spLocks noGrp="1"/>
          </p:cNvSpPr>
          <p:nvPr>
            <p:ph type="sldNum" sz="quarter" idx="5"/>
          </p:nvPr>
        </p:nvSpPr>
        <p:spPr/>
        <p:txBody>
          <a:bodyPr/>
          <a:lstStyle/>
          <a:p>
            <a:fld id="{06130C54-F56F-4354-9D53-62AB73D67B33}" type="slidenum">
              <a:rPr kumimoji="1" lang="ja-JP" altLang="en-US" smtClean="0"/>
              <a:t>1</a:t>
            </a:fld>
            <a:endParaRPr kumimoji="1" lang="ja-JP" altLang="en-US"/>
          </a:p>
        </p:txBody>
      </p:sp>
    </p:spTree>
    <p:extLst>
      <p:ext uri="{BB962C8B-B14F-4D97-AF65-F5344CB8AC3E}">
        <p14:creationId xmlns:p14="http://schemas.microsoft.com/office/powerpoint/2010/main" val="3605352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個体数を</a:t>
            </a:r>
            <a:r>
              <a:rPr kumimoji="1" lang="en-US" altLang="ja-JP" dirty="0"/>
              <a:t>100</a:t>
            </a:r>
            <a:r>
              <a:rPr kumimoji="1" lang="ja-JP" altLang="en-US" dirty="0"/>
              <a:t>にした時の収束の過程をプロットしたものがこちらです．</a:t>
            </a:r>
            <a:endParaRPr kumimoji="1" lang="en-US" altLang="ja-JP" dirty="0"/>
          </a:p>
          <a:p>
            <a:endParaRPr kumimoji="1" lang="en-US" altLang="ja-JP" dirty="0"/>
          </a:p>
          <a:p>
            <a:r>
              <a:rPr kumimoji="1" lang="ja-JP" altLang="en-US" dirty="0"/>
              <a:t>横軸が対数軸になっていることにご注意ください．</a:t>
            </a:r>
            <a:endParaRPr kumimoji="1" lang="en-US" altLang="ja-JP" dirty="0"/>
          </a:p>
          <a:p>
            <a:endParaRPr kumimoji="1" lang="en-US" altLang="ja-JP" dirty="0"/>
          </a:p>
          <a:p>
            <a:r>
              <a:rPr kumimoji="1" lang="en-US" altLang="ja-JP" dirty="0"/>
              <a:t>5</a:t>
            </a:r>
            <a:r>
              <a:rPr kumimoji="1" lang="ja-JP" altLang="en-US" dirty="0"/>
              <a:t>回実行し，それぞれで収束の過程にはばらつきがありますが，どのグラフにも</a:t>
            </a:r>
            <a:r>
              <a:rPr kumimoji="1" lang="en-US" altLang="ja-JP" dirty="0"/>
              <a:t>(</a:t>
            </a:r>
            <a:r>
              <a:rPr kumimoji="1" lang="ja-JP" altLang="en-US" dirty="0"/>
              <a:t>書いてあること二つを読む</a:t>
            </a:r>
            <a:r>
              <a:rPr kumimoji="1" lang="en-US" altLang="ja-JP" dirty="0"/>
              <a:t>)</a:t>
            </a:r>
            <a:r>
              <a:rPr kumimoji="1" lang="ja-JP" altLang="en-US" dirty="0"/>
              <a:t>である点は共通しています．</a:t>
            </a:r>
            <a:endParaRPr kumimoji="1" lang="en-US" altLang="ja-JP" dirty="0"/>
          </a:p>
          <a:p>
            <a:endParaRPr kumimoji="1" lang="en-US" altLang="ja-JP" dirty="0"/>
          </a:p>
          <a:p>
            <a:r>
              <a:rPr kumimoji="1" lang="ja-JP" altLang="en-US" dirty="0"/>
              <a:t>このことから，</a:t>
            </a:r>
            <a:r>
              <a:rPr kumimoji="1" lang="en-US" altLang="ja-JP" dirty="0"/>
              <a:t>(</a:t>
            </a:r>
            <a:r>
              <a:rPr kumimoji="1" lang="ja-JP" altLang="en-US" dirty="0"/>
              <a:t>読むだけ</a:t>
            </a:r>
            <a:r>
              <a:rPr kumimoji="1" lang="en-US" altLang="ja-JP" dirty="0"/>
              <a:t>)</a:t>
            </a:r>
            <a:r>
              <a:rPr kumimoji="1" lang="ja-JP" altLang="en-US" dirty="0"/>
              <a:t>と考えました．</a:t>
            </a:r>
            <a:endParaRPr kumimoji="1" lang="en-US" altLang="ja-JP" dirty="0"/>
          </a:p>
        </p:txBody>
      </p:sp>
      <p:sp>
        <p:nvSpPr>
          <p:cNvPr id="4" name="スライド番号プレースホルダー 3"/>
          <p:cNvSpPr>
            <a:spLocks noGrp="1"/>
          </p:cNvSpPr>
          <p:nvPr>
            <p:ph type="sldNum" sz="quarter" idx="5"/>
          </p:nvPr>
        </p:nvSpPr>
        <p:spPr/>
        <p:txBody>
          <a:bodyPr/>
          <a:lstStyle/>
          <a:p>
            <a:fld id="{06130C54-F56F-4354-9D53-62AB73D67B33}" type="slidenum">
              <a:rPr kumimoji="1" lang="ja-JP" altLang="en-US" smtClean="0"/>
              <a:t>10</a:t>
            </a:fld>
            <a:endParaRPr kumimoji="1" lang="ja-JP" altLang="en-US"/>
          </a:p>
        </p:txBody>
      </p:sp>
    </p:spTree>
    <p:extLst>
      <p:ext uri="{BB962C8B-B14F-4D97-AF65-F5344CB8AC3E}">
        <p14:creationId xmlns:p14="http://schemas.microsoft.com/office/powerpoint/2010/main" val="4141325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終了基準を最適解の</a:t>
            </a:r>
            <a:r>
              <a:rPr kumimoji="1" lang="en-US" altLang="ja-JP" dirty="0"/>
              <a:t>90%</a:t>
            </a:r>
            <a:r>
              <a:rPr kumimoji="1" lang="ja-JP" altLang="en-US" dirty="0"/>
              <a:t>にし，同様の</a:t>
            </a:r>
            <a:r>
              <a:rPr kumimoji="1" lang="en-US" altLang="ja-JP" dirty="0"/>
              <a:t>N,W</a:t>
            </a:r>
            <a:r>
              <a:rPr kumimoji="1" lang="ja-JP" altLang="en-US" dirty="0"/>
              <a:t>に対して実行した結果です．こちらの表をご覧ください．</a:t>
            </a:r>
            <a:r>
              <a:rPr kumimoji="1" lang="en-US" altLang="ja-JP" dirty="0"/>
              <a:t>(</a:t>
            </a:r>
            <a:r>
              <a:rPr kumimoji="1" lang="ja-JP" altLang="en-US" dirty="0"/>
              <a:t>一息待つ</a:t>
            </a:r>
            <a:r>
              <a:rPr kumimoji="1" lang="en-US" altLang="ja-JP" dirty="0"/>
              <a:t>)</a:t>
            </a:r>
          </a:p>
          <a:p>
            <a:endParaRPr kumimoji="1" lang="en-US" altLang="ja-JP" dirty="0"/>
          </a:p>
          <a:p>
            <a:r>
              <a:rPr kumimoji="1" lang="en-US" altLang="ja-JP" dirty="0"/>
              <a:t>GA</a:t>
            </a:r>
            <a:r>
              <a:rPr kumimoji="1" lang="ja-JP" altLang="en-US" dirty="0"/>
              <a:t>実行結果の横のパーセンテージは，同様の設定で最適解まで探索した場合の何</a:t>
            </a:r>
            <a:r>
              <a:rPr kumimoji="1" lang="en-US" altLang="ja-JP" dirty="0"/>
              <a:t>%</a:t>
            </a:r>
            <a:r>
              <a:rPr kumimoji="1" lang="ja-JP" altLang="en-US" dirty="0"/>
              <a:t>の値かを表しています．</a:t>
            </a:r>
            <a:endParaRPr kumimoji="1" lang="en-US" altLang="ja-JP" dirty="0"/>
          </a:p>
          <a:p>
            <a:endParaRPr kumimoji="1" lang="en-US" altLang="ja-JP" dirty="0"/>
          </a:p>
          <a:p>
            <a:r>
              <a:rPr kumimoji="1" lang="ja-JP" altLang="en-US" dirty="0"/>
              <a:t>精度を抑えたことで大幅に高速化，低世代数化できたことがわかります．</a:t>
            </a:r>
            <a:endParaRPr kumimoji="1" lang="en-US" altLang="ja-JP" dirty="0"/>
          </a:p>
          <a:p>
            <a:endParaRPr kumimoji="1" lang="en-US" altLang="ja-JP" dirty="0"/>
          </a:p>
          <a:p>
            <a:r>
              <a:rPr kumimoji="1" lang="ja-JP" altLang="en-US" dirty="0"/>
              <a:t>また，</a:t>
            </a:r>
            <a:r>
              <a:rPr kumimoji="1" lang="en-US" altLang="ja-JP" dirty="0"/>
              <a:t>(</a:t>
            </a:r>
            <a:r>
              <a:rPr kumimoji="1" lang="ja-JP" altLang="en-US" dirty="0"/>
              <a:t>残りを読む</a:t>
            </a:r>
            <a:r>
              <a:rPr kumimoji="1" lang="en-US" altLang="ja-JP" dirty="0"/>
              <a:t>)</a:t>
            </a:r>
          </a:p>
          <a:p>
            <a:endParaRPr kumimoji="1" lang="en-US" altLang="ja-JP" dirty="0"/>
          </a:p>
          <a:p>
            <a:r>
              <a:rPr kumimoji="1" lang="ja-JP" altLang="en-US" dirty="0"/>
              <a:t>まだ</a:t>
            </a:r>
            <a:r>
              <a:rPr kumimoji="1" lang="en-US" altLang="ja-JP" dirty="0"/>
              <a:t>DP</a:t>
            </a:r>
            <a:r>
              <a:rPr kumimoji="1" lang="ja-JP" altLang="en-US" dirty="0"/>
              <a:t>より低速ですが，</a:t>
            </a:r>
            <a:r>
              <a:rPr kumimoji="1" lang="en-US" altLang="ja-JP" dirty="0"/>
              <a:t>N</a:t>
            </a:r>
            <a:r>
              <a:rPr kumimoji="1" lang="ja-JP" altLang="en-US" dirty="0"/>
              <a:t>や</a:t>
            </a:r>
            <a:r>
              <a:rPr kumimoji="1" lang="en-US" altLang="ja-JP" dirty="0"/>
              <a:t>W</a:t>
            </a:r>
            <a:r>
              <a:rPr kumimoji="1" lang="ja-JP" altLang="en-US" dirty="0"/>
              <a:t>を増加させた場合についてはどうでしょうか？</a:t>
            </a:r>
          </a:p>
        </p:txBody>
      </p:sp>
      <p:sp>
        <p:nvSpPr>
          <p:cNvPr id="4" name="スライド番号プレースホルダー 3"/>
          <p:cNvSpPr>
            <a:spLocks noGrp="1"/>
          </p:cNvSpPr>
          <p:nvPr>
            <p:ph type="sldNum" sz="quarter" idx="5"/>
          </p:nvPr>
        </p:nvSpPr>
        <p:spPr/>
        <p:txBody>
          <a:bodyPr/>
          <a:lstStyle/>
          <a:p>
            <a:fld id="{06130C54-F56F-4354-9D53-62AB73D67B33}" type="slidenum">
              <a:rPr kumimoji="1" lang="ja-JP" altLang="en-US" smtClean="0"/>
              <a:t>11</a:t>
            </a:fld>
            <a:endParaRPr kumimoji="1" lang="ja-JP" altLang="en-US"/>
          </a:p>
        </p:txBody>
      </p:sp>
    </p:spTree>
    <p:extLst>
      <p:ext uri="{BB962C8B-B14F-4D97-AF65-F5344CB8AC3E}">
        <p14:creationId xmlns:p14="http://schemas.microsoft.com/office/powerpoint/2010/main" val="2747211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こちらがその結果になります．</a:t>
            </a:r>
            <a:r>
              <a:rPr kumimoji="1" lang="en-US" altLang="ja-JP" dirty="0"/>
              <a:t>(</a:t>
            </a:r>
            <a:r>
              <a:rPr kumimoji="1" lang="ja-JP" altLang="en-US" dirty="0"/>
              <a:t>一息待つ</a:t>
            </a:r>
            <a:r>
              <a:rPr kumimoji="1" lang="en-US" altLang="ja-JP" dirty="0"/>
              <a:t>)</a:t>
            </a:r>
          </a:p>
          <a:p>
            <a:r>
              <a:rPr kumimoji="1" lang="ja-JP" altLang="en-US" dirty="0"/>
              <a:t>特に下のグラフの二段目にご注目ください．</a:t>
            </a:r>
            <a:endParaRPr kumimoji="1" lang="en-US" altLang="ja-JP" dirty="0"/>
          </a:p>
          <a:p>
            <a:r>
              <a:rPr kumimoji="1" lang="en-US" altLang="ja-JP" dirty="0"/>
              <a:t>DP</a:t>
            </a:r>
            <a:r>
              <a:rPr kumimoji="1" lang="ja-JP" altLang="en-US" dirty="0"/>
              <a:t>よりもかなり高速に結果を得られていることがわかります．</a:t>
            </a:r>
          </a:p>
        </p:txBody>
      </p:sp>
      <p:sp>
        <p:nvSpPr>
          <p:cNvPr id="4" name="スライド番号プレースホルダー 3"/>
          <p:cNvSpPr>
            <a:spLocks noGrp="1"/>
          </p:cNvSpPr>
          <p:nvPr>
            <p:ph type="sldNum" sz="quarter" idx="5"/>
          </p:nvPr>
        </p:nvSpPr>
        <p:spPr/>
        <p:txBody>
          <a:bodyPr/>
          <a:lstStyle/>
          <a:p>
            <a:fld id="{06130C54-F56F-4354-9D53-62AB73D67B33}" type="slidenum">
              <a:rPr kumimoji="1" lang="ja-JP" altLang="en-US" smtClean="0"/>
              <a:t>12</a:t>
            </a:fld>
            <a:endParaRPr kumimoji="1" lang="ja-JP" altLang="en-US"/>
          </a:p>
        </p:txBody>
      </p:sp>
    </p:spTree>
    <p:extLst>
      <p:ext uri="{BB962C8B-B14F-4D97-AF65-F5344CB8AC3E}">
        <p14:creationId xmlns:p14="http://schemas.microsoft.com/office/powerpoint/2010/main" val="3649921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先ほどの実行結果のまとめです．</a:t>
            </a:r>
            <a:endParaRPr kumimoji="1" lang="en-US" altLang="ja-JP" dirty="0"/>
          </a:p>
          <a:p>
            <a:r>
              <a:rPr kumimoji="1" lang="en-US" altLang="ja-JP" dirty="0"/>
              <a:t>(</a:t>
            </a:r>
            <a:r>
              <a:rPr kumimoji="1" lang="ja-JP" altLang="en-US" dirty="0"/>
              <a:t>読むだけ</a:t>
            </a:r>
            <a:r>
              <a:rPr kumimoji="1" lang="en-US" altLang="ja-JP" dirty="0"/>
              <a:t>)</a:t>
            </a:r>
            <a:r>
              <a:rPr kumimoji="1" lang="ja-JP" altLang="en-US" dirty="0"/>
              <a:t>　世代数</a:t>
            </a:r>
            <a:r>
              <a:rPr kumimoji="1" lang="en-US" altLang="ja-JP" dirty="0"/>
              <a:t>×</a:t>
            </a:r>
            <a:r>
              <a:rPr kumimoji="1" lang="ja-JP" altLang="en-US" dirty="0"/>
              <a:t>個体数が</a:t>
            </a:r>
            <a:r>
              <a:rPr kumimoji="1" lang="en-US" altLang="ja-JP" dirty="0"/>
              <a:t>DP</a:t>
            </a:r>
            <a:r>
              <a:rPr kumimoji="1" lang="ja-JP" altLang="en-US" dirty="0"/>
              <a:t>の</a:t>
            </a:r>
            <a:r>
              <a:rPr kumimoji="1" lang="en-US" altLang="ja-JP" dirty="0"/>
              <a:t>NW</a:t>
            </a:r>
            <a:r>
              <a:rPr kumimoji="1" lang="ja-JP" altLang="en-US" dirty="0"/>
              <a:t>に比べても小さいことにも触れる</a:t>
            </a:r>
            <a:endParaRPr kumimoji="1" lang="en-US" altLang="ja-JP" dirty="0"/>
          </a:p>
        </p:txBody>
      </p:sp>
      <p:sp>
        <p:nvSpPr>
          <p:cNvPr id="4" name="スライド番号プレースホルダー 3"/>
          <p:cNvSpPr>
            <a:spLocks noGrp="1"/>
          </p:cNvSpPr>
          <p:nvPr>
            <p:ph type="sldNum" sz="quarter" idx="5"/>
          </p:nvPr>
        </p:nvSpPr>
        <p:spPr/>
        <p:txBody>
          <a:bodyPr/>
          <a:lstStyle/>
          <a:p>
            <a:fld id="{06130C54-F56F-4354-9D53-62AB73D67B33}" type="slidenum">
              <a:rPr kumimoji="1" lang="ja-JP" altLang="en-US" smtClean="0"/>
              <a:t>13</a:t>
            </a:fld>
            <a:endParaRPr kumimoji="1" lang="ja-JP" altLang="en-US"/>
          </a:p>
        </p:txBody>
      </p:sp>
    </p:spTree>
    <p:extLst>
      <p:ext uri="{BB962C8B-B14F-4D97-AF65-F5344CB8AC3E}">
        <p14:creationId xmlns:p14="http://schemas.microsoft.com/office/powerpoint/2010/main" val="2482047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残り時間に合わせて読む量を調整，優先順位の把握</a:t>
            </a:r>
            <a:endParaRPr kumimoji="1" lang="en-US" altLang="ja-JP" dirty="0"/>
          </a:p>
          <a:p>
            <a:endParaRPr kumimoji="1" lang="en-US" altLang="ja-JP" dirty="0"/>
          </a:p>
          <a:p>
            <a:r>
              <a:rPr kumimoji="1" lang="ja-JP" altLang="en-US" dirty="0"/>
              <a:t>考察です</a:t>
            </a:r>
            <a:endParaRPr kumimoji="1" lang="en-US" altLang="ja-JP" dirty="0"/>
          </a:p>
          <a:p>
            <a:endParaRPr kumimoji="1" lang="en-US" altLang="ja-JP" dirty="0"/>
          </a:p>
          <a:p>
            <a:r>
              <a:rPr kumimoji="1" lang="en-US" altLang="ja-JP" dirty="0"/>
              <a:t>(</a:t>
            </a:r>
            <a:r>
              <a:rPr kumimoji="1" lang="ja-JP" altLang="en-US" dirty="0"/>
              <a:t>表の解説</a:t>
            </a:r>
            <a:r>
              <a:rPr kumimoji="1" lang="en-US" altLang="ja-JP" dirty="0"/>
              <a:t>)</a:t>
            </a:r>
          </a:p>
          <a:p>
            <a:endParaRPr kumimoji="1" lang="en-US" altLang="ja-JP" dirty="0"/>
          </a:p>
          <a:p>
            <a:r>
              <a:rPr kumimoji="1" lang="en-US" altLang="ja-JP" dirty="0"/>
              <a:t>(</a:t>
            </a:r>
            <a:r>
              <a:rPr kumimoji="1" lang="ja-JP" altLang="en-US" dirty="0"/>
              <a:t>時間が余ってたら</a:t>
            </a:r>
            <a:r>
              <a:rPr kumimoji="1" lang="en-US" altLang="ja-JP" dirty="0"/>
              <a:t>)</a:t>
            </a:r>
          </a:p>
          <a:p>
            <a:endParaRPr kumimoji="1" lang="en-US" altLang="ja-JP" dirty="0"/>
          </a:p>
          <a:p>
            <a:r>
              <a:rPr kumimoji="1" lang="en-US" altLang="ja-JP" dirty="0"/>
              <a:t>(</a:t>
            </a:r>
            <a:r>
              <a:rPr kumimoji="1" lang="ja-JP" altLang="en-US" dirty="0"/>
              <a:t>二つ目を読む</a:t>
            </a:r>
            <a:r>
              <a:rPr kumimoji="1" lang="en-US" altLang="ja-JP" dirty="0"/>
              <a:t>)</a:t>
            </a:r>
          </a:p>
          <a:p>
            <a:endParaRPr kumimoji="1" lang="en-US" altLang="ja-JP" dirty="0"/>
          </a:p>
          <a:p>
            <a:r>
              <a:rPr kumimoji="1" lang="ja-JP" altLang="en-US" dirty="0"/>
              <a:t>（時間余ってたら）</a:t>
            </a:r>
            <a:endParaRPr kumimoji="1" lang="en-US" altLang="ja-JP" dirty="0"/>
          </a:p>
          <a:p>
            <a:r>
              <a:rPr kumimoji="1" lang="ja-JP" altLang="en-US" dirty="0"/>
              <a:t>一方で</a:t>
            </a:r>
            <a:r>
              <a:rPr kumimoji="1" lang="en-US" altLang="ja-JP" dirty="0"/>
              <a:t>(</a:t>
            </a:r>
            <a:r>
              <a:rPr kumimoji="1" lang="ja-JP" altLang="en-US" dirty="0"/>
              <a:t>二つ目のインデント後</a:t>
            </a:r>
            <a:r>
              <a:rPr kumimoji="1" lang="en-US" altLang="ja-JP" dirty="0"/>
              <a:t>)</a:t>
            </a:r>
            <a:r>
              <a:rPr kumimoji="1" lang="ja-JP" altLang="en-US" dirty="0"/>
              <a:t>と考えられます．</a:t>
            </a:r>
            <a:endParaRPr kumimoji="1" lang="en-US" altLang="ja-JP" dirty="0"/>
          </a:p>
          <a:p>
            <a:r>
              <a:rPr kumimoji="1" lang="ja-JP" altLang="en-US" dirty="0"/>
              <a:t>これは，</a:t>
            </a:r>
            <a:r>
              <a:rPr kumimoji="1" lang="en-US" altLang="ja-JP" dirty="0"/>
              <a:t>DP</a:t>
            </a:r>
            <a:r>
              <a:rPr kumimoji="1" lang="ja-JP" altLang="en-US" dirty="0"/>
              <a:t>ではパラメータに合うように実行を進めるため，パラメータが増えるとテーブルの次数が増える一方，</a:t>
            </a:r>
            <a:r>
              <a:rPr kumimoji="1" lang="en-US" altLang="ja-JP" dirty="0"/>
              <a:t>GA</a:t>
            </a:r>
            <a:r>
              <a:rPr kumimoji="1" lang="ja-JP" altLang="en-US" dirty="0"/>
              <a:t>では得られた遺伝子が条件に合致することさえ確かめればよいからです．</a:t>
            </a:r>
            <a:endParaRPr kumimoji="1" lang="en-US" altLang="ja-JP" dirty="0"/>
          </a:p>
          <a:p>
            <a:endParaRPr kumimoji="1" lang="en-US" altLang="ja-JP" dirty="0"/>
          </a:p>
          <a:p>
            <a:r>
              <a:rPr kumimoji="1" lang="ja-JP" altLang="en-US" dirty="0"/>
              <a:t>また，今回の実験結果からもわかる通り，</a:t>
            </a:r>
            <a:r>
              <a:rPr kumimoji="1" lang="en-US" altLang="ja-JP" dirty="0"/>
              <a:t>(</a:t>
            </a:r>
            <a:r>
              <a:rPr kumimoji="1" lang="ja-JP" altLang="en-US" dirty="0"/>
              <a:t>三つ目を読む</a:t>
            </a:r>
            <a:r>
              <a:rPr kumimoji="1" lang="en-US" altLang="ja-JP" dirty="0"/>
              <a:t>)</a:t>
            </a:r>
            <a:r>
              <a:rPr kumimoji="1" lang="ja-JP" altLang="en-US" dirty="0"/>
              <a:t>と言えます．</a:t>
            </a:r>
            <a:endParaRPr kumimoji="1" lang="en-US" altLang="ja-JP" dirty="0"/>
          </a:p>
          <a:p>
            <a:endParaRPr kumimoji="1" lang="en-US" altLang="ja-JP" dirty="0"/>
          </a:p>
          <a:p>
            <a:r>
              <a:rPr kumimoji="1" lang="ja-JP" altLang="en-US" dirty="0"/>
              <a:t>最期に</a:t>
            </a:r>
            <a:r>
              <a:rPr kumimoji="1" lang="en-US" altLang="ja-JP" dirty="0"/>
              <a:t>(4</a:t>
            </a:r>
            <a:r>
              <a:rPr kumimoji="1" lang="ja-JP" altLang="en-US" dirty="0"/>
              <a:t>つ目を読む</a:t>
            </a:r>
            <a:r>
              <a:rPr kumimoji="1" lang="en-US" altLang="ja-JP" dirty="0"/>
              <a:t>)</a:t>
            </a:r>
            <a:r>
              <a:rPr kumimoji="1" lang="ja-JP" altLang="en-US" dirty="0"/>
              <a:t>ため，得た解の組み合わせを知ることができる点も</a:t>
            </a:r>
            <a:r>
              <a:rPr kumimoji="1" lang="en-US" altLang="ja-JP" dirty="0"/>
              <a:t>GA</a:t>
            </a:r>
            <a:r>
              <a:rPr kumimoji="1" lang="ja-JP" altLang="en-US" dirty="0"/>
              <a:t>の優位性と言えます．</a:t>
            </a:r>
            <a:endParaRPr kumimoji="1" lang="en-US" altLang="ja-JP" dirty="0"/>
          </a:p>
          <a:p>
            <a:endParaRPr kumimoji="1" lang="en-US" altLang="ja-JP" dirty="0"/>
          </a:p>
          <a:p>
            <a:r>
              <a:rPr kumimoji="1" lang="ja-JP" altLang="en-US" dirty="0"/>
              <a:t>以上で，発表を終わります．ご清聴ありがとうございました．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06130C54-F56F-4354-9D53-62AB73D67B33}" type="slidenum">
              <a:rPr kumimoji="1" lang="ja-JP" altLang="en-US" smtClean="0"/>
              <a:t>14</a:t>
            </a:fld>
            <a:endParaRPr kumimoji="1" lang="ja-JP" altLang="en-US"/>
          </a:p>
        </p:txBody>
      </p:sp>
    </p:spTree>
    <p:extLst>
      <p:ext uri="{BB962C8B-B14F-4D97-AF65-F5344CB8AC3E}">
        <p14:creationId xmlns:p14="http://schemas.microsoft.com/office/powerpoint/2010/main" val="2913867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目次です．</a:t>
            </a:r>
            <a:endParaRPr kumimoji="1" lang="en-US" altLang="ja-JP" dirty="0"/>
          </a:p>
        </p:txBody>
      </p:sp>
      <p:sp>
        <p:nvSpPr>
          <p:cNvPr id="4" name="スライド番号プレースホルダー 3"/>
          <p:cNvSpPr>
            <a:spLocks noGrp="1"/>
          </p:cNvSpPr>
          <p:nvPr>
            <p:ph type="sldNum" sz="quarter" idx="5"/>
          </p:nvPr>
        </p:nvSpPr>
        <p:spPr/>
        <p:txBody>
          <a:bodyPr/>
          <a:lstStyle/>
          <a:p>
            <a:fld id="{06130C54-F56F-4354-9D53-62AB73D67B33}" type="slidenum">
              <a:rPr kumimoji="1" lang="ja-JP" altLang="en-US" smtClean="0"/>
              <a:t>2</a:t>
            </a:fld>
            <a:endParaRPr kumimoji="1" lang="ja-JP" altLang="en-US"/>
          </a:p>
        </p:txBody>
      </p:sp>
    </p:spTree>
    <p:extLst>
      <p:ext uri="{BB962C8B-B14F-4D97-AF65-F5344CB8AC3E}">
        <p14:creationId xmlns:p14="http://schemas.microsoft.com/office/powerpoint/2010/main" val="1388601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読むだけ</a:t>
            </a:r>
          </a:p>
        </p:txBody>
      </p:sp>
      <p:sp>
        <p:nvSpPr>
          <p:cNvPr id="4" name="スライド番号プレースホルダー 3"/>
          <p:cNvSpPr>
            <a:spLocks noGrp="1"/>
          </p:cNvSpPr>
          <p:nvPr>
            <p:ph type="sldNum" sz="quarter" idx="5"/>
          </p:nvPr>
        </p:nvSpPr>
        <p:spPr/>
        <p:txBody>
          <a:bodyPr/>
          <a:lstStyle/>
          <a:p>
            <a:fld id="{06130C54-F56F-4354-9D53-62AB73D67B33}" type="slidenum">
              <a:rPr kumimoji="1" lang="ja-JP" altLang="en-US" smtClean="0"/>
              <a:t>3</a:t>
            </a:fld>
            <a:endParaRPr kumimoji="1" lang="ja-JP" altLang="en-US"/>
          </a:p>
        </p:txBody>
      </p:sp>
    </p:spTree>
    <p:extLst>
      <p:ext uri="{BB962C8B-B14F-4D97-AF65-F5344CB8AC3E}">
        <p14:creationId xmlns:p14="http://schemas.microsoft.com/office/powerpoint/2010/main" val="524736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読むだけ</a:t>
            </a:r>
            <a:r>
              <a:rPr kumimoji="1" lang="en-US" altLang="ja-JP" dirty="0"/>
              <a:t>)</a:t>
            </a:r>
          </a:p>
          <a:p>
            <a:r>
              <a:rPr kumimoji="1" lang="ja-JP" altLang="en-US" dirty="0"/>
              <a:t>青線は</a:t>
            </a:r>
            <a:r>
              <a:rPr kumimoji="1" lang="en-US" altLang="ja-JP" dirty="0"/>
              <a:t>~</a:t>
            </a:r>
            <a:r>
              <a:rPr kumimoji="1" lang="ja-JP" altLang="en-US" dirty="0"/>
              <a:t>で不適ですが，</a:t>
            </a:r>
            <a:endParaRPr kumimoji="1" lang="en-US" altLang="ja-JP" dirty="0"/>
          </a:p>
          <a:p>
            <a:r>
              <a:rPr kumimoji="1" lang="ja-JP" altLang="en-US" dirty="0"/>
              <a:t>赤線は</a:t>
            </a:r>
            <a:r>
              <a:rPr kumimoji="1" lang="en-US" altLang="ja-JP" dirty="0"/>
              <a:t>~</a:t>
            </a:r>
            <a:r>
              <a:rPr kumimoji="1" lang="ja-JP" altLang="en-US" dirty="0"/>
              <a:t>で適切な組み合わせになります．</a:t>
            </a:r>
            <a:endParaRPr kumimoji="1" lang="en-US" altLang="ja-JP" dirty="0"/>
          </a:p>
          <a:p>
            <a:endParaRPr kumimoji="1" lang="en-US" altLang="ja-JP" dirty="0"/>
          </a:p>
          <a:p>
            <a:r>
              <a:rPr kumimoji="1" lang="ja-JP" altLang="en-US" dirty="0"/>
              <a:t>今回扱うのは，荷物を拾える回数を各一回までに制限した，</a:t>
            </a:r>
            <a:r>
              <a:rPr kumimoji="1" lang="en-US" altLang="ja-JP" dirty="0"/>
              <a:t>0-1</a:t>
            </a:r>
            <a:r>
              <a:rPr kumimoji="1" lang="ja-JP" altLang="en-US" dirty="0"/>
              <a:t>ナップサック問題となります．</a:t>
            </a:r>
          </a:p>
        </p:txBody>
      </p:sp>
      <p:sp>
        <p:nvSpPr>
          <p:cNvPr id="4" name="スライド番号プレースホルダー 3"/>
          <p:cNvSpPr>
            <a:spLocks noGrp="1"/>
          </p:cNvSpPr>
          <p:nvPr>
            <p:ph type="sldNum" sz="quarter" idx="5"/>
          </p:nvPr>
        </p:nvSpPr>
        <p:spPr/>
        <p:txBody>
          <a:bodyPr/>
          <a:lstStyle/>
          <a:p>
            <a:fld id="{06130C54-F56F-4354-9D53-62AB73D67B33}" type="slidenum">
              <a:rPr kumimoji="1" lang="ja-JP" altLang="en-US" smtClean="0"/>
              <a:t>4</a:t>
            </a:fld>
            <a:endParaRPr kumimoji="1" lang="ja-JP" altLang="en-US"/>
          </a:p>
        </p:txBody>
      </p:sp>
    </p:spTree>
    <p:extLst>
      <p:ext uri="{BB962C8B-B14F-4D97-AF65-F5344CB8AC3E}">
        <p14:creationId xmlns:p14="http://schemas.microsoft.com/office/powerpoint/2010/main" val="4025973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読むだけ</a:t>
            </a:r>
          </a:p>
        </p:txBody>
      </p:sp>
      <p:sp>
        <p:nvSpPr>
          <p:cNvPr id="4" name="スライド番号プレースホルダー 3"/>
          <p:cNvSpPr>
            <a:spLocks noGrp="1"/>
          </p:cNvSpPr>
          <p:nvPr>
            <p:ph type="sldNum" sz="quarter" idx="5"/>
          </p:nvPr>
        </p:nvSpPr>
        <p:spPr/>
        <p:txBody>
          <a:bodyPr/>
          <a:lstStyle/>
          <a:p>
            <a:fld id="{06130C54-F56F-4354-9D53-62AB73D67B33}" type="slidenum">
              <a:rPr kumimoji="1" lang="ja-JP" altLang="en-US" smtClean="0"/>
              <a:t>5</a:t>
            </a:fld>
            <a:endParaRPr kumimoji="1" lang="ja-JP" altLang="en-US"/>
          </a:p>
        </p:txBody>
      </p:sp>
    </p:spTree>
    <p:extLst>
      <p:ext uri="{BB962C8B-B14F-4D97-AF65-F5344CB8AC3E}">
        <p14:creationId xmlns:p14="http://schemas.microsoft.com/office/powerpoint/2010/main" val="3956234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GA</a:t>
            </a:r>
            <a:r>
              <a:rPr kumimoji="1" lang="ja-JP" altLang="en-US" dirty="0"/>
              <a:t>の他のパラメータや設定についてはこちらの通りです</a:t>
            </a:r>
            <a:r>
              <a:rPr kumimoji="1" lang="en-US" altLang="ja-JP" dirty="0"/>
              <a:t>(3</a:t>
            </a:r>
            <a:r>
              <a:rPr kumimoji="1" lang="ja-JP" altLang="en-US" dirty="0"/>
              <a:t>秒ほど待つ</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06130C54-F56F-4354-9D53-62AB73D67B33}" type="slidenum">
              <a:rPr kumimoji="1" lang="ja-JP" altLang="en-US" smtClean="0"/>
              <a:t>6</a:t>
            </a:fld>
            <a:endParaRPr kumimoji="1" lang="ja-JP" altLang="en-US"/>
          </a:p>
        </p:txBody>
      </p:sp>
    </p:spTree>
    <p:extLst>
      <p:ext uri="{BB962C8B-B14F-4D97-AF65-F5344CB8AC3E}">
        <p14:creationId xmlns:p14="http://schemas.microsoft.com/office/powerpoint/2010/main" val="2252046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読むだけ</a:t>
            </a:r>
          </a:p>
        </p:txBody>
      </p:sp>
      <p:sp>
        <p:nvSpPr>
          <p:cNvPr id="4" name="スライド番号プレースホルダー 3"/>
          <p:cNvSpPr>
            <a:spLocks noGrp="1"/>
          </p:cNvSpPr>
          <p:nvPr>
            <p:ph type="sldNum" sz="quarter" idx="5"/>
          </p:nvPr>
        </p:nvSpPr>
        <p:spPr/>
        <p:txBody>
          <a:bodyPr/>
          <a:lstStyle/>
          <a:p>
            <a:fld id="{06130C54-F56F-4354-9D53-62AB73D67B33}" type="slidenum">
              <a:rPr kumimoji="1" lang="ja-JP" altLang="en-US" smtClean="0"/>
              <a:t>7</a:t>
            </a:fld>
            <a:endParaRPr kumimoji="1" lang="ja-JP" altLang="en-US"/>
          </a:p>
        </p:txBody>
      </p:sp>
    </p:spTree>
    <p:extLst>
      <p:ext uri="{BB962C8B-B14F-4D97-AF65-F5344CB8AC3E}">
        <p14:creationId xmlns:p14="http://schemas.microsoft.com/office/powerpoint/2010/main" val="918025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GP</a:t>
            </a:r>
            <a:r>
              <a:rPr kumimoji="1" lang="ja-JP" altLang="en-US" dirty="0"/>
              <a:t>の具体的な適用についてはこちらの通りです</a:t>
            </a:r>
            <a:r>
              <a:rPr kumimoji="1" lang="en-US" altLang="ja-JP" dirty="0"/>
              <a:t>(3</a:t>
            </a:r>
            <a:r>
              <a:rPr kumimoji="1" lang="ja-JP" altLang="en-US" dirty="0"/>
              <a:t>秒ほど待つ</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06130C54-F56F-4354-9D53-62AB73D67B33}" type="slidenum">
              <a:rPr kumimoji="1" lang="ja-JP" altLang="en-US" smtClean="0"/>
              <a:t>8</a:t>
            </a:fld>
            <a:endParaRPr kumimoji="1" lang="ja-JP" altLang="en-US"/>
          </a:p>
        </p:txBody>
      </p:sp>
    </p:spTree>
    <p:extLst>
      <p:ext uri="{BB962C8B-B14F-4D97-AF65-F5344CB8AC3E}">
        <p14:creationId xmlns:p14="http://schemas.microsoft.com/office/powerpoint/2010/main" val="2328166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実行結果です．</a:t>
            </a:r>
            <a:endParaRPr kumimoji="1" lang="en-US" altLang="ja-JP" dirty="0"/>
          </a:p>
          <a:p>
            <a:endParaRPr kumimoji="1" lang="en-US" altLang="ja-JP" dirty="0"/>
          </a:p>
          <a:p>
            <a:r>
              <a:rPr kumimoji="1" lang="ja-JP" altLang="en-US" dirty="0"/>
              <a:t>一つ目の実験として，</a:t>
            </a:r>
            <a:r>
              <a:rPr kumimoji="1" lang="en-US" altLang="ja-JP" dirty="0"/>
              <a:t>N=100,W=3000</a:t>
            </a:r>
            <a:r>
              <a:rPr kumimoji="1" lang="ja-JP" altLang="en-US" dirty="0"/>
              <a:t>について適用し，</a:t>
            </a:r>
            <a:r>
              <a:rPr kumimoji="1" lang="en-US" altLang="ja-JP" dirty="0"/>
              <a:t>DP</a:t>
            </a:r>
            <a:r>
              <a:rPr kumimoji="1" lang="ja-JP" altLang="en-US" dirty="0"/>
              <a:t>の実行結果に</a:t>
            </a:r>
            <a:r>
              <a:rPr kumimoji="1" lang="en-US" altLang="ja-JP" dirty="0"/>
              <a:t>GA</a:t>
            </a:r>
            <a:r>
              <a:rPr kumimoji="1" lang="ja-JP" altLang="en-US" dirty="0"/>
              <a:t>のスコアが合致するまで実行をつづけました　．</a:t>
            </a:r>
            <a:endParaRPr kumimoji="1" lang="en-US" altLang="ja-JP" dirty="0"/>
          </a:p>
          <a:p>
            <a:endParaRPr kumimoji="1" lang="en-US" altLang="ja-JP" dirty="0"/>
          </a:p>
          <a:p>
            <a:r>
              <a:rPr kumimoji="1" lang="ja-JP" altLang="en-US" dirty="0"/>
              <a:t>こちらの表をご覧ください．</a:t>
            </a:r>
            <a:r>
              <a:rPr kumimoji="1" lang="en-US" altLang="ja-JP" dirty="0"/>
              <a:t>(</a:t>
            </a:r>
            <a:r>
              <a:rPr kumimoji="1" lang="ja-JP" altLang="en-US" dirty="0"/>
              <a:t>一息待つ</a:t>
            </a:r>
            <a:r>
              <a:rPr kumimoji="1" lang="en-US" altLang="ja-JP" dirty="0"/>
              <a:t>)</a:t>
            </a:r>
          </a:p>
          <a:p>
            <a:endParaRPr kumimoji="1" lang="en-US" altLang="ja-JP" dirty="0"/>
          </a:p>
          <a:p>
            <a:r>
              <a:rPr kumimoji="1" lang="ja-JP" altLang="en-US" dirty="0"/>
              <a:t>書いてあることを読む．</a:t>
            </a:r>
          </a:p>
        </p:txBody>
      </p:sp>
      <p:sp>
        <p:nvSpPr>
          <p:cNvPr id="4" name="スライド番号プレースホルダー 3"/>
          <p:cNvSpPr>
            <a:spLocks noGrp="1"/>
          </p:cNvSpPr>
          <p:nvPr>
            <p:ph type="sldNum" sz="quarter" idx="5"/>
          </p:nvPr>
        </p:nvSpPr>
        <p:spPr/>
        <p:txBody>
          <a:bodyPr/>
          <a:lstStyle/>
          <a:p>
            <a:fld id="{06130C54-F56F-4354-9D53-62AB73D67B33}" type="slidenum">
              <a:rPr kumimoji="1" lang="ja-JP" altLang="en-US" smtClean="0"/>
              <a:t>9</a:t>
            </a:fld>
            <a:endParaRPr kumimoji="1" lang="ja-JP" altLang="en-US"/>
          </a:p>
        </p:txBody>
      </p:sp>
    </p:spTree>
    <p:extLst>
      <p:ext uri="{BB962C8B-B14F-4D97-AF65-F5344CB8AC3E}">
        <p14:creationId xmlns:p14="http://schemas.microsoft.com/office/powerpoint/2010/main" val="2396071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ja-JP" altLang="en-US"/>
              <a:t>マスター タイトルの書式設定</a:t>
            </a:r>
            <a:endParaRPr lang="en-US"/>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345088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300829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ja-JP" altLang="en-US"/>
              <a:t>マスター タイトルの書式設定</a:t>
            </a:r>
            <a:endParaRPr lang="en-US"/>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2420096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081393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ja-JP" altLang="en-US"/>
              <a:t>マスター タイトルの書式設定</a:t>
            </a:r>
            <a:endParaRPr lang="en-US"/>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3889996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ja-JP" altLang="en-US"/>
              <a:t>マスター タイトルの書式設定</a:t>
            </a:r>
            <a:endParaRPr lang="en-US"/>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158448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ja-JP" altLang="en-US"/>
              <a:t>マスター タイトルの書式設定</a:t>
            </a:r>
            <a:endParaRPr lang="en-US"/>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1130127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326102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1947401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ja-JP" altLang="en-US"/>
              <a:t>マスター タイトルの書式設定</a:t>
            </a:r>
            <a:endParaRPr lang="en-US"/>
          </a:p>
        </p:txBody>
      </p:sp>
      <p:sp>
        <p:nvSpPr>
          <p:cNvPr id="3" name="Content Placeholder 2"/>
          <p:cNvSpPr>
            <a:spLocks noGrp="1"/>
          </p:cNvSpPr>
          <p:nvPr>
            <p:ph idx="1"/>
          </p:nvPr>
        </p:nvSpPr>
        <p:spPr/>
        <p:txBody>
          <a:bodyPr/>
          <a:lstStyle>
            <a:lvl1pPr>
              <a:defRPr sz="3200"/>
            </a:lvl1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85857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ja-JP" altLang="en-US"/>
              <a:t>マスター タイトルの書式設定</a:t>
            </a:r>
            <a:endParaRPr lang="en-US"/>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4287135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157541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ja-JP" altLang="en-US"/>
              <a:t>マスター タイトルの書式設定</a:t>
            </a:r>
            <a:endParaRPr lang="en-US"/>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182177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379543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278035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ja-JP" altLang="en-US"/>
              <a:t>マスター タイトルの書式設定</a:t>
            </a:r>
            <a:endParaRPr lang="en-US"/>
          </a:p>
        </p:txBody>
      </p:sp>
      <p:sp>
        <p:nvSpPr>
          <p:cNvPr id="3" name="Content Placeholder 2"/>
          <p:cNvSpPr>
            <a:spLocks noGrp="1"/>
          </p:cNvSpPr>
          <p:nvPr>
            <p:ph idx="1"/>
          </p:nvPr>
        </p:nvSpPr>
        <p:spPr>
          <a:xfrm>
            <a:off x="4855633" y="609600"/>
            <a:ext cx="6411924" cy="51816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278520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BCDB778-6387-475D-8872-5B790C84673B}" type="datetimeFigureOut">
              <a:rPr kumimoji="1" lang="ja-JP" altLang="en-US" smtClean="0"/>
              <a:t>2022/2/9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410615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BCDB778-6387-475D-8872-5B790C84673B}" type="datetimeFigureOut">
              <a:rPr kumimoji="1" lang="ja-JP" altLang="en-US" smtClean="0"/>
              <a:t>2022/2/9</a:t>
            </a:fld>
            <a:endParaRPr kumimoji="1" lang="ja-JP"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kumimoji="1" lang="ja-JP"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EC85AD0-DFEC-4283-AC4D-7480A36FEEB0}" type="slidenum">
              <a:rPr kumimoji="1" lang="ja-JP" altLang="en-US" smtClean="0"/>
              <a:t>‹#›</a:t>
            </a:fld>
            <a:endParaRPr kumimoji="1" lang="ja-JP" altLang="en-US"/>
          </a:p>
        </p:txBody>
      </p:sp>
    </p:spTree>
    <p:extLst>
      <p:ext uri="{BB962C8B-B14F-4D97-AF65-F5344CB8AC3E}">
        <p14:creationId xmlns:p14="http://schemas.microsoft.com/office/powerpoint/2010/main" val="424178753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kumimoji="1"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3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C86663-01F6-465C-B99F-0115F7E5E4B7}"/>
              </a:ext>
            </a:extLst>
          </p:cNvPr>
          <p:cNvSpPr>
            <a:spLocks noGrp="1"/>
          </p:cNvSpPr>
          <p:nvPr>
            <p:ph type="ctrTitle"/>
          </p:nvPr>
        </p:nvSpPr>
        <p:spPr/>
        <p:txBody>
          <a:bodyPr/>
          <a:lstStyle/>
          <a:p>
            <a:r>
              <a:rPr kumimoji="1" lang="ja-JP" altLang="en-US"/>
              <a:t>ナップサック問題に対する</a:t>
            </a:r>
            <a:br>
              <a:rPr kumimoji="1" lang="en-US" altLang="ja-JP"/>
            </a:br>
            <a:r>
              <a:rPr kumimoji="1" lang="en-US" altLang="ja-JP"/>
              <a:t>GA</a:t>
            </a:r>
            <a:r>
              <a:rPr kumimoji="1" lang="ja-JP" altLang="en-US"/>
              <a:t>と</a:t>
            </a:r>
            <a:r>
              <a:rPr kumimoji="1" lang="en-US" altLang="ja-JP"/>
              <a:t>DP</a:t>
            </a:r>
            <a:r>
              <a:rPr lang="ja-JP" altLang="en-US"/>
              <a:t>の性能比較実験</a:t>
            </a:r>
            <a:endParaRPr kumimoji="1" lang="ja-JP" altLang="en-US"/>
          </a:p>
        </p:txBody>
      </p:sp>
      <p:sp>
        <p:nvSpPr>
          <p:cNvPr id="3" name="字幕 2">
            <a:extLst>
              <a:ext uri="{FF2B5EF4-FFF2-40B4-BE49-F238E27FC236}">
                <a16:creationId xmlns:a16="http://schemas.microsoft.com/office/drawing/2014/main" id="{C5A6C1B5-C982-41A5-B107-A3770DBF8816}"/>
              </a:ext>
            </a:extLst>
          </p:cNvPr>
          <p:cNvSpPr>
            <a:spLocks noGrp="1"/>
          </p:cNvSpPr>
          <p:nvPr>
            <p:ph type="subTitle" idx="1"/>
          </p:nvPr>
        </p:nvSpPr>
        <p:spPr/>
        <p:txBody>
          <a:bodyPr/>
          <a:lstStyle/>
          <a:p>
            <a:r>
              <a:rPr kumimoji="1" lang="ja-JP" altLang="en-US" dirty="0">
                <a:solidFill>
                  <a:srgbClr val="DADADA"/>
                </a:solidFill>
              </a:rPr>
              <a:t>縄田研究室 </a:t>
            </a:r>
            <a:r>
              <a:rPr kumimoji="1" lang="en-US" altLang="ja-JP" dirty="0">
                <a:solidFill>
                  <a:srgbClr val="DADADA"/>
                </a:solidFill>
              </a:rPr>
              <a:t>HI</a:t>
            </a:r>
            <a:r>
              <a:rPr kumimoji="1" lang="ja-JP" altLang="en-US" dirty="0">
                <a:solidFill>
                  <a:srgbClr val="DADADA"/>
                </a:solidFill>
              </a:rPr>
              <a:t>科 </a:t>
            </a:r>
            <a:r>
              <a:rPr kumimoji="1" lang="en-US" altLang="ja-JP" dirty="0">
                <a:solidFill>
                  <a:srgbClr val="DADADA"/>
                </a:solidFill>
              </a:rPr>
              <a:t>4</a:t>
            </a:r>
            <a:r>
              <a:rPr kumimoji="1" lang="ja-JP" altLang="en-US" dirty="0">
                <a:solidFill>
                  <a:srgbClr val="DADADA"/>
                </a:solidFill>
              </a:rPr>
              <a:t>年 </a:t>
            </a:r>
            <a:r>
              <a:rPr kumimoji="1" lang="en-US" altLang="ja-JP" dirty="0">
                <a:solidFill>
                  <a:srgbClr val="DADADA"/>
                </a:solidFill>
              </a:rPr>
              <a:t>7</a:t>
            </a:r>
            <a:r>
              <a:rPr kumimoji="1" lang="ja-JP" altLang="en-US" dirty="0">
                <a:solidFill>
                  <a:srgbClr val="DADADA"/>
                </a:solidFill>
              </a:rPr>
              <a:t>番 甲斐主陸</a:t>
            </a:r>
            <a:endParaRPr kumimoji="1" lang="en-US" altLang="ja-JP" dirty="0">
              <a:solidFill>
                <a:srgbClr val="DADADA"/>
              </a:solidFill>
            </a:endParaRPr>
          </a:p>
        </p:txBody>
      </p:sp>
    </p:spTree>
    <p:extLst>
      <p:ext uri="{BB962C8B-B14F-4D97-AF65-F5344CB8AC3E}">
        <p14:creationId xmlns:p14="http://schemas.microsoft.com/office/powerpoint/2010/main" val="2131987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descr="グラフ, 折れ線グラフ&#10;&#10;自動的に生成された説明">
            <a:extLst>
              <a:ext uri="{FF2B5EF4-FFF2-40B4-BE49-F238E27FC236}">
                <a16:creationId xmlns:a16="http://schemas.microsoft.com/office/drawing/2014/main" id="{0EEDE5E1-7A31-4142-8041-8C60CC95E3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59" y="1918553"/>
            <a:ext cx="5466374" cy="4099781"/>
          </a:xfrm>
          <a:prstGeom prst="rect">
            <a:avLst/>
          </a:prstGeom>
        </p:spPr>
      </p:pic>
      <p:sp>
        <p:nvSpPr>
          <p:cNvPr id="2" name="タイトル 1">
            <a:extLst>
              <a:ext uri="{FF2B5EF4-FFF2-40B4-BE49-F238E27FC236}">
                <a16:creationId xmlns:a16="http://schemas.microsoft.com/office/drawing/2014/main" id="{9D54FEBB-0448-436C-A063-0688A32E6788}"/>
              </a:ext>
            </a:extLst>
          </p:cNvPr>
          <p:cNvSpPr>
            <a:spLocks noGrp="1"/>
          </p:cNvSpPr>
          <p:nvPr>
            <p:ph type="title"/>
          </p:nvPr>
        </p:nvSpPr>
        <p:spPr>
          <a:xfrm>
            <a:off x="913796" y="609600"/>
            <a:ext cx="10353762" cy="970450"/>
          </a:xfrm>
        </p:spPr>
        <p:txBody>
          <a:bodyPr/>
          <a:lstStyle/>
          <a:p>
            <a:r>
              <a:rPr lang="ja-JP" altLang="en-US" dirty="0"/>
              <a:t>実験結果</a:t>
            </a:r>
            <a:r>
              <a:rPr lang="en-US" altLang="ja-JP" dirty="0"/>
              <a:t>1-2.</a:t>
            </a:r>
            <a:r>
              <a:rPr lang="ja-JP" altLang="en-US" dirty="0"/>
              <a:t>最適解を求める</a:t>
            </a:r>
            <a:r>
              <a:rPr lang="en-US" altLang="ja-JP" dirty="0"/>
              <a:t>(N=100)</a:t>
            </a:r>
            <a:endParaRPr kumimoji="1" lang="ja-JP" altLang="en-US" dirty="0"/>
          </a:p>
        </p:txBody>
      </p:sp>
      <p:sp>
        <p:nvSpPr>
          <p:cNvPr id="6" name="コンテンツ プレースホルダー 2">
            <a:extLst>
              <a:ext uri="{FF2B5EF4-FFF2-40B4-BE49-F238E27FC236}">
                <a16:creationId xmlns:a16="http://schemas.microsoft.com/office/drawing/2014/main" id="{77DE03A3-8E2A-4219-A569-5CFCD0993FBC}"/>
              </a:ext>
            </a:extLst>
          </p:cNvPr>
          <p:cNvSpPr>
            <a:spLocks noGrp="1"/>
          </p:cNvSpPr>
          <p:nvPr>
            <p:ph idx="1"/>
          </p:nvPr>
        </p:nvSpPr>
        <p:spPr>
          <a:xfrm>
            <a:off x="5807033" y="1580050"/>
            <a:ext cx="6384967" cy="2449579"/>
          </a:xfrm>
        </p:spPr>
        <p:txBody>
          <a:bodyPr>
            <a:noAutofit/>
          </a:bodyPr>
          <a:lstStyle/>
          <a:p>
            <a:r>
              <a:rPr lang="ja-JP" altLang="en-US" u="sng" dirty="0"/>
              <a:t>探索の終盤になるほど</a:t>
            </a:r>
            <a:r>
              <a:rPr lang="ja-JP" altLang="en-US" dirty="0"/>
              <a:t>，適応度に</a:t>
            </a:r>
            <a:r>
              <a:rPr lang="ja-JP" altLang="en-US" dirty="0">
                <a:solidFill>
                  <a:srgbClr val="00FFFF"/>
                </a:solidFill>
              </a:rPr>
              <a:t>変化が見られなくなる</a:t>
            </a:r>
            <a:endParaRPr lang="en-US" altLang="ja-JP" dirty="0">
              <a:solidFill>
                <a:srgbClr val="00FFFF"/>
              </a:solidFill>
            </a:endParaRPr>
          </a:p>
          <a:p>
            <a:r>
              <a:rPr lang="ja-JP" altLang="en-US" u="sng" dirty="0"/>
              <a:t>ある程度よい解</a:t>
            </a:r>
            <a:r>
              <a:rPr lang="en-US" altLang="ja-JP" u="sng" dirty="0"/>
              <a:t>(</a:t>
            </a:r>
            <a:r>
              <a:rPr lang="ja-JP" altLang="en-US" u="sng" dirty="0"/>
              <a:t>最適解の</a:t>
            </a:r>
            <a:r>
              <a:rPr lang="en-US" altLang="ja-JP" u="sng" dirty="0"/>
              <a:t>90%</a:t>
            </a:r>
            <a:r>
              <a:rPr lang="ja-JP" altLang="en-US" u="sng" dirty="0"/>
              <a:t>等</a:t>
            </a:r>
            <a:r>
              <a:rPr lang="en-US" altLang="ja-JP" u="sng" dirty="0"/>
              <a:t>)</a:t>
            </a:r>
            <a:r>
              <a:rPr lang="ja-JP" altLang="en-US" dirty="0"/>
              <a:t>には，</a:t>
            </a:r>
            <a:r>
              <a:rPr lang="ja-JP" altLang="en-US" dirty="0">
                <a:solidFill>
                  <a:srgbClr val="00FFFF"/>
                </a:solidFill>
              </a:rPr>
              <a:t>探索の早い段階で到達</a:t>
            </a:r>
            <a:br>
              <a:rPr lang="en-US" altLang="ja-JP" dirty="0"/>
            </a:br>
            <a:endParaRPr lang="en-US" altLang="ja-JP" dirty="0"/>
          </a:p>
        </p:txBody>
      </p:sp>
      <p:sp>
        <p:nvSpPr>
          <p:cNvPr id="8" name="テキスト ボックス 7">
            <a:extLst>
              <a:ext uri="{FF2B5EF4-FFF2-40B4-BE49-F238E27FC236}">
                <a16:creationId xmlns:a16="http://schemas.microsoft.com/office/drawing/2014/main" id="{5A900720-13D6-4B8A-A43F-CB1582EB4982}"/>
              </a:ext>
            </a:extLst>
          </p:cNvPr>
          <p:cNvSpPr txBox="1"/>
          <p:nvPr/>
        </p:nvSpPr>
        <p:spPr>
          <a:xfrm flipH="1">
            <a:off x="760286" y="6063734"/>
            <a:ext cx="4627119" cy="646331"/>
          </a:xfrm>
          <a:prstGeom prst="rect">
            <a:avLst/>
          </a:prstGeom>
          <a:noFill/>
        </p:spPr>
        <p:txBody>
          <a:bodyPr wrap="square" rtlCol="0">
            <a:spAutoFit/>
          </a:bodyPr>
          <a:lstStyle/>
          <a:p>
            <a:pPr algn="ctr"/>
            <a:r>
              <a:rPr kumimoji="1" lang="ja-JP" altLang="en-US" dirty="0">
                <a:solidFill>
                  <a:srgbClr val="DADADA"/>
                </a:solidFill>
              </a:rPr>
              <a:t>個体数</a:t>
            </a:r>
            <a:r>
              <a:rPr kumimoji="1" lang="en-US" altLang="ja-JP" dirty="0">
                <a:solidFill>
                  <a:srgbClr val="DADADA"/>
                </a:solidFill>
              </a:rPr>
              <a:t>100</a:t>
            </a:r>
            <a:r>
              <a:rPr kumimoji="1" lang="ja-JP" altLang="en-US" dirty="0">
                <a:solidFill>
                  <a:srgbClr val="DADADA"/>
                </a:solidFill>
              </a:rPr>
              <a:t>で</a:t>
            </a:r>
            <a:r>
              <a:rPr kumimoji="1" lang="en-US" altLang="ja-JP" dirty="0">
                <a:solidFill>
                  <a:srgbClr val="DADADA"/>
                </a:solidFill>
              </a:rPr>
              <a:t>5</a:t>
            </a:r>
            <a:r>
              <a:rPr kumimoji="1" lang="ja-JP" altLang="en-US" dirty="0">
                <a:solidFill>
                  <a:srgbClr val="DADADA"/>
                </a:solidFill>
              </a:rPr>
              <a:t>回実行した収束の過程</a:t>
            </a:r>
            <a:endParaRPr kumimoji="1" lang="en-US" altLang="ja-JP" dirty="0">
              <a:solidFill>
                <a:srgbClr val="DADADA"/>
              </a:solidFill>
            </a:endParaRPr>
          </a:p>
          <a:p>
            <a:pPr algn="ctr"/>
            <a:r>
              <a:rPr kumimoji="1" lang="en-US" altLang="ja-JP" dirty="0">
                <a:solidFill>
                  <a:srgbClr val="DADADA"/>
                </a:solidFill>
              </a:rPr>
              <a:t>※</a:t>
            </a:r>
            <a:r>
              <a:rPr kumimoji="1" lang="ja-JP" altLang="en-US" dirty="0">
                <a:solidFill>
                  <a:srgbClr val="DADADA"/>
                </a:solidFill>
              </a:rPr>
              <a:t>出力は</a:t>
            </a:r>
            <a:r>
              <a:rPr kumimoji="1" lang="en-US" altLang="ja-JP" dirty="0">
                <a:solidFill>
                  <a:srgbClr val="DADADA"/>
                </a:solidFill>
              </a:rPr>
              <a:t>30</a:t>
            </a:r>
            <a:r>
              <a:rPr kumimoji="1" lang="ja-JP" altLang="en-US" dirty="0">
                <a:solidFill>
                  <a:srgbClr val="DADADA"/>
                </a:solidFill>
              </a:rPr>
              <a:t>世代ごと</a:t>
            </a:r>
          </a:p>
        </p:txBody>
      </p:sp>
      <p:sp>
        <p:nvSpPr>
          <p:cNvPr id="15" name="矢印: 下 14">
            <a:extLst>
              <a:ext uri="{FF2B5EF4-FFF2-40B4-BE49-F238E27FC236}">
                <a16:creationId xmlns:a16="http://schemas.microsoft.com/office/drawing/2014/main" id="{C840B523-0F88-4AAB-AD68-55C68865FB94}"/>
              </a:ext>
            </a:extLst>
          </p:cNvPr>
          <p:cNvSpPr/>
          <p:nvPr/>
        </p:nvSpPr>
        <p:spPr>
          <a:xfrm>
            <a:off x="8515119" y="4223502"/>
            <a:ext cx="922421" cy="449179"/>
          </a:xfrm>
          <a:prstGeom prst="downArrow">
            <a:avLst/>
          </a:prstGeom>
          <a:solidFill>
            <a:srgbClr val="00FFFF"/>
          </a:solidFill>
          <a:ln w="38100">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FFFF"/>
              </a:solidFill>
            </a:endParaRPr>
          </a:p>
        </p:txBody>
      </p:sp>
      <p:sp>
        <p:nvSpPr>
          <p:cNvPr id="7" name="コンテンツ プレースホルダー 2">
            <a:extLst>
              <a:ext uri="{FF2B5EF4-FFF2-40B4-BE49-F238E27FC236}">
                <a16:creationId xmlns:a16="http://schemas.microsoft.com/office/drawing/2014/main" id="{9C475653-F90C-4D71-A944-84EE5E9D7F88}"/>
              </a:ext>
            </a:extLst>
          </p:cNvPr>
          <p:cNvSpPr txBox="1">
            <a:spLocks/>
          </p:cNvSpPr>
          <p:nvPr/>
        </p:nvSpPr>
        <p:spPr>
          <a:xfrm>
            <a:off x="6124508" y="4866554"/>
            <a:ext cx="5750017" cy="1197180"/>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ja-JP" altLang="en-US" u="sng" dirty="0">
                <a:solidFill>
                  <a:srgbClr val="DADADA"/>
                </a:solidFill>
              </a:rPr>
              <a:t>精度を抑える</a:t>
            </a:r>
            <a:r>
              <a:rPr lang="ja-JP" altLang="en-US" dirty="0"/>
              <a:t>ことで，</a:t>
            </a:r>
            <a:r>
              <a:rPr lang="ja-JP" altLang="en-US" dirty="0">
                <a:solidFill>
                  <a:srgbClr val="00FFFF"/>
                </a:solidFill>
              </a:rPr>
              <a:t>高速</a:t>
            </a:r>
            <a:r>
              <a:rPr lang="ja-JP" altLang="en-US" dirty="0"/>
              <a:t>に，</a:t>
            </a:r>
            <a:endParaRPr lang="en-US" altLang="ja-JP" dirty="0"/>
          </a:p>
          <a:p>
            <a:pPr marL="36900" indent="0" algn="ctr">
              <a:buNone/>
            </a:pPr>
            <a:r>
              <a:rPr lang="ja-JP" altLang="en-US" dirty="0">
                <a:solidFill>
                  <a:srgbClr val="00FFFF"/>
                </a:solidFill>
                <a:effectLst/>
              </a:rPr>
              <a:t>ある程度良い解</a:t>
            </a:r>
            <a:r>
              <a:rPr lang="ja-JP" altLang="en-US" dirty="0"/>
              <a:t>が求まる？</a:t>
            </a:r>
            <a:endParaRPr lang="en-US" altLang="ja-JP" dirty="0"/>
          </a:p>
        </p:txBody>
      </p:sp>
    </p:spTree>
    <p:extLst>
      <p:ext uri="{BB962C8B-B14F-4D97-AF65-F5344CB8AC3E}">
        <p14:creationId xmlns:p14="http://schemas.microsoft.com/office/powerpoint/2010/main" val="555514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4FEBB-0448-436C-A063-0688A32E6788}"/>
              </a:ext>
            </a:extLst>
          </p:cNvPr>
          <p:cNvSpPr>
            <a:spLocks noGrp="1"/>
          </p:cNvSpPr>
          <p:nvPr>
            <p:ph type="title"/>
          </p:nvPr>
        </p:nvSpPr>
        <p:spPr/>
        <p:txBody>
          <a:bodyPr>
            <a:normAutofit/>
          </a:bodyPr>
          <a:lstStyle/>
          <a:p>
            <a:r>
              <a:rPr lang="ja-JP" altLang="en-US"/>
              <a:t>実験結果</a:t>
            </a:r>
            <a:r>
              <a:rPr lang="en-US" altLang="ja-JP"/>
              <a:t>2-1.</a:t>
            </a:r>
            <a:r>
              <a:rPr lang="ja-JP" altLang="en-US"/>
              <a:t>精度を抑えて解を求める</a:t>
            </a:r>
            <a:r>
              <a:rPr lang="en-US" altLang="ja-JP"/>
              <a:t>(N=100)</a:t>
            </a:r>
            <a:endParaRPr kumimoji="1" lang="ja-JP" altLang="en-US"/>
          </a:p>
        </p:txBody>
      </p:sp>
      <p:graphicFrame>
        <p:nvGraphicFramePr>
          <p:cNvPr id="5" name="表 5">
            <a:extLst>
              <a:ext uri="{FF2B5EF4-FFF2-40B4-BE49-F238E27FC236}">
                <a16:creationId xmlns:a16="http://schemas.microsoft.com/office/drawing/2014/main" id="{A844FC54-9253-4A5C-9959-04BA194BFED2}"/>
              </a:ext>
            </a:extLst>
          </p:cNvPr>
          <p:cNvGraphicFramePr>
            <a:graphicFrameLocks noGrp="1"/>
          </p:cNvGraphicFramePr>
          <p:nvPr>
            <p:extLst>
              <p:ext uri="{D42A27DB-BD31-4B8C-83A1-F6EECF244321}">
                <p14:modId xmlns:p14="http://schemas.microsoft.com/office/powerpoint/2010/main" val="3544590804"/>
              </p:ext>
            </p:extLst>
          </p:nvPr>
        </p:nvGraphicFramePr>
        <p:xfrm>
          <a:off x="2026676" y="1748365"/>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542524635"/>
                    </a:ext>
                  </a:extLst>
                </a:gridCol>
                <a:gridCol w="1625600">
                  <a:extLst>
                    <a:ext uri="{9D8B030D-6E8A-4147-A177-3AD203B41FA5}">
                      <a16:colId xmlns:a16="http://schemas.microsoft.com/office/drawing/2014/main" val="3152504639"/>
                    </a:ext>
                  </a:extLst>
                </a:gridCol>
                <a:gridCol w="1625600">
                  <a:extLst>
                    <a:ext uri="{9D8B030D-6E8A-4147-A177-3AD203B41FA5}">
                      <a16:colId xmlns:a16="http://schemas.microsoft.com/office/drawing/2014/main" val="2735306448"/>
                    </a:ext>
                  </a:extLst>
                </a:gridCol>
                <a:gridCol w="1625600">
                  <a:extLst>
                    <a:ext uri="{9D8B030D-6E8A-4147-A177-3AD203B41FA5}">
                      <a16:colId xmlns:a16="http://schemas.microsoft.com/office/drawing/2014/main" val="3273519050"/>
                    </a:ext>
                  </a:extLst>
                </a:gridCol>
                <a:gridCol w="1625600">
                  <a:extLst>
                    <a:ext uri="{9D8B030D-6E8A-4147-A177-3AD203B41FA5}">
                      <a16:colId xmlns:a16="http://schemas.microsoft.com/office/drawing/2014/main" val="3346316819"/>
                    </a:ext>
                  </a:extLst>
                </a:gridCol>
              </a:tblGrid>
              <a:tr h="370840">
                <a:tc>
                  <a:txBody>
                    <a:bodyPr/>
                    <a:lstStyle/>
                    <a:p>
                      <a:pPr algn="ctr"/>
                      <a:endParaRPr kumimoji="1" lang="ja-JP" altLang="en-US" b="1" dirty="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BC451B"/>
                    </a:solidFill>
                  </a:tcPr>
                </a:tc>
                <a:tc>
                  <a:txBody>
                    <a:bodyPr/>
                    <a:lstStyle/>
                    <a:p>
                      <a:pPr algn="ctr"/>
                      <a:r>
                        <a:rPr kumimoji="1" lang="en-US" altLang="ja-JP"/>
                        <a:t>DP</a:t>
                      </a:r>
                      <a:endParaRPr kumimoji="1" lang="ja-JP" alt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a:t>GA(100)</a:t>
                      </a:r>
                      <a:endParaRPr kumimoji="1" lang="ja-JP" altLang="en-US"/>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a:t>GA(500)</a:t>
                      </a:r>
                      <a:endParaRPr kumimoji="1" lang="ja-JP" altLang="en-US"/>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a:t>GA(1000)</a:t>
                      </a:r>
                      <a:endParaRPr kumimoji="1" lang="ja-JP" altLang="en-US"/>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4145717"/>
                  </a:ext>
                </a:extLst>
              </a:tr>
              <a:tr h="370840">
                <a:tc>
                  <a:txBody>
                    <a:bodyPr/>
                    <a:lstStyle/>
                    <a:p>
                      <a:pPr algn="ctr"/>
                      <a:r>
                        <a:rPr kumimoji="1" lang="en-US" altLang="ja-JP" b="1" dirty="0">
                          <a:solidFill>
                            <a:schemeClr val="tx1"/>
                          </a:solidFill>
                        </a:rPr>
                        <a:t>[</a:t>
                      </a:r>
                      <a:r>
                        <a:rPr kumimoji="1" lang="en-US" altLang="ja-JP" b="1" dirty="0" err="1">
                          <a:solidFill>
                            <a:schemeClr val="tx1"/>
                          </a:solidFill>
                        </a:rPr>
                        <a:t>ms</a:t>
                      </a:r>
                      <a:r>
                        <a:rPr kumimoji="1" lang="en-US" altLang="ja-JP" b="1" dirty="0">
                          <a:solidFill>
                            <a:schemeClr val="tx1"/>
                          </a:solidFill>
                        </a:rPr>
                        <a:t>]</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451B"/>
                    </a:solidFill>
                  </a:tcPr>
                </a:tc>
                <a:tc>
                  <a:txBody>
                    <a:bodyPr/>
                    <a:lstStyle/>
                    <a:p>
                      <a:pPr algn="ctr"/>
                      <a:r>
                        <a:rPr kumimoji="1" lang="en-US" altLang="ja-JP"/>
                        <a:t>6</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47(</a:t>
                      </a:r>
                      <a:r>
                        <a:rPr kumimoji="1" lang="en-US" altLang="ja-JP" b="1" u="sng" dirty="0"/>
                        <a:t>0.9%</a:t>
                      </a: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57(</a:t>
                      </a:r>
                      <a:r>
                        <a:rPr kumimoji="1" lang="en-US" altLang="ja-JP" b="1" u="sng" dirty="0"/>
                        <a:t>0.5%</a:t>
                      </a: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73(</a:t>
                      </a:r>
                      <a:r>
                        <a:rPr kumimoji="1" lang="en-US" altLang="ja-JP" b="1" u="sng" dirty="0"/>
                        <a:t>0.4%</a:t>
                      </a: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885339"/>
                  </a:ext>
                </a:extLst>
              </a:tr>
              <a:tr h="370840">
                <a:tc>
                  <a:txBody>
                    <a:bodyPr/>
                    <a:lstStyle/>
                    <a:p>
                      <a:pPr algn="ctr"/>
                      <a:r>
                        <a:rPr kumimoji="1" lang="ja-JP" altLang="en-US" b="1" dirty="0">
                          <a:solidFill>
                            <a:schemeClr val="tx1"/>
                          </a:solidFill>
                        </a:rPr>
                        <a:t>世代数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451B"/>
                    </a:solidFill>
                  </a:tcPr>
                </a:tc>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24(</a:t>
                      </a:r>
                      <a:r>
                        <a:rPr kumimoji="1" lang="en-US" altLang="ja-JP" b="1" u="sng" dirty="0"/>
                        <a:t>0.03%</a:t>
                      </a: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13(</a:t>
                      </a:r>
                      <a:r>
                        <a:rPr kumimoji="1" lang="en-US" altLang="ja-JP" b="1" u="sng" dirty="0"/>
                        <a:t>0.03%</a:t>
                      </a: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13(</a:t>
                      </a:r>
                      <a:r>
                        <a:rPr kumimoji="1" lang="en-US" altLang="ja-JP" b="1" u="sng" dirty="0"/>
                        <a:t>0.04%</a:t>
                      </a: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9087148"/>
                  </a:ext>
                </a:extLst>
              </a:tr>
              <a:tr h="370840">
                <a:tc>
                  <a:txBody>
                    <a:bodyPr/>
                    <a:lstStyle/>
                    <a:p>
                      <a:pPr algn="ctr"/>
                      <a:r>
                        <a:rPr kumimoji="1" lang="ja-JP" altLang="en-US" b="1" dirty="0">
                          <a:solidFill>
                            <a:schemeClr val="tx1"/>
                          </a:solidFill>
                        </a:rPr>
                        <a:t>出力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451B"/>
                    </a:solidFill>
                  </a:tcPr>
                </a:tc>
                <a:tc>
                  <a:txBody>
                    <a:bodyPr/>
                    <a:lstStyle/>
                    <a:p>
                      <a:pPr algn="ctr"/>
                      <a:r>
                        <a:rPr kumimoji="1" lang="en-US" altLang="ja-JP" dirty="0"/>
                        <a:t>4425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4024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4013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3992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7164629"/>
                  </a:ext>
                </a:extLst>
              </a:tr>
            </a:tbl>
          </a:graphicData>
        </a:graphic>
      </p:graphicFrame>
      <p:sp>
        <p:nvSpPr>
          <p:cNvPr id="6" name="コンテンツ プレースホルダー 2">
            <a:extLst>
              <a:ext uri="{FF2B5EF4-FFF2-40B4-BE49-F238E27FC236}">
                <a16:creationId xmlns:a16="http://schemas.microsoft.com/office/drawing/2014/main" id="{77DE03A3-8E2A-4219-A569-5CFCD0993FBC}"/>
              </a:ext>
            </a:extLst>
          </p:cNvPr>
          <p:cNvSpPr>
            <a:spLocks noGrp="1"/>
          </p:cNvSpPr>
          <p:nvPr>
            <p:ph idx="1"/>
          </p:nvPr>
        </p:nvSpPr>
        <p:spPr>
          <a:xfrm>
            <a:off x="913795" y="3869878"/>
            <a:ext cx="10353762" cy="2391160"/>
          </a:xfrm>
        </p:spPr>
        <p:txBody>
          <a:bodyPr>
            <a:normAutofit/>
          </a:bodyPr>
          <a:lstStyle/>
          <a:p>
            <a:r>
              <a:rPr lang="ja-JP" altLang="en-US" u="sng" dirty="0"/>
              <a:t>精度を</a:t>
            </a:r>
            <a:r>
              <a:rPr lang="en-US" altLang="ja-JP" u="sng" dirty="0">
                <a:solidFill>
                  <a:srgbClr val="00FFFF"/>
                </a:solidFill>
              </a:rPr>
              <a:t>90%</a:t>
            </a:r>
            <a:r>
              <a:rPr lang="ja-JP" altLang="en-US" u="sng" dirty="0"/>
              <a:t>に抑える</a:t>
            </a:r>
            <a:r>
              <a:rPr lang="ja-JP" altLang="en-US" dirty="0"/>
              <a:t>と，</a:t>
            </a:r>
            <a:r>
              <a:rPr lang="ja-JP" altLang="en-US" dirty="0">
                <a:solidFill>
                  <a:srgbClr val="00FFFF"/>
                </a:solidFill>
              </a:rPr>
              <a:t>大幅に高速化</a:t>
            </a:r>
            <a:r>
              <a:rPr lang="en-US" altLang="ja-JP" dirty="0">
                <a:solidFill>
                  <a:srgbClr val="DADADA"/>
                </a:solidFill>
              </a:rPr>
              <a:t>&amp;</a:t>
            </a:r>
            <a:r>
              <a:rPr lang="ja-JP" altLang="en-US" dirty="0">
                <a:solidFill>
                  <a:srgbClr val="00FFFF"/>
                </a:solidFill>
              </a:rPr>
              <a:t>低世代数化</a:t>
            </a:r>
            <a:endParaRPr lang="en-US" altLang="ja-JP" dirty="0">
              <a:solidFill>
                <a:srgbClr val="00FFFF"/>
              </a:solidFill>
            </a:endParaRPr>
          </a:p>
          <a:p>
            <a:r>
              <a:rPr lang="ja-JP" altLang="en-US" dirty="0"/>
              <a:t>世代数</a:t>
            </a:r>
            <a:r>
              <a:rPr lang="en-US" altLang="ja-JP" dirty="0"/>
              <a:t>×</a:t>
            </a:r>
            <a:r>
              <a:rPr lang="ja-JP" altLang="en-US" dirty="0"/>
              <a:t>個体数も，組み合わせ総数の</a:t>
            </a:r>
            <a:r>
              <a:rPr lang="en-US" altLang="ja-JP" dirty="0">
                <a:solidFill>
                  <a:srgbClr val="00FFFF"/>
                </a:solidFill>
              </a:rPr>
              <a:t>10</a:t>
            </a:r>
            <a:r>
              <a:rPr lang="en-US" altLang="ja-JP" baseline="30000" dirty="0">
                <a:solidFill>
                  <a:srgbClr val="00FFFF"/>
                </a:solidFill>
              </a:rPr>
              <a:t>-26</a:t>
            </a:r>
            <a:r>
              <a:rPr lang="ja-JP" altLang="en-US" dirty="0">
                <a:solidFill>
                  <a:srgbClr val="00FFFF"/>
                </a:solidFill>
              </a:rPr>
              <a:t>倍</a:t>
            </a:r>
            <a:r>
              <a:rPr lang="ja-JP" altLang="en-US" dirty="0"/>
              <a:t>程度</a:t>
            </a:r>
            <a:endParaRPr kumimoji="1" lang="en-US" altLang="ja-JP" dirty="0"/>
          </a:p>
          <a:p>
            <a:r>
              <a:rPr lang="ja-JP" altLang="en-US" dirty="0"/>
              <a:t>まだ，</a:t>
            </a:r>
            <a:r>
              <a:rPr kumimoji="1" lang="en-US" altLang="ja-JP" dirty="0"/>
              <a:t>DP</a:t>
            </a:r>
            <a:r>
              <a:rPr kumimoji="1" lang="ja-JP" altLang="en-US" dirty="0"/>
              <a:t>より低速</a:t>
            </a:r>
            <a:r>
              <a:rPr kumimoji="1" lang="en-US" altLang="ja-JP" dirty="0"/>
              <a:t>(8~12</a:t>
            </a:r>
            <a:r>
              <a:rPr kumimoji="1" lang="ja-JP" altLang="en-US" dirty="0"/>
              <a:t>倍</a:t>
            </a:r>
            <a:r>
              <a:rPr kumimoji="1" lang="en-US" altLang="ja-JP" dirty="0"/>
              <a:t>)</a:t>
            </a:r>
            <a:r>
              <a:rPr kumimoji="1" lang="ja-JP" altLang="en-US" dirty="0"/>
              <a:t>だが，</a:t>
            </a:r>
            <a:r>
              <a:rPr kumimoji="1" lang="en-US" altLang="ja-JP" u="sng" dirty="0">
                <a:solidFill>
                  <a:srgbClr val="DADADA"/>
                </a:solidFill>
              </a:rPr>
              <a:t>N</a:t>
            </a:r>
            <a:r>
              <a:rPr kumimoji="1" lang="ja-JP" altLang="en-US" u="sng" dirty="0">
                <a:solidFill>
                  <a:srgbClr val="DADADA"/>
                </a:solidFill>
              </a:rPr>
              <a:t>，</a:t>
            </a:r>
            <a:r>
              <a:rPr kumimoji="1" lang="en-US" altLang="ja-JP" u="sng" dirty="0">
                <a:solidFill>
                  <a:srgbClr val="DADADA"/>
                </a:solidFill>
              </a:rPr>
              <a:t>W</a:t>
            </a:r>
            <a:r>
              <a:rPr kumimoji="1" lang="ja-JP" altLang="en-US" u="sng" dirty="0">
                <a:solidFill>
                  <a:srgbClr val="DADADA"/>
                </a:solidFill>
              </a:rPr>
              <a:t>が増加</a:t>
            </a:r>
            <a:r>
              <a:rPr kumimoji="1" lang="ja-JP" altLang="en-US" u="sng" dirty="0"/>
              <a:t>すると？</a:t>
            </a:r>
          </a:p>
        </p:txBody>
      </p:sp>
      <p:sp>
        <p:nvSpPr>
          <p:cNvPr id="7" name="テキスト ボックス 6">
            <a:extLst>
              <a:ext uri="{FF2B5EF4-FFF2-40B4-BE49-F238E27FC236}">
                <a16:creationId xmlns:a16="http://schemas.microsoft.com/office/drawing/2014/main" id="{4597C527-5CE1-4AA2-BCA3-6EFDF776B8B8}"/>
              </a:ext>
            </a:extLst>
          </p:cNvPr>
          <p:cNvSpPr txBox="1"/>
          <p:nvPr/>
        </p:nvSpPr>
        <p:spPr>
          <a:xfrm flipH="1">
            <a:off x="6770077" y="3256944"/>
            <a:ext cx="3620888" cy="369332"/>
          </a:xfrm>
          <a:prstGeom prst="rect">
            <a:avLst/>
          </a:prstGeom>
          <a:noFill/>
        </p:spPr>
        <p:txBody>
          <a:bodyPr wrap="square" rtlCol="0">
            <a:spAutoFit/>
          </a:bodyPr>
          <a:lstStyle/>
          <a:p>
            <a:r>
              <a:rPr kumimoji="1" lang="en-US" altLang="ja-JP" dirty="0">
                <a:solidFill>
                  <a:srgbClr val="DADADA"/>
                </a:solidFill>
              </a:rPr>
              <a:t>※</a:t>
            </a:r>
            <a:r>
              <a:rPr kumimoji="1" lang="ja-JP" altLang="en-US" dirty="0">
                <a:solidFill>
                  <a:srgbClr val="DADADA"/>
                </a:solidFill>
              </a:rPr>
              <a:t>データは実行時間による中央値</a:t>
            </a:r>
          </a:p>
        </p:txBody>
      </p:sp>
      <p:sp>
        <p:nvSpPr>
          <p:cNvPr id="9" name="テキスト ボックス 8">
            <a:extLst>
              <a:ext uri="{FF2B5EF4-FFF2-40B4-BE49-F238E27FC236}">
                <a16:creationId xmlns:a16="http://schemas.microsoft.com/office/drawing/2014/main" id="{F406FBA4-3D24-4F18-9E4C-35094085A856}"/>
              </a:ext>
            </a:extLst>
          </p:cNvPr>
          <p:cNvSpPr txBox="1"/>
          <p:nvPr/>
        </p:nvSpPr>
        <p:spPr>
          <a:xfrm flipH="1">
            <a:off x="6770077" y="3563411"/>
            <a:ext cx="3956538" cy="369332"/>
          </a:xfrm>
          <a:prstGeom prst="rect">
            <a:avLst/>
          </a:prstGeom>
          <a:noFill/>
        </p:spPr>
        <p:txBody>
          <a:bodyPr wrap="square" rtlCol="0">
            <a:spAutoFit/>
          </a:bodyPr>
          <a:lstStyle/>
          <a:p>
            <a:r>
              <a:rPr kumimoji="1" lang="en-US" altLang="ja-JP">
                <a:solidFill>
                  <a:srgbClr val="DADADA"/>
                </a:solidFill>
              </a:rPr>
              <a:t>※DP</a:t>
            </a:r>
            <a:r>
              <a:rPr kumimoji="1" lang="ja-JP" altLang="en-US">
                <a:solidFill>
                  <a:srgbClr val="DADADA"/>
                </a:solidFill>
              </a:rPr>
              <a:t>による解の</a:t>
            </a:r>
            <a:r>
              <a:rPr kumimoji="1" lang="en-US" altLang="ja-JP">
                <a:solidFill>
                  <a:srgbClr val="DADADA"/>
                </a:solidFill>
              </a:rPr>
              <a:t>90%</a:t>
            </a:r>
            <a:r>
              <a:rPr kumimoji="1" lang="ja-JP" altLang="en-US">
                <a:solidFill>
                  <a:srgbClr val="DADADA"/>
                </a:solidFill>
              </a:rPr>
              <a:t>を超えるまで実行</a:t>
            </a:r>
          </a:p>
        </p:txBody>
      </p:sp>
      <p:sp>
        <p:nvSpPr>
          <p:cNvPr id="8" name="テキスト ボックス 7">
            <a:extLst>
              <a:ext uri="{FF2B5EF4-FFF2-40B4-BE49-F238E27FC236}">
                <a16:creationId xmlns:a16="http://schemas.microsoft.com/office/drawing/2014/main" id="{3F2F6AA0-A55B-46FB-A459-6523A947863B}"/>
              </a:ext>
            </a:extLst>
          </p:cNvPr>
          <p:cNvSpPr txBox="1"/>
          <p:nvPr/>
        </p:nvSpPr>
        <p:spPr>
          <a:xfrm flipH="1">
            <a:off x="2026676" y="3256944"/>
            <a:ext cx="3620888" cy="584775"/>
          </a:xfrm>
          <a:prstGeom prst="rect">
            <a:avLst/>
          </a:prstGeom>
          <a:noFill/>
        </p:spPr>
        <p:txBody>
          <a:bodyPr wrap="square" rtlCol="0">
            <a:spAutoFit/>
          </a:bodyPr>
          <a:lstStyle/>
          <a:p>
            <a:r>
              <a:rPr kumimoji="1" lang="en-US" altLang="ja-JP" sz="3200" dirty="0">
                <a:solidFill>
                  <a:srgbClr val="DADADA"/>
                </a:solidFill>
              </a:rPr>
              <a:t>W=3000</a:t>
            </a:r>
            <a:endParaRPr kumimoji="1" lang="ja-JP" altLang="en-US" sz="3200" dirty="0">
              <a:solidFill>
                <a:srgbClr val="DADADA"/>
              </a:solidFill>
            </a:endParaRPr>
          </a:p>
        </p:txBody>
      </p:sp>
    </p:spTree>
    <p:extLst>
      <p:ext uri="{BB962C8B-B14F-4D97-AF65-F5344CB8AC3E}">
        <p14:creationId xmlns:p14="http://schemas.microsoft.com/office/powerpoint/2010/main" val="472036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8BF80-6726-4E9A-B9EF-D99BB7CB3007}"/>
              </a:ext>
            </a:extLst>
          </p:cNvPr>
          <p:cNvSpPr>
            <a:spLocks noGrp="1"/>
          </p:cNvSpPr>
          <p:nvPr>
            <p:ph type="title"/>
          </p:nvPr>
        </p:nvSpPr>
        <p:spPr/>
        <p:txBody>
          <a:bodyPr/>
          <a:lstStyle/>
          <a:p>
            <a:r>
              <a:rPr kumimoji="1" lang="ja-JP" altLang="en-US" dirty="0"/>
              <a:t>実験結果</a:t>
            </a:r>
            <a:r>
              <a:rPr kumimoji="1" lang="en-US" altLang="ja-JP" dirty="0"/>
              <a:t>2-2.</a:t>
            </a:r>
            <a:r>
              <a:rPr kumimoji="1" lang="ja-JP" altLang="en-US" dirty="0"/>
              <a:t>精度を抑えて解を求める</a:t>
            </a:r>
          </a:p>
        </p:txBody>
      </p:sp>
      <p:sp>
        <p:nvSpPr>
          <p:cNvPr id="3" name="コンテンツ プレースホルダー 2">
            <a:extLst>
              <a:ext uri="{FF2B5EF4-FFF2-40B4-BE49-F238E27FC236}">
                <a16:creationId xmlns:a16="http://schemas.microsoft.com/office/drawing/2014/main" id="{F2D20EC6-96EA-4D20-AB65-22CB3A24C050}"/>
              </a:ext>
            </a:extLst>
          </p:cNvPr>
          <p:cNvSpPr>
            <a:spLocks noGrp="1"/>
          </p:cNvSpPr>
          <p:nvPr>
            <p:ph idx="1"/>
          </p:nvPr>
        </p:nvSpPr>
        <p:spPr/>
        <p:txBody>
          <a:bodyPr/>
          <a:lstStyle/>
          <a:p>
            <a:r>
              <a:rPr kumimoji="1" lang="en-US" altLang="ja-JP" dirty="0"/>
              <a:t>N=1000, W=300000</a:t>
            </a:r>
          </a:p>
          <a:p>
            <a:endParaRPr lang="en-US" altLang="ja-JP" dirty="0"/>
          </a:p>
          <a:p>
            <a:endParaRPr kumimoji="1" lang="en-US" altLang="ja-JP" dirty="0"/>
          </a:p>
          <a:p>
            <a:r>
              <a:rPr lang="en-US" altLang="ja-JP" dirty="0"/>
              <a:t>N=10000, W=3000000</a:t>
            </a:r>
          </a:p>
        </p:txBody>
      </p:sp>
      <p:graphicFrame>
        <p:nvGraphicFramePr>
          <p:cNvPr id="4" name="表 5">
            <a:extLst>
              <a:ext uri="{FF2B5EF4-FFF2-40B4-BE49-F238E27FC236}">
                <a16:creationId xmlns:a16="http://schemas.microsoft.com/office/drawing/2014/main" id="{FF26E8C2-7AEC-419F-8536-56882D60237E}"/>
              </a:ext>
            </a:extLst>
          </p:cNvPr>
          <p:cNvGraphicFramePr>
            <a:graphicFrameLocks noGrp="1"/>
          </p:cNvGraphicFramePr>
          <p:nvPr>
            <p:extLst>
              <p:ext uri="{D42A27DB-BD31-4B8C-83A1-F6EECF244321}">
                <p14:modId xmlns:p14="http://schemas.microsoft.com/office/powerpoint/2010/main" val="1239148202"/>
              </p:ext>
            </p:extLst>
          </p:nvPr>
        </p:nvGraphicFramePr>
        <p:xfrm>
          <a:off x="2026676" y="2278464"/>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542524635"/>
                    </a:ext>
                  </a:extLst>
                </a:gridCol>
                <a:gridCol w="1625600">
                  <a:extLst>
                    <a:ext uri="{9D8B030D-6E8A-4147-A177-3AD203B41FA5}">
                      <a16:colId xmlns:a16="http://schemas.microsoft.com/office/drawing/2014/main" val="3152504639"/>
                    </a:ext>
                  </a:extLst>
                </a:gridCol>
                <a:gridCol w="1625600">
                  <a:extLst>
                    <a:ext uri="{9D8B030D-6E8A-4147-A177-3AD203B41FA5}">
                      <a16:colId xmlns:a16="http://schemas.microsoft.com/office/drawing/2014/main" val="2735306448"/>
                    </a:ext>
                  </a:extLst>
                </a:gridCol>
                <a:gridCol w="1625600">
                  <a:extLst>
                    <a:ext uri="{9D8B030D-6E8A-4147-A177-3AD203B41FA5}">
                      <a16:colId xmlns:a16="http://schemas.microsoft.com/office/drawing/2014/main" val="3273519050"/>
                    </a:ext>
                  </a:extLst>
                </a:gridCol>
                <a:gridCol w="1625600">
                  <a:extLst>
                    <a:ext uri="{9D8B030D-6E8A-4147-A177-3AD203B41FA5}">
                      <a16:colId xmlns:a16="http://schemas.microsoft.com/office/drawing/2014/main" val="3346316819"/>
                    </a:ext>
                  </a:extLst>
                </a:gridCol>
              </a:tblGrid>
              <a:tr h="370840">
                <a:tc>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a:t>DP</a:t>
                      </a:r>
                      <a:endParaRPr kumimoji="1" lang="ja-JP" altLang="en-US"/>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a:t>GA(100)</a:t>
                      </a:r>
                      <a:endParaRPr kumimoji="1" lang="ja-JP" altLang="en-US"/>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a:t>GA(500)</a:t>
                      </a:r>
                      <a:endParaRPr kumimoji="1" lang="ja-JP" altLang="en-US"/>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a:t>GA(1000)</a:t>
                      </a:r>
                      <a:endParaRPr kumimoji="1" lang="ja-JP" altLang="en-US"/>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4145717"/>
                  </a:ext>
                </a:extLst>
              </a:tr>
              <a:tr h="370840">
                <a:tc>
                  <a:txBody>
                    <a:bodyPr/>
                    <a:lstStyle/>
                    <a:p>
                      <a:pPr algn="ctr"/>
                      <a:r>
                        <a:rPr kumimoji="1" lang="en-US" altLang="ja-JP" b="1" dirty="0">
                          <a:solidFill>
                            <a:schemeClr val="tx1"/>
                          </a:solidFill>
                        </a:rPr>
                        <a:t>[</a:t>
                      </a:r>
                      <a:r>
                        <a:rPr kumimoji="1" lang="en-US" altLang="ja-JP" b="1" dirty="0" err="1">
                          <a:solidFill>
                            <a:schemeClr val="tx1"/>
                          </a:solidFill>
                        </a:rPr>
                        <a:t>ms</a:t>
                      </a:r>
                      <a:r>
                        <a:rPr kumimoji="1" lang="en-US" altLang="ja-JP" b="1" dirty="0">
                          <a:solidFill>
                            <a:schemeClr val="tx1"/>
                          </a:solidFill>
                        </a:rPr>
                        <a:t>]</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451B"/>
                    </a:solidFill>
                  </a:tcPr>
                </a:tc>
                <a:tc>
                  <a:txBody>
                    <a:bodyPr/>
                    <a:lstStyle/>
                    <a:p>
                      <a:pPr algn="ctr"/>
                      <a:r>
                        <a:rPr kumimoji="1" lang="en-US" altLang="ja-JP"/>
                        <a:t>1198</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a:t>284</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a:t>546</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a:t>814</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885339"/>
                  </a:ext>
                </a:extLst>
              </a:tr>
              <a:tr h="370840">
                <a:tc>
                  <a:txBody>
                    <a:bodyPr/>
                    <a:lstStyle/>
                    <a:p>
                      <a:pPr algn="ctr"/>
                      <a:r>
                        <a:rPr kumimoji="1" lang="ja-JP" altLang="en-US" b="1" dirty="0">
                          <a:solidFill>
                            <a:schemeClr val="tx1"/>
                          </a:solidFill>
                        </a:rPr>
                        <a:t>世代数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451B"/>
                    </a:solidFill>
                  </a:tcPr>
                </a:tc>
                <a:tc>
                  <a:txBody>
                    <a:bodyPr/>
                    <a:lstStyle/>
                    <a:p>
                      <a:pPr algn="ctr"/>
                      <a:r>
                        <a:rPr kumimoji="1" lang="en-US" altLang="ja-JP"/>
                        <a:t>-</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a:t>381</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a:t>169</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a:t>119</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9087148"/>
                  </a:ext>
                </a:extLst>
              </a:tr>
              <a:tr h="370840">
                <a:tc>
                  <a:txBody>
                    <a:bodyPr/>
                    <a:lstStyle/>
                    <a:p>
                      <a:pPr algn="ctr"/>
                      <a:r>
                        <a:rPr kumimoji="1" lang="ja-JP" altLang="en-US" b="1" dirty="0">
                          <a:solidFill>
                            <a:schemeClr val="tx1"/>
                          </a:solidFill>
                        </a:rPr>
                        <a:t>出力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451B"/>
                    </a:solidFill>
                  </a:tcPr>
                </a:tc>
                <a:tc>
                  <a:txBody>
                    <a:bodyPr/>
                    <a:lstStyle/>
                    <a:p>
                      <a:pPr algn="ctr"/>
                      <a:r>
                        <a:rPr kumimoji="1" lang="en-US" altLang="ja-JP" dirty="0"/>
                        <a:t>45010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40540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40572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40549</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7164629"/>
                  </a:ext>
                </a:extLst>
              </a:tr>
            </a:tbl>
          </a:graphicData>
        </a:graphic>
      </p:graphicFrame>
      <p:graphicFrame>
        <p:nvGraphicFramePr>
          <p:cNvPr id="5" name="表 5">
            <a:extLst>
              <a:ext uri="{FF2B5EF4-FFF2-40B4-BE49-F238E27FC236}">
                <a16:creationId xmlns:a16="http://schemas.microsoft.com/office/drawing/2014/main" id="{51EBBE59-63F8-47C5-8A4E-2DEBA40A9B3C}"/>
              </a:ext>
            </a:extLst>
          </p:cNvPr>
          <p:cNvGraphicFramePr>
            <a:graphicFrameLocks noGrp="1"/>
          </p:cNvGraphicFramePr>
          <p:nvPr>
            <p:extLst>
              <p:ext uri="{D42A27DB-BD31-4B8C-83A1-F6EECF244321}">
                <p14:modId xmlns:p14="http://schemas.microsoft.com/office/powerpoint/2010/main" val="379518534"/>
              </p:ext>
            </p:extLst>
          </p:nvPr>
        </p:nvGraphicFramePr>
        <p:xfrm>
          <a:off x="2026676" y="4307839"/>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542524635"/>
                    </a:ext>
                  </a:extLst>
                </a:gridCol>
                <a:gridCol w="1625600">
                  <a:extLst>
                    <a:ext uri="{9D8B030D-6E8A-4147-A177-3AD203B41FA5}">
                      <a16:colId xmlns:a16="http://schemas.microsoft.com/office/drawing/2014/main" val="3152504639"/>
                    </a:ext>
                  </a:extLst>
                </a:gridCol>
                <a:gridCol w="1625600">
                  <a:extLst>
                    <a:ext uri="{9D8B030D-6E8A-4147-A177-3AD203B41FA5}">
                      <a16:colId xmlns:a16="http://schemas.microsoft.com/office/drawing/2014/main" val="2735306448"/>
                    </a:ext>
                  </a:extLst>
                </a:gridCol>
                <a:gridCol w="1625600">
                  <a:extLst>
                    <a:ext uri="{9D8B030D-6E8A-4147-A177-3AD203B41FA5}">
                      <a16:colId xmlns:a16="http://schemas.microsoft.com/office/drawing/2014/main" val="3273519050"/>
                    </a:ext>
                  </a:extLst>
                </a:gridCol>
                <a:gridCol w="1625600">
                  <a:extLst>
                    <a:ext uri="{9D8B030D-6E8A-4147-A177-3AD203B41FA5}">
                      <a16:colId xmlns:a16="http://schemas.microsoft.com/office/drawing/2014/main" val="3346316819"/>
                    </a:ext>
                  </a:extLst>
                </a:gridCol>
              </a:tblGrid>
              <a:tr h="370840">
                <a:tc>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DP</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a:t>GA(100)</a:t>
                      </a:r>
                      <a:endParaRPr kumimoji="1" lang="ja-JP" altLang="en-US"/>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a:t>GA(500)</a:t>
                      </a:r>
                      <a:endParaRPr kumimoji="1" lang="ja-JP" altLang="en-US"/>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a:t>GA(1000)</a:t>
                      </a:r>
                      <a:endParaRPr kumimoji="1" lang="ja-JP" altLang="en-US"/>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4145717"/>
                  </a:ext>
                </a:extLst>
              </a:tr>
              <a:tr h="370840">
                <a:tc>
                  <a:txBody>
                    <a:bodyPr/>
                    <a:lstStyle/>
                    <a:p>
                      <a:pPr algn="ctr"/>
                      <a:r>
                        <a:rPr kumimoji="1" lang="en-US" altLang="ja-JP" b="1" u="sng" dirty="0">
                          <a:solidFill>
                            <a:srgbClr val="00FFFF"/>
                          </a:solidFill>
                        </a:rPr>
                        <a:t>[</a:t>
                      </a:r>
                      <a:r>
                        <a:rPr kumimoji="1" lang="en-US" altLang="ja-JP" b="1" u="sng" dirty="0" err="1">
                          <a:solidFill>
                            <a:srgbClr val="00FFFF"/>
                          </a:solidFill>
                        </a:rPr>
                        <a:t>ms</a:t>
                      </a:r>
                      <a:r>
                        <a:rPr kumimoji="1" lang="en-US" altLang="ja-JP" b="1" u="sng" dirty="0">
                          <a:solidFill>
                            <a:srgbClr val="00FFFF"/>
                          </a:solidFill>
                        </a:rPr>
                        <a:t>]</a:t>
                      </a:r>
                      <a:endParaRPr kumimoji="1" lang="ja-JP" altLang="en-US" b="1" u="sng" dirty="0">
                        <a:solidFill>
                          <a:srgbClr val="00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tc>
                  <a:txBody>
                    <a:bodyPr/>
                    <a:lstStyle/>
                    <a:p>
                      <a:pPr algn="ctr"/>
                      <a:r>
                        <a:rPr kumimoji="1" lang="en-US" altLang="ja-JP" b="1" u="sng" dirty="0">
                          <a:solidFill>
                            <a:srgbClr val="00FFFF"/>
                          </a:solidFill>
                        </a:rPr>
                        <a:t>1245766</a:t>
                      </a:r>
                      <a:endParaRPr kumimoji="1" lang="ja-JP" altLang="en-US" b="1" u="sng" dirty="0">
                        <a:solidFill>
                          <a:srgbClr val="00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tc>
                  <a:txBody>
                    <a:bodyPr/>
                    <a:lstStyle/>
                    <a:p>
                      <a:pPr algn="ctr"/>
                      <a:r>
                        <a:rPr kumimoji="1" lang="en-US" altLang="ja-JP" b="1" u="sng" dirty="0">
                          <a:solidFill>
                            <a:srgbClr val="00FFFF"/>
                          </a:solidFill>
                        </a:rPr>
                        <a:t>130784</a:t>
                      </a:r>
                      <a:endParaRPr kumimoji="1" lang="ja-JP" altLang="en-US" b="1" u="sng" dirty="0">
                        <a:solidFill>
                          <a:srgbClr val="00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tc>
                  <a:txBody>
                    <a:bodyPr/>
                    <a:lstStyle/>
                    <a:p>
                      <a:pPr algn="ctr"/>
                      <a:r>
                        <a:rPr kumimoji="1" lang="en-US" altLang="ja-JP" b="1" u="sng" dirty="0">
                          <a:solidFill>
                            <a:srgbClr val="00FFFF"/>
                          </a:solidFill>
                        </a:rPr>
                        <a:t>147585</a:t>
                      </a:r>
                      <a:endParaRPr kumimoji="1" lang="ja-JP" altLang="en-US" b="1" u="sng" dirty="0">
                        <a:solidFill>
                          <a:srgbClr val="00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tc>
                  <a:txBody>
                    <a:bodyPr/>
                    <a:lstStyle/>
                    <a:p>
                      <a:pPr algn="ctr"/>
                      <a:r>
                        <a:rPr kumimoji="1" lang="en-US" altLang="ja-JP" b="1" u="sng" dirty="0">
                          <a:solidFill>
                            <a:srgbClr val="00FFFF"/>
                          </a:solidFill>
                        </a:rPr>
                        <a:t>183056</a:t>
                      </a:r>
                      <a:endParaRPr kumimoji="1" lang="ja-JP" altLang="en-US" b="1" u="sng" dirty="0">
                        <a:solidFill>
                          <a:srgbClr val="00FF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10000"/>
                      </a:schemeClr>
                    </a:solidFill>
                  </a:tcPr>
                </a:tc>
                <a:extLst>
                  <a:ext uri="{0D108BD9-81ED-4DB2-BD59-A6C34878D82A}">
                    <a16:rowId xmlns:a16="http://schemas.microsoft.com/office/drawing/2014/main" val="2979885339"/>
                  </a:ext>
                </a:extLst>
              </a:tr>
              <a:tr h="370840">
                <a:tc>
                  <a:txBody>
                    <a:bodyPr/>
                    <a:lstStyle/>
                    <a:p>
                      <a:pPr algn="ctr"/>
                      <a:r>
                        <a:rPr kumimoji="1" lang="ja-JP" altLang="en-US" b="1" dirty="0">
                          <a:solidFill>
                            <a:schemeClr val="tx1"/>
                          </a:solidFill>
                        </a:rPr>
                        <a:t>世代数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451B"/>
                    </a:solidFill>
                  </a:tcPr>
                </a:tc>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27325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5842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3590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9087148"/>
                  </a:ext>
                </a:extLst>
              </a:tr>
              <a:tr h="370840">
                <a:tc>
                  <a:txBody>
                    <a:bodyPr/>
                    <a:lstStyle/>
                    <a:p>
                      <a:pPr algn="ctr"/>
                      <a:r>
                        <a:rPr kumimoji="1" lang="ja-JP" altLang="en-US" b="1" dirty="0">
                          <a:solidFill>
                            <a:schemeClr val="tx1"/>
                          </a:solidFill>
                        </a:rPr>
                        <a:t>出力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451B"/>
                    </a:solidFill>
                  </a:tcPr>
                </a:tc>
                <a:tc>
                  <a:txBody>
                    <a:bodyPr/>
                    <a:lstStyle/>
                    <a:p>
                      <a:pPr algn="ctr"/>
                      <a:r>
                        <a:rPr kumimoji="1" lang="en-US" altLang="ja-JP"/>
                        <a:t>435617</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a:t>392056</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392088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392078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7164629"/>
                  </a:ext>
                </a:extLst>
              </a:tr>
            </a:tbl>
          </a:graphicData>
        </a:graphic>
      </p:graphicFrame>
    </p:spTree>
    <p:extLst>
      <p:ext uri="{BB962C8B-B14F-4D97-AF65-F5344CB8AC3E}">
        <p14:creationId xmlns:p14="http://schemas.microsoft.com/office/powerpoint/2010/main" val="4153984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ED4F8-B0C1-47BD-831B-8E1FACC401E6}"/>
              </a:ext>
            </a:extLst>
          </p:cNvPr>
          <p:cNvSpPr>
            <a:spLocks noGrp="1"/>
          </p:cNvSpPr>
          <p:nvPr>
            <p:ph type="title"/>
          </p:nvPr>
        </p:nvSpPr>
        <p:spPr/>
        <p:txBody>
          <a:bodyPr/>
          <a:lstStyle/>
          <a:p>
            <a:r>
              <a:rPr lang="ja-JP" altLang="en-US"/>
              <a:t>実験結果</a:t>
            </a:r>
            <a:r>
              <a:rPr lang="en-US" altLang="ja-JP"/>
              <a:t>2-3.</a:t>
            </a:r>
            <a:r>
              <a:rPr lang="ja-JP" altLang="en-US"/>
              <a:t>精度を抑えて解を求める</a:t>
            </a:r>
            <a:endParaRPr kumimoji="1" lang="ja-JP" altLang="en-US"/>
          </a:p>
        </p:txBody>
      </p:sp>
      <p:sp>
        <p:nvSpPr>
          <p:cNvPr id="3" name="コンテンツ プレースホルダー 2">
            <a:extLst>
              <a:ext uri="{FF2B5EF4-FFF2-40B4-BE49-F238E27FC236}">
                <a16:creationId xmlns:a16="http://schemas.microsoft.com/office/drawing/2014/main" id="{073C1026-72D4-4C0F-8F2F-6CEC420C1004}"/>
              </a:ext>
            </a:extLst>
          </p:cNvPr>
          <p:cNvSpPr>
            <a:spLocks noGrp="1"/>
          </p:cNvSpPr>
          <p:nvPr>
            <p:ph idx="1"/>
          </p:nvPr>
        </p:nvSpPr>
        <p:spPr>
          <a:xfrm>
            <a:off x="913795" y="1732450"/>
            <a:ext cx="10353762" cy="3314336"/>
          </a:xfrm>
        </p:spPr>
        <p:txBody>
          <a:bodyPr>
            <a:noAutofit/>
          </a:bodyPr>
          <a:lstStyle/>
          <a:p>
            <a:r>
              <a:rPr kumimoji="1" lang="ja-JP" altLang="en-US" u="sng" dirty="0"/>
              <a:t>総組み合わせ数</a:t>
            </a:r>
            <a:r>
              <a:rPr kumimoji="1" lang="ja-JP" altLang="en-US" dirty="0"/>
              <a:t>に比べて</a:t>
            </a:r>
            <a:r>
              <a:rPr kumimoji="1" lang="ja-JP" altLang="en-US" dirty="0">
                <a:solidFill>
                  <a:srgbClr val="00FFFF"/>
                </a:solidFill>
              </a:rPr>
              <a:t>大幅に小さい</a:t>
            </a:r>
            <a:r>
              <a:rPr kumimoji="1" lang="ja-JP" altLang="en-US" u="sng" dirty="0"/>
              <a:t>世代数</a:t>
            </a:r>
            <a:r>
              <a:rPr kumimoji="1" lang="en-US" altLang="ja-JP" u="sng" dirty="0"/>
              <a:t>×</a:t>
            </a:r>
            <a:r>
              <a:rPr kumimoji="1" lang="ja-JP" altLang="en-US" u="sng" dirty="0"/>
              <a:t>個体数</a:t>
            </a:r>
            <a:endParaRPr kumimoji="1" lang="en-US" altLang="ja-JP" u="sng" dirty="0"/>
          </a:p>
          <a:p>
            <a:pPr lvl="1"/>
            <a:r>
              <a:rPr kumimoji="1" lang="en-US" altLang="ja-JP" dirty="0"/>
              <a:t>N=1000</a:t>
            </a:r>
            <a:r>
              <a:rPr kumimoji="1" lang="ja-JP" altLang="en-US" dirty="0"/>
              <a:t>で</a:t>
            </a:r>
            <a:r>
              <a:rPr kumimoji="1" lang="en-US" altLang="ja-JP" dirty="0">
                <a:solidFill>
                  <a:srgbClr val="00FFFF"/>
                </a:solidFill>
              </a:rPr>
              <a:t>10</a:t>
            </a:r>
            <a:r>
              <a:rPr kumimoji="1" lang="en-US" altLang="ja-JP" baseline="30000" dirty="0">
                <a:solidFill>
                  <a:srgbClr val="00FFFF"/>
                </a:solidFill>
              </a:rPr>
              <a:t>-26</a:t>
            </a:r>
            <a:r>
              <a:rPr kumimoji="1" lang="ja-JP" altLang="en-US" dirty="0">
                <a:solidFill>
                  <a:srgbClr val="00FFFF"/>
                </a:solidFill>
              </a:rPr>
              <a:t>倍</a:t>
            </a:r>
            <a:r>
              <a:rPr kumimoji="1" lang="ja-JP" altLang="en-US" dirty="0"/>
              <a:t>程度</a:t>
            </a:r>
            <a:endParaRPr kumimoji="1" lang="en-US" altLang="ja-JP" dirty="0"/>
          </a:p>
          <a:p>
            <a:pPr lvl="1"/>
            <a:r>
              <a:rPr lang="en-US" altLang="ja-JP" dirty="0"/>
              <a:t>N=10000</a:t>
            </a:r>
            <a:r>
              <a:rPr lang="ja-JP" altLang="en-US" dirty="0"/>
              <a:t>で</a:t>
            </a:r>
            <a:r>
              <a:rPr lang="en-US" altLang="ja-JP" dirty="0">
                <a:solidFill>
                  <a:srgbClr val="00FFFF"/>
                </a:solidFill>
              </a:rPr>
              <a:t>10</a:t>
            </a:r>
            <a:r>
              <a:rPr lang="en-US" altLang="ja-JP" baseline="30000" dirty="0">
                <a:solidFill>
                  <a:srgbClr val="00FFFF"/>
                </a:solidFill>
              </a:rPr>
              <a:t>-3004</a:t>
            </a:r>
            <a:r>
              <a:rPr lang="ja-JP" altLang="en-US" dirty="0">
                <a:solidFill>
                  <a:srgbClr val="00FFFF"/>
                </a:solidFill>
              </a:rPr>
              <a:t>倍</a:t>
            </a:r>
            <a:r>
              <a:rPr lang="ja-JP" altLang="en-US" dirty="0"/>
              <a:t>程度</a:t>
            </a:r>
            <a:endParaRPr lang="en-US" altLang="ja-JP" dirty="0"/>
          </a:p>
          <a:p>
            <a:r>
              <a:rPr kumimoji="1" lang="en-US" altLang="ja-JP" dirty="0"/>
              <a:t>DP</a:t>
            </a:r>
            <a:r>
              <a:rPr kumimoji="1" lang="ja-JP" altLang="en-US" dirty="0"/>
              <a:t>の結果に比べて</a:t>
            </a:r>
            <a:r>
              <a:rPr kumimoji="1" lang="ja-JP" altLang="en-US" dirty="0">
                <a:solidFill>
                  <a:srgbClr val="00FFFF"/>
                </a:solidFill>
              </a:rPr>
              <a:t>大幅に高速</a:t>
            </a:r>
            <a:endParaRPr kumimoji="1" lang="en-US" altLang="ja-JP" dirty="0">
              <a:solidFill>
                <a:srgbClr val="00FFFF"/>
              </a:solidFill>
            </a:endParaRPr>
          </a:p>
          <a:p>
            <a:pPr lvl="1"/>
            <a:r>
              <a:rPr kumimoji="1" lang="en-US" altLang="ja-JP" dirty="0">
                <a:solidFill>
                  <a:srgbClr val="DADADA"/>
                </a:solidFill>
              </a:rPr>
              <a:t>N=1000</a:t>
            </a:r>
            <a:r>
              <a:rPr kumimoji="1" lang="ja-JP" altLang="en-US" dirty="0">
                <a:solidFill>
                  <a:srgbClr val="DADADA"/>
                </a:solidFill>
              </a:rPr>
              <a:t>，</a:t>
            </a:r>
            <a:r>
              <a:rPr kumimoji="1" lang="en-US" altLang="ja-JP" dirty="0">
                <a:solidFill>
                  <a:srgbClr val="DADADA"/>
                </a:solidFill>
              </a:rPr>
              <a:t>W=300000 </a:t>
            </a:r>
            <a:r>
              <a:rPr kumimoji="1" lang="ja-JP" altLang="en-US" dirty="0">
                <a:solidFill>
                  <a:srgbClr val="DADADA"/>
                </a:solidFill>
              </a:rPr>
              <a:t>で </a:t>
            </a:r>
            <a:r>
              <a:rPr lang="en-US" altLang="ja-JP" dirty="0">
                <a:solidFill>
                  <a:srgbClr val="00FFFF"/>
                </a:solidFill>
              </a:rPr>
              <a:t>0.3~0.8</a:t>
            </a:r>
            <a:r>
              <a:rPr lang="ja-JP" altLang="en-US" dirty="0">
                <a:solidFill>
                  <a:srgbClr val="00FFFF"/>
                </a:solidFill>
              </a:rPr>
              <a:t>倍</a:t>
            </a:r>
            <a:endParaRPr lang="en-US" altLang="ja-JP" dirty="0">
              <a:solidFill>
                <a:srgbClr val="00FFFF"/>
              </a:solidFill>
            </a:endParaRPr>
          </a:p>
          <a:p>
            <a:pPr lvl="1"/>
            <a:r>
              <a:rPr kumimoji="1" lang="en-US" altLang="ja-JP" dirty="0">
                <a:solidFill>
                  <a:srgbClr val="DADADA"/>
                </a:solidFill>
              </a:rPr>
              <a:t>N=10000</a:t>
            </a:r>
            <a:r>
              <a:rPr kumimoji="1" lang="ja-JP" altLang="en-US" dirty="0">
                <a:solidFill>
                  <a:srgbClr val="DADADA"/>
                </a:solidFill>
              </a:rPr>
              <a:t>，</a:t>
            </a:r>
            <a:r>
              <a:rPr kumimoji="1" lang="en-US" altLang="ja-JP" dirty="0">
                <a:solidFill>
                  <a:srgbClr val="DADADA"/>
                </a:solidFill>
              </a:rPr>
              <a:t>W=30000000 </a:t>
            </a:r>
            <a:r>
              <a:rPr kumimoji="1" lang="ja-JP" altLang="en-US" dirty="0">
                <a:solidFill>
                  <a:srgbClr val="DADADA"/>
                </a:solidFill>
              </a:rPr>
              <a:t>では </a:t>
            </a:r>
            <a:r>
              <a:rPr kumimoji="1" lang="en-US" altLang="ja-JP" dirty="0">
                <a:solidFill>
                  <a:srgbClr val="00FFFF"/>
                </a:solidFill>
              </a:rPr>
              <a:t>0.1~0.2</a:t>
            </a:r>
            <a:r>
              <a:rPr kumimoji="1" lang="ja-JP" altLang="en-US" dirty="0">
                <a:solidFill>
                  <a:srgbClr val="00FFFF"/>
                </a:solidFill>
              </a:rPr>
              <a:t>倍</a:t>
            </a:r>
            <a:endParaRPr kumimoji="1" lang="en-US" altLang="ja-JP" dirty="0">
              <a:solidFill>
                <a:srgbClr val="DADADA"/>
              </a:solidFill>
            </a:endParaRPr>
          </a:p>
          <a:p>
            <a:endParaRPr kumimoji="1" lang="ja-JP" altLang="en-US" dirty="0">
              <a:solidFill>
                <a:srgbClr val="00FFFF"/>
              </a:solidFill>
            </a:endParaRPr>
          </a:p>
        </p:txBody>
      </p:sp>
      <p:sp>
        <p:nvSpPr>
          <p:cNvPr id="4" name="コンテンツ プレースホルダー 2">
            <a:extLst>
              <a:ext uri="{FF2B5EF4-FFF2-40B4-BE49-F238E27FC236}">
                <a16:creationId xmlns:a16="http://schemas.microsoft.com/office/drawing/2014/main" id="{42D67734-F81F-47DD-847D-DC6C2BB31E71}"/>
              </a:ext>
            </a:extLst>
          </p:cNvPr>
          <p:cNvSpPr txBox="1">
            <a:spLocks/>
          </p:cNvSpPr>
          <p:nvPr/>
        </p:nvSpPr>
        <p:spPr>
          <a:xfrm>
            <a:off x="1090657" y="5495176"/>
            <a:ext cx="10000038" cy="869030"/>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ja-JP" altLang="en-US" sz="4800" u="sng" dirty="0">
                <a:solidFill>
                  <a:srgbClr val="00FFFF"/>
                </a:solidFill>
              </a:rPr>
              <a:t>これだけでも精度</a:t>
            </a:r>
            <a:r>
              <a:rPr lang="en-US" altLang="ja-JP" sz="4800" u="sng" dirty="0">
                <a:solidFill>
                  <a:srgbClr val="00FFFF"/>
                </a:solidFill>
              </a:rPr>
              <a:t>90%</a:t>
            </a:r>
            <a:r>
              <a:rPr lang="ja-JP" altLang="en-US" sz="4800" u="sng" dirty="0">
                <a:solidFill>
                  <a:srgbClr val="00FFFF"/>
                </a:solidFill>
              </a:rPr>
              <a:t>の解が得られる</a:t>
            </a:r>
            <a:endParaRPr lang="en-US" altLang="ja-JP" sz="4800" u="sng" dirty="0">
              <a:solidFill>
                <a:srgbClr val="00FFFF"/>
              </a:solidFill>
            </a:endParaRPr>
          </a:p>
        </p:txBody>
      </p:sp>
      <p:sp>
        <p:nvSpPr>
          <p:cNvPr id="5" name="矢印: 右 4">
            <a:extLst>
              <a:ext uri="{FF2B5EF4-FFF2-40B4-BE49-F238E27FC236}">
                <a16:creationId xmlns:a16="http://schemas.microsoft.com/office/drawing/2014/main" id="{D35D8957-5011-4D4E-B85C-7CA59D561B7F}"/>
              </a:ext>
            </a:extLst>
          </p:cNvPr>
          <p:cNvSpPr/>
          <p:nvPr/>
        </p:nvSpPr>
        <p:spPr>
          <a:xfrm>
            <a:off x="423591" y="5604376"/>
            <a:ext cx="667066" cy="650630"/>
          </a:xfrm>
          <a:prstGeom prst="rightArrow">
            <a:avLst/>
          </a:prstGeom>
          <a:solidFill>
            <a:srgbClr val="00FFFF"/>
          </a:solidFill>
          <a:ln>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FFFF"/>
              </a:solidFill>
            </a:endParaRPr>
          </a:p>
        </p:txBody>
      </p:sp>
    </p:spTree>
    <p:extLst>
      <p:ext uri="{BB962C8B-B14F-4D97-AF65-F5344CB8AC3E}">
        <p14:creationId xmlns:p14="http://schemas.microsoft.com/office/powerpoint/2010/main" val="288284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4FEBB-0448-436C-A063-0688A32E6788}"/>
              </a:ext>
            </a:extLst>
          </p:cNvPr>
          <p:cNvSpPr>
            <a:spLocks noGrp="1"/>
          </p:cNvSpPr>
          <p:nvPr>
            <p:ph type="title"/>
          </p:nvPr>
        </p:nvSpPr>
        <p:spPr/>
        <p:txBody>
          <a:bodyPr/>
          <a:lstStyle/>
          <a:p>
            <a:r>
              <a:rPr kumimoji="1" lang="ja-JP" altLang="en-US" dirty="0"/>
              <a:t>考察</a:t>
            </a:r>
            <a:r>
              <a:rPr kumimoji="1" lang="en-US" altLang="ja-JP" dirty="0"/>
              <a:t>.GA</a:t>
            </a:r>
            <a:r>
              <a:rPr kumimoji="1" lang="ja-JP" altLang="en-US" dirty="0"/>
              <a:t>と</a:t>
            </a:r>
            <a:r>
              <a:rPr kumimoji="1" lang="en-US" altLang="ja-JP" dirty="0"/>
              <a:t>DP</a:t>
            </a:r>
            <a:r>
              <a:rPr kumimoji="1" lang="ja-JP" altLang="en-US" dirty="0"/>
              <a:t>の比較</a:t>
            </a:r>
          </a:p>
        </p:txBody>
      </p:sp>
      <p:graphicFrame>
        <p:nvGraphicFramePr>
          <p:cNvPr id="3" name="表 3">
            <a:extLst>
              <a:ext uri="{FF2B5EF4-FFF2-40B4-BE49-F238E27FC236}">
                <a16:creationId xmlns:a16="http://schemas.microsoft.com/office/drawing/2014/main" id="{912FE9E8-4BF3-4D37-9DC0-0CE846787142}"/>
              </a:ext>
            </a:extLst>
          </p:cNvPr>
          <p:cNvGraphicFramePr>
            <a:graphicFrameLocks noGrp="1"/>
          </p:cNvGraphicFramePr>
          <p:nvPr>
            <p:extLst>
              <p:ext uri="{D42A27DB-BD31-4B8C-83A1-F6EECF244321}">
                <p14:modId xmlns:p14="http://schemas.microsoft.com/office/powerpoint/2010/main" val="2754183418"/>
              </p:ext>
            </p:extLst>
          </p:nvPr>
        </p:nvGraphicFramePr>
        <p:xfrm>
          <a:off x="924443" y="1580050"/>
          <a:ext cx="10343112" cy="1108929"/>
        </p:xfrm>
        <a:graphic>
          <a:graphicData uri="http://schemas.openxmlformats.org/drawingml/2006/table">
            <a:tbl>
              <a:tblPr firstRow="1" bandRow="1">
                <a:tableStyleId>{5C22544A-7EE6-4342-B048-85BDC9FD1C3A}</a:tableStyleId>
              </a:tblPr>
              <a:tblGrid>
                <a:gridCol w="3447704">
                  <a:extLst>
                    <a:ext uri="{9D8B030D-6E8A-4147-A177-3AD203B41FA5}">
                      <a16:colId xmlns:a16="http://schemas.microsoft.com/office/drawing/2014/main" val="3963700115"/>
                    </a:ext>
                  </a:extLst>
                </a:gridCol>
                <a:gridCol w="3447704">
                  <a:extLst>
                    <a:ext uri="{9D8B030D-6E8A-4147-A177-3AD203B41FA5}">
                      <a16:colId xmlns:a16="http://schemas.microsoft.com/office/drawing/2014/main" val="865083378"/>
                    </a:ext>
                  </a:extLst>
                </a:gridCol>
                <a:gridCol w="3447704">
                  <a:extLst>
                    <a:ext uri="{9D8B030D-6E8A-4147-A177-3AD203B41FA5}">
                      <a16:colId xmlns:a16="http://schemas.microsoft.com/office/drawing/2014/main" val="1924093051"/>
                    </a:ext>
                  </a:extLst>
                </a:gridCol>
              </a:tblGrid>
              <a:tr h="369643">
                <a:tc>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a:t>GA</a:t>
                      </a:r>
                      <a:endParaRPr kumimoji="1" lang="ja-JP" altLang="en-US"/>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a:t>DP</a:t>
                      </a:r>
                      <a:endParaRPr kumimoji="1" lang="ja-JP" altLang="en-US"/>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945686"/>
                  </a:ext>
                </a:extLst>
              </a:tr>
              <a:tr h="369643">
                <a:tc>
                  <a:txBody>
                    <a:bodyPr/>
                    <a:lstStyle/>
                    <a:p>
                      <a:pPr algn="ctr"/>
                      <a:r>
                        <a:rPr kumimoji="1" lang="ja-JP" altLang="en-US" b="1" dirty="0">
                          <a:solidFill>
                            <a:schemeClr val="tx1"/>
                          </a:solidFill>
                        </a:rPr>
                        <a:t>実行速度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451B"/>
                    </a:solidFill>
                  </a:tcPr>
                </a:tc>
                <a:tc>
                  <a:txBody>
                    <a:bodyPr/>
                    <a:lstStyle/>
                    <a:p>
                      <a:pPr algn="ctr"/>
                      <a:r>
                        <a:rPr kumimoji="1" lang="ja-JP" altLang="en-US" b="1" u="sng" dirty="0"/>
                        <a:t>大きい</a:t>
                      </a:r>
                      <a:r>
                        <a:rPr kumimoji="1" lang="en-US" altLang="ja-JP" b="1" u="sng" dirty="0"/>
                        <a:t>N</a:t>
                      </a:r>
                      <a:r>
                        <a:rPr kumimoji="1" lang="ja-JP" altLang="en-US" b="1" u="sng" dirty="0"/>
                        <a:t>とそこそこの解なら〇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b="1" u="sng" dirty="0"/>
                        <a:t>そこそこの</a:t>
                      </a:r>
                      <a:r>
                        <a:rPr kumimoji="1" lang="en-US" altLang="ja-JP" b="1" u="sng" dirty="0"/>
                        <a:t>N</a:t>
                      </a:r>
                      <a:r>
                        <a:rPr kumimoji="1" lang="ja-JP" altLang="en-US" b="1" u="sng" dirty="0"/>
                        <a:t>と</a:t>
                      </a:r>
                      <a:r>
                        <a:rPr kumimoji="1" lang="en-US" altLang="ja-JP" b="1" u="sng" dirty="0"/>
                        <a:t>W</a:t>
                      </a:r>
                      <a:r>
                        <a:rPr kumimoji="1" lang="ja-JP" altLang="en-US" b="1" u="sng" dirty="0"/>
                        <a:t>なら〇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6557798"/>
                  </a:ext>
                </a:extLst>
              </a:tr>
              <a:tr h="369643">
                <a:tc>
                  <a:txBody>
                    <a:bodyPr/>
                    <a:lstStyle/>
                    <a:p>
                      <a:pPr algn="ctr"/>
                      <a:r>
                        <a:rPr kumimoji="1" lang="ja-JP" altLang="en-US" b="1" dirty="0">
                          <a:solidFill>
                            <a:schemeClr val="tx1"/>
                          </a:solidFill>
                        </a:rPr>
                        <a:t>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451B"/>
                    </a:solidFill>
                  </a:tcPr>
                </a:tc>
                <a:tc>
                  <a:txBody>
                    <a:bodyPr/>
                    <a:lstStyle/>
                    <a:p>
                      <a:pPr algn="ctr"/>
                      <a:r>
                        <a:rPr kumimoji="1" lang="ja-JP" altLang="en-US" b="1" u="sng" dirty="0"/>
                        <a:t>スコアと組み合わせ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b="1" u="sng" dirty="0"/>
                        <a:t>スコアのみ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9113741"/>
                  </a:ext>
                </a:extLst>
              </a:tr>
            </a:tbl>
          </a:graphicData>
        </a:graphic>
      </p:graphicFrame>
      <p:sp>
        <p:nvSpPr>
          <p:cNvPr id="10" name="コンテンツ プレースホルダー 2">
            <a:extLst>
              <a:ext uri="{FF2B5EF4-FFF2-40B4-BE49-F238E27FC236}">
                <a16:creationId xmlns:a16="http://schemas.microsoft.com/office/drawing/2014/main" id="{DF8215A7-0381-4C6D-B6D1-1C5296DB4598}"/>
              </a:ext>
            </a:extLst>
          </p:cNvPr>
          <p:cNvSpPr>
            <a:spLocks noGrp="1"/>
          </p:cNvSpPr>
          <p:nvPr>
            <p:ph idx="1"/>
          </p:nvPr>
        </p:nvSpPr>
        <p:spPr>
          <a:xfrm>
            <a:off x="924443" y="2799249"/>
            <a:ext cx="10353762" cy="4058751"/>
          </a:xfrm>
        </p:spPr>
        <p:txBody>
          <a:bodyPr>
            <a:normAutofit/>
          </a:bodyPr>
          <a:lstStyle/>
          <a:p>
            <a:r>
              <a:rPr kumimoji="1" lang="en-US" altLang="ja-JP" dirty="0">
                <a:solidFill>
                  <a:srgbClr val="DADADA"/>
                </a:solidFill>
              </a:rPr>
              <a:t>DP</a:t>
            </a:r>
            <a:r>
              <a:rPr kumimoji="1" lang="ja-JP" altLang="en-US" dirty="0">
                <a:solidFill>
                  <a:srgbClr val="DADADA"/>
                </a:solidFill>
              </a:rPr>
              <a:t>は</a:t>
            </a:r>
            <a:r>
              <a:rPr kumimoji="1" lang="en-US" altLang="ja-JP" dirty="0">
                <a:solidFill>
                  <a:srgbClr val="00FFFF"/>
                </a:solidFill>
              </a:rPr>
              <a:t>N</a:t>
            </a:r>
            <a:r>
              <a:rPr kumimoji="1" lang="ja-JP" altLang="en-US" dirty="0">
                <a:solidFill>
                  <a:srgbClr val="DADADA"/>
                </a:solidFill>
              </a:rPr>
              <a:t>と</a:t>
            </a:r>
            <a:r>
              <a:rPr kumimoji="1" lang="en-US" altLang="ja-JP" dirty="0">
                <a:solidFill>
                  <a:srgbClr val="00FFFF"/>
                </a:solidFill>
              </a:rPr>
              <a:t>W</a:t>
            </a:r>
            <a:r>
              <a:rPr kumimoji="1" lang="ja-JP" altLang="en-US" dirty="0">
                <a:solidFill>
                  <a:srgbClr val="DADADA"/>
                </a:solidFill>
              </a:rPr>
              <a:t>に，</a:t>
            </a:r>
            <a:r>
              <a:rPr kumimoji="1" lang="en-US" altLang="ja-JP" dirty="0">
                <a:solidFill>
                  <a:srgbClr val="DADADA"/>
                </a:solidFill>
              </a:rPr>
              <a:t>GA</a:t>
            </a:r>
            <a:r>
              <a:rPr kumimoji="1" lang="ja-JP" altLang="en-US" dirty="0">
                <a:solidFill>
                  <a:srgbClr val="DADADA"/>
                </a:solidFill>
              </a:rPr>
              <a:t>は</a:t>
            </a:r>
            <a:r>
              <a:rPr kumimoji="1" lang="en-US" altLang="ja-JP" dirty="0">
                <a:solidFill>
                  <a:srgbClr val="00FFFF"/>
                </a:solidFill>
              </a:rPr>
              <a:t>N</a:t>
            </a:r>
            <a:r>
              <a:rPr kumimoji="1" lang="ja-JP" altLang="en-US" dirty="0">
                <a:solidFill>
                  <a:srgbClr val="DADADA"/>
                </a:solidFill>
              </a:rPr>
              <a:t>と</a:t>
            </a:r>
            <a:r>
              <a:rPr kumimoji="1" lang="en-US" altLang="ja-JP" dirty="0">
                <a:solidFill>
                  <a:srgbClr val="00FFFF"/>
                </a:solidFill>
              </a:rPr>
              <a:t>GA</a:t>
            </a:r>
            <a:r>
              <a:rPr kumimoji="1" lang="ja-JP" altLang="en-US" dirty="0">
                <a:solidFill>
                  <a:srgbClr val="00FFFF"/>
                </a:solidFill>
              </a:rPr>
              <a:t>の設定</a:t>
            </a:r>
            <a:r>
              <a:rPr kumimoji="1" lang="ja-JP" altLang="en-US" dirty="0">
                <a:solidFill>
                  <a:srgbClr val="DADADA"/>
                </a:solidFill>
              </a:rPr>
              <a:t>に依存</a:t>
            </a:r>
            <a:endParaRPr kumimoji="1" lang="en-US" altLang="ja-JP" dirty="0">
              <a:solidFill>
                <a:srgbClr val="DADADA"/>
              </a:solidFill>
            </a:endParaRPr>
          </a:p>
          <a:p>
            <a:r>
              <a:rPr kumimoji="1" lang="ja-JP" altLang="en-US" dirty="0">
                <a:solidFill>
                  <a:srgbClr val="00FFFF"/>
                </a:solidFill>
              </a:rPr>
              <a:t>単純</a:t>
            </a:r>
            <a:r>
              <a:rPr kumimoji="1" lang="ja-JP" altLang="en-US" dirty="0"/>
              <a:t>かつ</a:t>
            </a:r>
            <a:r>
              <a:rPr kumimoji="1" lang="en-US" altLang="ja-JP" dirty="0">
                <a:solidFill>
                  <a:srgbClr val="00FFFF"/>
                </a:solidFill>
              </a:rPr>
              <a:t>N</a:t>
            </a:r>
            <a:r>
              <a:rPr kumimoji="1" lang="ja-JP" altLang="en-US" dirty="0">
                <a:solidFill>
                  <a:srgbClr val="00FFFF"/>
                </a:solidFill>
              </a:rPr>
              <a:t>が小さい</a:t>
            </a:r>
            <a:r>
              <a:rPr kumimoji="1" lang="ja-JP" altLang="en-US" dirty="0"/>
              <a:t>ナップサック問題を</a:t>
            </a:r>
            <a:r>
              <a:rPr kumimoji="1" lang="en-US" altLang="ja-JP" dirty="0"/>
              <a:t>GA</a:t>
            </a:r>
            <a:r>
              <a:rPr kumimoji="1" lang="ja-JP" altLang="en-US" dirty="0"/>
              <a:t>で解くのは， </a:t>
            </a:r>
            <a:r>
              <a:rPr kumimoji="1" lang="ja-JP" altLang="en-US" u="sng" dirty="0">
                <a:solidFill>
                  <a:srgbClr val="DADADA"/>
                </a:solidFill>
              </a:rPr>
              <a:t>非効率的</a:t>
            </a:r>
            <a:endParaRPr kumimoji="1" lang="en-US" altLang="ja-JP" u="sng" dirty="0">
              <a:solidFill>
                <a:srgbClr val="DADADA"/>
              </a:solidFill>
            </a:endParaRPr>
          </a:p>
          <a:p>
            <a:pPr lvl="1"/>
            <a:r>
              <a:rPr lang="ja-JP" altLang="en-US" u="sng" dirty="0">
                <a:solidFill>
                  <a:srgbClr val="DADADA"/>
                </a:solidFill>
              </a:rPr>
              <a:t>パラメータが増える</a:t>
            </a:r>
            <a:r>
              <a:rPr lang="ja-JP" altLang="en-US" dirty="0"/>
              <a:t>と</a:t>
            </a:r>
            <a:r>
              <a:rPr lang="en-US" altLang="ja-JP" dirty="0"/>
              <a:t>DP</a:t>
            </a:r>
            <a:r>
              <a:rPr lang="ja-JP" altLang="en-US" dirty="0"/>
              <a:t>より</a:t>
            </a:r>
            <a:r>
              <a:rPr lang="en-US" altLang="ja-JP" u="sng" dirty="0"/>
              <a:t>GA</a:t>
            </a:r>
            <a:r>
              <a:rPr lang="ja-JP" altLang="en-US" u="sng" dirty="0"/>
              <a:t>の方が</a:t>
            </a:r>
            <a:r>
              <a:rPr lang="ja-JP" altLang="en-US" u="sng" dirty="0">
                <a:solidFill>
                  <a:srgbClr val="DADADA"/>
                </a:solidFill>
              </a:rPr>
              <a:t>有利</a:t>
            </a:r>
            <a:r>
              <a:rPr lang="ja-JP" altLang="en-US" dirty="0"/>
              <a:t>と考えられる</a:t>
            </a:r>
            <a:endParaRPr lang="en-US" altLang="ja-JP" dirty="0"/>
          </a:p>
          <a:p>
            <a:r>
              <a:rPr lang="en-US" altLang="ja-JP" dirty="0">
                <a:solidFill>
                  <a:srgbClr val="00FFFF"/>
                </a:solidFill>
              </a:rPr>
              <a:t>N</a:t>
            </a:r>
            <a:r>
              <a:rPr lang="ja-JP" altLang="en-US" dirty="0">
                <a:solidFill>
                  <a:srgbClr val="00FFFF"/>
                </a:solidFill>
              </a:rPr>
              <a:t>が大きく</a:t>
            </a:r>
            <a:r>
              <a:rPr lang="ja-JP" altLang="en-US" dirty="0"/>
              <a:t>，</a:t>
            </a:r>
            <a:r>
              <a:rPr lang="ja-JP" altLang="en-US" dirty="0">
                <a:solidFill>
                  <a:srgbClr val="00FFFF"/>
                </a:solidFill>
              </a:rPr>
              <a:t>精度を抑えた解</a:t>
            </a:r>
            <a:r>
              <a:rPr lang="ja-JP" altLang="en-US" dirty="0"/>
              <a:t>でよい場合は</a:t>
            </a:r>
            <a:r>
              <a:rPr lang="en-US" altLang="ja-JP" u="sng" dirty="0"/>
              <a:t>GA</a:t>
            </a:r>
            <a:r>
              <a:rPr lang="ja-JP" altLang="en-US" u="sng" dirty="0"/>
              <a:t>の方が有利</a:t>
            </a:r>
            <a:endParaRPr lang="en-US" altLang="ja-JP" u="sng" dirty="0"/>
          </a:p>
          <a:p>
            <a:r>
              <a:rPr lang="en-US" altLang="ja-JP" dirty="0"/>
              <a:t>GA</a:t>
            </a:r>
            <a:r>
              <a:rPr lang="ja-JP" altLang="en-US" dirty="0"/>
              <a:t>では</a:t>
            </a:r>
            <a:r>
              <a:rPr lang="ja-JP" altLang="en-US" dirty="0">
                <a:solidFill>
                  <a:srgbClr val="00FFFF"/>
                </a:solidFill>
              </a:rPr>
              <a:t>遺伝子</a:t>
            </a:r>
            <a:r>
              <a:rPr lang="ja-JP" altLang="en-US" dirty="0"/>
              <a:t>として解を得るが，</a:t>
            </a:r>
            <a:r>
              <a:rPr lang="en-US" altLang="ja-JP" dirty="0"/>
              <a:t>DP</a:t>
            </a:r>
            <a:r>
              <a:rPr lang="ja-JP" altLang="en-US" dirty="0"/>
              <a:t>は</a:t>
            </a:r>
            <a:r>
              <a:rPr lang="ja-JP" altLang="en-US" dirty="0">
                <a:solidFill>
                  <a:srgbClr val="00FFFF"/>
                </a:solidFill>
              </a:rPr>
              <a:t>最適解の値のみ</a:t>
            </a:r>
            <a:endParaRPr lang="en-US" altLang="ja-JP" dirty="0"/>
          </a:p>
          <a:p>
            <a:endParaRPr kumimoji="1" lang="ja-JP" altLang="en-US" dirty="0"/>
          </a:p>
        </p:txBody>
      </p:sp>
    </p:spTree>
    <p:extLst>
      <p:ext uri="{BB962C8B-B14F-4D97-AF65-F5344CB8AC3E}">
        <p14:creationId xmlns:p14="http://schemas.microsoft.com/office/powerpoint/2010/main" val="2570272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4FEBB-0448-436C-A063-0688A32E6788}"/>
              </a:ext>
            </a:extLst>
          </p:cNvPr>
          <p:cNvSpPr>
            <a:spLocks noGrp="1"/>
          </p:cNvSpPr>
          <p:nvPr>
            <p:ph type="title"/>
          </p:nvPr>
        </p:nvSpPr>
        <p:spPr/>
        <p:txBody>
          <a:bodyPr/>
          <a:lstStyle/>
          <a:p>
            <a:r>
              <a:rPr lang="ja-JP" altLang="en-US"/>
              <a:t>実験結果</a:t>
            </a:r>
            <a:r>
              <a:rPr lang="en-US" altLang="ja-JP"/>
              <a:t>1-1.N=10</a:t>
            </a:r>
            <a:r>
              <a:rPr lang="ja-JP" altLang="en-US"/>
              <a:t>の場合</a:t>
            </a:r>
            <a:endParaRPr kumimoji="1" lang="ja-JP" altLang="en-US"/>
          </a:p>
        </p:txBody>
      </p:sp>
      <p:graphicFrame>
        <p:nvGraphicFramePr>
          <p:cNvPr id="5" name="表 5">
            <a:extLst>
              <a:ext uri="{FF2B5EF4-FFF2-40B4-BE49-F238E27FC236}">
                <a16:creationId xmlns:a16="http://schemas.microsoft.com/office/drawing/2014/main" id="{A844FC54-9253-4A5C-9959-04BA194BFED2}"/>
              </a:ext>
            </a:extLst>
          </p:cNvPr>
          <p:cNvGraphicFramePr>
            <a:graphicFrameLocks noGrp="1"/>
          </p:cNvGraphicFramePr>
          <p:nvPr>
            <p:extLst>
              <p:ext uri="{D42A27DB-BD31-4B8C-83A1-F6EECF244321}">
                <p14:modId xmlns:p14="http://schemas.microsoft.com/office/powerpoint/2010/main" val="1575075186"/>
              </p:ext>
            </p:extLst>
          </p:nvPr>
        </p:nvGraphicFramePr>
        <p:xfrm>
          <a:off x="2026676" y="1748365"/>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542524635"/>
                    </a:ext>
                  </a:extLst>
                </a:gridCol>
                <a:gridCol w="1625600">
                  <a:extLst>
                    <a:ext uri="{9D8B030D-6E8A-4147-A177-3AD203B41FA5}">
                      <a16:colId xmlns:a16="http://schemas.microsoft.com/office/drawing/2014/main" val="3152504639"/>
                    </a:ext>
                  </a:extLst>
                </a:gridCol>
                <a:gridCol w="1625600">
                  <a:extLst>
                    <a:ext uri="{9D8B030D-6E8A-4147-A177-3AD203B41FA5}">
                      <a16:colId xmlns:a16="http://schemas.microsoft.com/office/drawing/2014/main" val="2735306448"/>
                    </a:ext>
                  </a:extLst>
                </a:gridCol>
                <a:gridCol w="1625600">
                  <a:extLst>
                    <a:ext uri="{9D8B030D-6E8A-4147-A177-3AD203B41FA5}">
                      <a16:colId xmlns:a16="http://schemas.microsoft.com/office/drawing/2014/main" val="3273519050"/>
                    </a:ext>
                  </a:extLst>
                </a:gridCol>
                <a:gridCol w="1625600">
                  <a:extLst>
                    <a:ext uri="{9D8B030D-6E8A-4147-A177-3AD203B41FA5}">
                      <a16:colId xmlns:a16="http://schemas.microsoft.com/office/drawing/2014/main" val="3346316819"/>
                    </a:ext>
                  </a:extLst>
                </a:gridCol>
              </a:tblGrid>
              <a:tr h="370840">
                <a:tc>
                  <a:txBody>
                    <a:bodyPr/>
                    <a:lstStyle/>
                    <a:p>
                      <a:pPr algn="ctr"/>
                      <a:endParaRPr kumimoji="1" lang="ja-JP" altLang="en-US"/>
                    </a:p>
                  </a:txBody>
                  <a:tcPr/>
                </a:tc>
                <a:tc>
                  <a:txBody>
                    <a:bodyPr/>
                    <a:lstStyle/>
                    <a:p>
                      <a:pPr algn="ctr"/>
                      <a:r>
                        <a:rPr kumimoji="1" lang="en-US" altLang="ja-JP"/>
                        <a:t>DP</a:t>
                      </a:r>
                      <a:endParaRPr kumimoji="1" lang="ja-JP" altLang="en-US"/>
                    </a:p>
                  </a:txBody>
                  <a:tcPr/>
                </a:tc>
                <a:tc>
                  <a:txBody>
                    <a:bodyPr/>
                    <a:lstStyle/>
                    <a:p>
                      <a:pPr algn="ctr"/>
                      <a:r>
                        <a:rPr kumimoji="1" lang="en-US" altLang="ja-JP"/>
                        <a:t>GA(100)</a:t>
                      </a:r>
                      <a:endParaRPr kumimoji="1" lang="ja-JP" altLang="en-US"/>
                    </a:p>
                  </a:txBody>
                  <a:tcPr/>
                </a:tc>
                <a:tc>
                  <a:txBody>
                    <a:bodyPr/>
                    <a:lstStyle/>
                    <a:p>
                      <a:pPr algn="ctr"/>
                      <a:r>
                        <a:rPr kumimoji="1" lang="en-US" altLang="ja-JP"/>
                        <a:t>GA(500)</a:t>
                      </a:r>
                      <a:endParaRPr kumimoji="1" lang="ja-JP" altLang="en-US"/>
                    </a:p>
                  </a:txBody>
                  <a:tcPr/>
                </a:tc>
                <a:tc>
                  <a:txBody>
                    <a:bodyPr/>
                    <a:lstStyle/>
                    <a:p>
                      <a:pPr algn="ctr"/>
                      <a:r>
                        <a:rPr kumimoji="1" lang="en-US" altLang="ja-JP"/>
                        <a:t>GA(1000)</a:t>
                      </a:r>
                      <a:endParaRPr kumimoji="1" lang="ja-JP" altLang="en-US"/>
                    </a:p>
                  </a:txBody>
                  <a:tcPr/>
                </a:tc>
                <a:extLst>
                  <a:ext uri="{0D108BD9-81ED-4DB2-BD59-A6C34878D82A}">
                    <a16:rowId xmlns:a16="http://schemas.microsoft.com/office/drawing/2014/main" val="2954145717"/>
                  </a:ext>
                </a:extLst>
              </a:tr>
              <a:tr h="370840">
                <a:tc>
                  <a:txBody>
                    <a:bodyPr/>
                    <a:lstStyle/>
                    <a:p>
                      <a:pPr algn="ctr"/>
                      <a:r>
                        <a:rPr kumimoji="1" lang="en-US" altLang="ja-JP"/>
                        <a:t>[</a:t>
                      </a:r>
                      <a:r>
                        <a:rPr kumimoji="1" lang="en-US" altLang="ja-JP" err="1"/>
                        <a:t>ms</a:t>
                      </a:r>
                      <a:r>
                        <a:rPr kumimoji="1" lang="en-US" altLang="ja-JP"/>
                        <a:t>]</a:t>
                      </a:r>
                      <a:endParaRPr kumimoji="1" lang="ja-JP" altLang="en-US"/>
                    </a:p>
                  </a:txBody>
                  <a:tcPr/>
                </a:tc>
                <a:tc>
                  <a:txBody>
                    <a:bodyPr/>
                    <a:lstStyle/>
                    <a:p>
                      <a:pPr algn="ctr"/>
                      <a:r>
                        <a:rPr kumimoji="1" lang="en-US" altLang="ja-JP"/>
                        <a:t>1</a:t>
                      </a:r>
                      <a:endParaRPr kumimoji="1" lang="ja-JP" altLang="en-US"/>
                    </a:p>
                  </a:txBody>
                  <a:tcPr/>
                </a:tc>
                <a:tc>
                  <a:txBody>
                    <a:bodyPr/>
                    <a:lstStyle/>
                    <a:p>
                      <a:pPr algn="ctr"/>
                      <a:r>
                        <a:rPr kumimoji="1" lang="en-US" altLang="ja-JP"/>
                        <a:t>39</a:t>
                      </a:r>
                      <a:endParaRPr kumimoji="1" lang="ja-JP" altLang="en-US"/>
                    </a:p>
                  </a:txBody>
                  <a:tcPr/>
                </a:tc>
                <a:tc>
                  <a:txBody>
                    <a:bodyPr/>
                    <a:lstStyle/>
                    <a:p>
                      <a:pPr algn="ctr"/>
                      <a:r>
                        <a:rPr kumimoji="1" lang="en-US" altLang="ja-JP"/>
                        <a:t>41</a:t>
                      </a:r>
                      <a:endParaRPr kumimoji="1" lang="ja-JP" altLang="en-US"/>
                    </a:p>
                  </a:txBody>
                  <a:tcPr/>
                </a:tc>
                <a:tc>
                  <a:txBody>
                    <a:bodyPr/>
                    <a:lstStyle/>
                    <a:p>
                      <a:pPr algn="ctr"/>
                      <a:r>
                        <a:rPr kumimoji="1" lang="en-US" altLang="ja-JP"/>
                        <a:t>41</a:t>
                      </a:r>
                      <a:endParaRPr kumimoji="1" lang="ja-JP" altLang="en-US"/>
                    </a:p>
                  </a:txBody>
                  <a:tcPr/>
                </a:tc>
                <a:extLst>
                  <a:ext uri="{0D108BD9-81ED-4DB2-BD59-A6C34878D82A}">
                    <a16:rowId xmlns:a16="http://schemas.microsoft.com/office/drawing/2014/main" val="2979885339"/>
                  </a:ext>
                </a:extLst>
              </a:tr>
              <a:tr h="370840">
                <a:tc>
                  <a:txBody>
                    <a:bodyPr/>
                    <a:lstStyle/>
                    <a:p>
                      <a:pPr algn="ctr"/>
                      <a:r>
                        <a:rPr kumimoji="1" lang="ja-JP" altLang="en-US"/>
                        <a:t>世代数</a:t>
                      </a:r>
                    </a:p>
                  </a:txBody>
                  <a:tcPr/>
                </a:tc>
                <a:tc>
                  <a:txBody>
                    <a:bodyPr/>
                    <a:lstStyle/>
                    <a:p>
                      <a:pPr algn="ctr"/>
                      <a:r>
                        <a:rPr kumimoji="1" lang="en-US" altLang="ja-JP"/>
                        <a:t>-</a:t>
                      </a:r>
                      <a:endParaRPr kumimoji="1" lang="ja-JP" altLang="en-US"/>
                    </a:p>
                  </a:txBody>
                  <a:tcPr/>
                </a:tc>
                <a:tc>
                  <a:txBody>
                    <a:bodyPr/>
                    <a:lstStyle/>
                    <a:p>
                      <a:pPr algn="ctr"/>
                      <a:r>
                        <a:rPr kumimoji="1" lang="en-US" altLang="ja-JP"/>
                        <a:t>7</a:t>
                      </a:r>
                      <a:endParaRPr kumimoji="1" lang="ja-JP" altLang="en-US"/>
                    </a:p>
                  </a:txBody>
                  <a:tcPr/>
                </a:tc>
                <a:tc>
                  <a:txBody>
                    <a:bodyPr/>
                    <a:lstStyle/>
                    <a:p>
                      <a:pPr algn="ctr"/>
                      <a:r>
                        <a:rPr kumimoji="1" lang="en-US" altLang="ja-JP"/>
                        <a:t>4</a:t>
                      </a:r>
                      <a:endParaRPr kumimoji="1" lang="ja-JP" altLang="en-US"/>
                    </a:p>
                  </a:txBody>
                  <a:tcPr/>
                </a:tc>
                <a:tc>
                  <a:txBody>
                    <a:bodyPr/>
                    <a:lstStyle/>
                    <a:p>
                      <a:pPr algn="ctr"/>
                      <a:r>
                        <a:rPr kumimoji="1" lang="en-US" altLang="ja-JP"/>
                        <a:t>1</a:t>
                      </a:r>
                      <a:endParaRPr kumimoji="1" lang="ja-JP" altLang="en-US"/>
                    </a:p>
                  </a:txBody>
                  <a:tcPr/>
                </a:tc>
                <a:extLst>
                  <a:ext uri="{0D108BD9-81ED-4DB2-BD59-A6C34878D82A}">
                    <a16:rowId xmlns:a16="http://schemas.microsoft.com/office/drawing/2014/main" val="1499087148"/>
                  </a:ext>
                </a:extLst>
              </a:tr>
              <a:tr h="370840">
                <a:tc>
                  <a:txBody>
                    <a:bodyPr/>
                    <a:lstStyle/>
                    <a:p>
                      <a:pPr algn="ctr"/>
                      <a:r>
                        <a:rPr kumimoji="1" lang="ja-JP" altLang="en-US"/>
                        <a:t>出力</a:t>
                      </a:r>
                    </a:p>
                  </a:txBody>
                  <a:tcPr/>
                </a:tc>
                <a:tc>
                  <a:txBody>
                    <a:bodyPr/>
                    <a:lstStyle/>
                    <a:p>
                      <a:pPr algn="ctr"/>
                      <a:r>
                        <a:rPr kumimoji="1" lang="en-US" altLang="ja-JP"/>
                        <a:t>396</a:t>
                      </a:r>
                      <a:endParaRPr kumimoji="1" lang="ja-JP" altLang="en-US"/>
                    </a:p>
                  </a:txBody>
                  <a:tcPr/>
                </a:tc>
                <a:tc>
                  <a:txBody>
                    <a:bodyPr/>
                    <a:lstStyle/>
                    <a:p>
                      <a:pPr algn="ctr"/>
                      <a:r>
                        <a:rPr kumimoji="1" lang="en-US" altLang="ja-JP"/>
                        <a:t>396</a:t>
                      </a:r>
                      <a:endParaRPr kumimoji="1" lang="ja-JP" altLang="en-US"/>
                    </a:p>
                  </a:txBody>
                  <a:tcPr/>
                </a:tc>
                <a:tc>
                  <a:txBody>
                    <a:bodyPr/>
                    <a:lstStyle/>
                    <a:p>
                      <a:pPr algn="ctr"/>
                      <a:r>
                        <a:rPr kumimoji="1" lang="en-US" altLang="ja-JP"/>
                        <a:t>396</a:t>
                      </a:r>
                      <a:endParaRPr kumimoji="1" lang="ja-JP" altLang="en-US"/>
                    </a:p>
                  </a:txBody>
                  <a:tcPr/>
                </a:tc>
                <a:tc>
                  <a:txBody>
                    <a:bodyPr/>
                    <a:lstStyle/>
                    <a:p>
                      <a:pPr algn="ctr"/>
                      <a:r>
                        <a:rPr kumimoji="1" lang="en-US" altLang="ja-JP"/>
                        <a:t>396</a:t>
                      </a:r>
                      <a:endParaRPr kumimoji="1" lang="ja-JP" altLang="en-US"/>
                    </a:p>
                  </a:txBody>
                  <a:tcPr/>
                </a:tc>
                <a:extLst>
                  <a:ext uri="{0D108BD9-81ED-4DB2-BD59-A6C34878D82A}">
                    <a16:rowId xmlns:a16="http://schemas.microsoft.com/office/drawing/2014/main" val="2847164629"/>
                  </a:ext>
                </a:extLst>
              </a:tr>
            </a:tbl>
          </a:graphicData>
        </a:graphic>
      </p:graphicFrame>
      <p:sp>
        <p:nvSpPr>
          <p:cNvPr id="6" name="コンテンツ プレースホルダー 2">
            <a:extLst>
              <a:ext uri="{FF2B5EF4-FFF2-40B4-BE49-F238E27FC236}">
                <a16:creationId xmlns:a16="http://schemas.microsoft.com/office/drawing/2014/main" id="{77DE03A3-8E2A-4219-A569-5CFCD0993FBC}"/>
              </a:ext>
            </a:extLst>
          </p:cNvPr>
          <p:cNvSpPr>
            <a:spLocks noGrp="1"/>
          </p:cNvSpPr>
          <p:nvPr>
            <p:ph idx="1"/>
          </p:nvPr>
        </p:nvSpPr>
        <p:spPr>
          <a:xfrm>
            <a:off x="913795" y="3626276"/>
            <a:ext cx="10353762" cy="2391160"/>
          </a:xfrm>
        </p:spPr>
        <p:txBody>
          <a:bodyPr>
            <a:normAutofit/>
          </a:bodyPr>
          <a:lstStyle/>
          <a:p>
            <a:r>
              <a:rPr lang="ja-JP" altLang="en-US"/>
              <a:t>全ての実行結果において小さい世代数で解を得たが，組み合わせ総数は</a:t>
            </a:r>
            <a:r>
              <a:rPr lang="en-US" altLang="ja-JP"/>
              <a:t>2</a:t>
            </a:r>
            <a:r>
              <a:rPr lang="en-US" altLang="ja-JP" baseline="30000"/>
              <a:t>10</a:t>
            </a:r>
            <a:r>
              <a:rPr lang="en-US" altLang="ja-JP"/>
              <a:t>=1024</a:t>
            </a:r>
            <a:r>
              <a:rPr lang="ja-JP" altLang="en-US"/>
              <a:t>でり，世代数</a:t>
            </a:r>
            <a:r>
              <a:rPr lang="en-US" altLang="ja-JP"/>
              <a:t>×</a:t>
            </a:r>
            <a:r>
              <a:rPr lang="ja-JP" altLang="en-US"/>
              <a:t>個体数が大きい</a:t>
            </a:r>
            <a:endParaRPr lang="en-US" altLang="ja-JP"/>
          </a:p>
          <a:p>
            <a:r>
              <a:rPr kumimoji="1" lang="en-US" altLang="ja-JP"/>
              <a:t>DP</a:t>
            </a:r>
            <a:r>
              <a:rPr kumimoji="1" lang="ja-JP" altLang="en-US"/>
              <a:t>に比べて低速である</a:t>
            </a:r>
          </a:p>
        </p:txBody>
      </p:sp>
      <p:sp>
        <p:nvSpPr>
          <p:cNvPr id="7" name="テキスト ボックス 6">
            <a:extLst>
              <a:ext uri="{FF2B5EF4-FFF2-40B4-BE49-F238E27FC236}">
                <a16:creationId xmlns:a16="http://schemas.microsoft.com/office/drawing/2014/main" id="{4597C527-5CE1-4AA2-BCA3-6EFDF776B8B8}"/>
              </a:ext>
            </a:extLst>
          </p:cNvPr>
          <p:cNvSpPr txBox="1"/>
          <p:nvPr/>
        </p:nvSpPr>
        <p:spPr>
          <a:xfrm flipH="1">
            <a:off x="6770077" y="3256944"/>
            <a:ext cx="3620888" cy="369332"/>
          </a:xfrm>
          <a:prstGeom prst="rect">
            <a:avLst/>
          </a:prstGeom>
          <a:noFill/>
        </p:spPr>
        <p:txBody>
          <a:bodyPr wrap="square" rtlCol="0">
            <a:spAutoFit/>
          </a:bodyPr>
          <a:lstStyle/>
          <a:p>
            <a:r>
              <a:rPr kumimoji="1" lang="en-US" altLang="ja-JP"/>
              <a:t>※</a:t>
            </a:r>
            <a:r>
              <a:rPr kumimoji="1" lang="ja-JP" altLang="en-US"/>
              <a:t>データは実行時間による中央値</a:t>
            </a:r>
          </a:p>
        </p:txBody>
      </p:sp>
    </p:spTree>
    <p:extLst>
      <p:ext uri="{BB962C8B-B14F-4D97-AF65-F5344CB8AC3E}">
        <p14:creationId xmlns:p14="http://schemas.microsoft.com/office/powerpoint/2010/main" val="3556516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4FEBB-0448-436C-A063-0688A32E6788}"/>
              </a:ext>
            </a:extLst>
          </p:cNvPr>
          <p:cNvSpPr>
            <a:spLocks noGrp="1"/>
          </p:cNvSpPr>
          <p:nvPr>
            <p:ph type="title"/>
          </p:nvPr>
        </p:nvSpPr>
        <p:spPr>
          <a:xfrm>
            <a:off x="913795" y="609600"/>
            <a:ext cx="10727220" cy="970450"/>
          </a:xfrm>
        </p:spPr>
        <p:txBody>
          <a:bodyPr>
            <a:normAutofit/>
          </a:bodyPr>
          <a:lstStyle/>
          <a:p>
            <a:r>
              <a:rPr lang="ja-JP" altLang="en-US"/>
              <a:t>実験結果</a:t>
            </a:r>
            <a:r>
              <a:rPr lang="en-US" altLang="ja-JP"/>
              <a:t>2-2.</a:t>
            </a:r>
            <a:r>
              <a:rPr lang="ja-JP" altLang="en-US"/>
              <a:t>精度を抑えて解を求める</a:t>
            </a:r>
            <a:r>
              <a:rPr lang="en-US" altLang="ja-JP"/>
              <a:t>(N=1000)</a:t>
            </a:r>
            <a:endParaRPr kumimoji="1" lang="ja-JP" altLang="en-US"/>
          </a:p>
        </p:txBody>
      </p:sp>
      <p:graphicFrame>
        <p:nvGraphicFramePr>
          <p:cNvPr id="5" name="表 5">
            <a:extLst>
              <a:ext uri="{FF2B5EF4-FFF2-40B4-BE49-F238E27FC236}">
                <a16:creationId xmlns:a16="http://schemas.microsoft.com/office/drawing/2014/main" id="{A844FC54-9253-4A5C-9959-04BA194BFED2}"/>
              </a:ext>
            </a:extLst>
          </p:cNvPr>
          <p:cNvGraphicFramePr>
            <a:graphicFrameLocks noGrp="1"/>
          </p:cNvGraphicFramePr>
          <p:nvPr>
            <p:extLst>
              <p:ext uri="{D42A27DB-BD31-4B8C-83A1-F6EECF244321}">
                <p14:modId xmlns:p14="http://schemas.microsoft.com/office/powerpoint/2010/main" val="2388021645"/>
              </p:ext>
            </p:extLst>
          </p:nvPr>
        </p:nvGraphicFramePr>
        <p:xfrm>
          <a:off x="2026676" y="1748365"/>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542524635"/>
                    </a:ext>
                  </a:extLst>
                </a:gridCol>
                <a:gridCol w="1625600">
                  <a:extLst>
                    <a:ext uri="{9D8B030D-6E8A-4147-A177-3AD203B41FA5}">
                      <a16:colId xmlns:a16="http://schemas.microsoft.com/office/drawing/2014/main" val="3152504639"/>
                    </a:ext>
                  </a:extLst>
                </a:gridCol>
                <a:gridCol w="1625600">
                  <a:extLst>
                    <a:ext uri="{9D8B030D-6E8A-4147-A177-3AD203B41FA5}">
                      <a16:colId xmlns:a16="http://schemas.microsoft.com/office/drawing/2014/main" val="2735306448"/>
                    </a:ext>
                  </a:extLst>
                </a:gridCol>
                <a:gridCol w="1625600">
                  <a:extLst>
                    <a:ext uri="{9D8B030D-6E8A-4147-A177-3AD203B41FA5}">
                      <a16:colId xmlns:a16="http://schemas.microsoft.com/office/drawing/2014/main" val="3273519050"/>
                    </a:ext>
                  </a:extLst>
                </a:gridCol>
                <a:gridCol w="1625600">
                  <a:extLst>
                    <a:ext uri="{9D8B030D-6E8A-4147-A177-3AD203B41FA5}">
                      <a16:colId xmlns:a16="http://schemas.microsoft.com/office/drawing/2014/main" val="3346316819"/>
                    </a:ext>
                  </a:extLst>
                </a:gridCol>
              </a:tblGrid>
              <a:tr h="370840">
                <a:tc>
                  <a:txBody>
                    <a:bodyPr/>
                    <a:lstStyle/>
                    <a:p>
                      <a:pPr algn="ctr"/>
                      <a:endParaRPr kumimoji="1" lang="ja-JP" altLang="en-US"/>
                    </a:p>
                  </a:txBody>
                  <a:tcPr/>
                </a:tc>
                <a:tc>
                  <a:txBody>
                    <a:bodyPr/>
                    <a:lstStyle/>
                    <a:p>
                      <a:pPr algn="ctr"/>
                      <a:r>
                        <a:rPr kumimoji="1" lang="en-US" altLang="ja-JP"/>
                        <a:t>DP</a:t>
                      </a:r>
                      <a:endParaRPr kumimoji="1" lang="ja-JP" altLang="en-US"/>
                    </a:p>
                  </a:txBody>
                  <a:tcPr/>
                </a:tc>
                <a:tc>
                  <a:txBody>
                    <a:bodyPr/>
                    <a:lstStyle/>
                    <a:p>
                      <a:pPr algn="ctr"/>
                      <a:r>
                        <a:rPr kumimoji="1" lang="en-US" altLang="ja-JP"/>
                        <a:t>GA(100)</a:t>
                      </a:r>
                      <a:endParaRPr kumimoji="1" lang="ja-JP" altLang="en-US"/>
                    </a:p>
                  </a:txBody>
                  <a:tcPr/>
                </a:tc>
                <a:tc>
                  <a:txBody>
                    <a:bodyPr/>
                    <a:lstStyle/>
                    <a:p>
                      <a:pPr algn="ctr"/>
                      <a:r>
                        <a:rPr kumimoji="1" lang="en-US" altLang="ja-JP"/>
                        <a:t>GA(500)</a:t>
                      </a:r>
                      <a:endParaRPr kumimoji="1" lang="ja-JP" altLang="en-US"/>
                    </a:p>
                  </a:txBody>
                  <a:tcPr/>
                </a:tc>
                <a:tc>
                  <a:txBody>
                    <a:bodyPr/>
                    <a:lstStyle/>
                    <a:p>
                      <a:pPr algn="ctr"/>
                      <a:r>
                        <a:rPr kumimoji="1" lang="en-US" altLang="ja-JP"/>
                        <a:t>GA(1000)</a:t>
                      </a:r>
                      <a:endParaRPr kumimoji="1" lang="ja-JP" altLang="en-US"/>
                    </a:p>
                  </a:txBody>
                  <a:tcPr/>
                </a:tc>
                <a:extLst>
                  <a:ext uri="{0D108BD9-81ED-4DB2-BD59-A6C34878D82A}">
                    <a16:rowId xmlns:a16="http://schemas.microsoft.com/office/drawing/2014/main" val="2954145717"/>
                  </a:ext>
                </a:extLst>
              </a:tr>
              <a:tr h="370840">
                <a:tc>
                  <a:txBody>
                    <a:bodyPr/>
                    <a:lstStyle/>
                    <a:p>
                      <a:pPr algn="ctr"/>
                      <a:r>
                        <a:rPr kumimoji="1" lang="en-US" altLang="ja-JP"/>
                        <a:t>[</a:t>
                      </a:r>
                      <a:r>
                        <a:rPr kumimoji="1" lang="en-US" altLang="ja-JP" err="1"/>
                        <a:t>ms</a:t>
                      </a:r>
                      <a:r>
                        <a:rPr kumimoji="1" lang="en-US" altLang="ja-JP"/>
                        <a:t>]</a:t>
                      </a:r>
                      <a:endParaRPr kumimoji="1" lang="ja-JP" altLang="en-US"/>
                    </a:p>
                  </a:txBody>
                  <a:tcPr/>
                </a:tc>
                <a:tc>
                  <a:txBody>
                    <a:bodyPr/>
                    <a:lstStyle/>
                    <a:p>
                      <a:pPr algn="ctr"/>
                      <a:r>
                        <a:rPr kumimoji="1" lang="en-US" altLang="ja-JP"/>
                        <a:t>1198</a:t>
                      </a:r>
                      <a:endParaRPr kumimoji="1" lang="ja-JP" altLang="en-US"/>
                    </a:p>
                  </a:txBody>
                  <a:tcPr/>
                </a:tc>
                <a:tc>
                  <a:txBody>
                    <a:bodyPr/>
                    <a:lstStyle/>
                    <a:p>
                      <a:pPr algn="ctr"/>
                      <a:r>
                        <a:rPr kumimoji="1" lang="en-US" altLang="ja-JP"/>
                        <a:t>284</a:t>
                      </a:r>
                      <a:endParaRPr kumimoji="1" lang="ja-JP" altLang="en-US"/>
                    </a:p>
                  </a:txBody>
                  <a:tcPr/>
                </a:tc>
                <a:tc>
                  <a:txBody>
                    <a:bodyPr/>
                    <a:lstStyle/>
                    <a:p>
                      <a:pPr algn="ctr"/>
                      <a:r>
                        <a:rPr kumimoji="1" lang="en-US" altLang="ja-JP"/>
                        <a:t>546</a:t>
                      </a:r>
                      <a:endParaRPr kumimoji="1" lang="ja-JP" altLang="en-US"/>
                    </a:p>
                  </a:txBody>
                  <a:tcPr/>
                </a:tc>
                <a:tc>
                  <a:txBody>
                    <a:bodyPr/>
                    <a:lstStyle/>
                    <a:p>
                      <a:pPr algn="ctr"/>
                      <a:r>
                        <a:rPr kumimoji="1" lang="en-US" altLang="ja-JP"/>
                        <a:t>814</a:t>
                      </a:r>
                      <a:endParaRPr kumimoji="1" lang="ja-JP" altLang="en-US"/>
                    </a:p>
                  </a:txBody>
                  <a:tcPr/>
                </a:tc>
                <a:extLst>
                  <a:ext uri="{0D108BD9-81ED-4DB2-BD59-A6C34878D82A}">
                    <a16:rowId xmlns:a16="http://schemas.microsoft.com/office/drawing/2014/main" val="2979885339"/>
                  </a:ext>
                </a:extLst>
              </a:tr>
              <a:tr h="370840">
                <a:tc>
                  <a:txBody>
                    <a:bodyPr/>
                    <a:lstStyle/>
                    <a:p>
                      <a:pPr algn="ctr"/>
                      <a:r>
                        <a:rPr kumimoji="1" lang="ja-JP" altLang="en-US"/>
                        <a:t>世代数</a:t>
                      </a:r>
                    </a:p>
                  </a:txBody>
                  <a:tcPr/>
                </a:tc>
                <a:tc>
                  <a:txBody>
                    <a:bodyPr/>
                    <a:lstStyle/>
                    <a:p>
                      <a:pPr algn="ctr"/>
                      <a:r>
                        <a:rPr kumimoji="1" lang="en-US" altLang="ja-JP"/>
                        <a:t>-</a:t>
                      </a:r>
                      <a:endParaRPr kumimoji="1" lang="ja-JP" altLang="en-US"/>
                    </a:p>
                  </a:txBody>
                  <a:tcPr/>
                </a:tc>
                <a:tc>
                  <a:txBody>
                    <a:bodyPr/>
                    <a:lstStyle/>
                    <a:p>
                      <a:pPr algn="ctr"/>
                      <a:r>
                        <a:rPr kumimoji="1" lang="en-US" altLang="ja-JP"/>
                        <a:t>381</a:t>
                      </a:r>
                      <a:endParaRPr kumimoji="1" lang="ja-JP" altLang="en-US"/>
                    </a:p>
                  </a:txBody>
                  <a:tcPr/>
                </a:tc>
                <a:tc>
                  <a:txBody>
                    <a:bodyPr/>
                    <a:lstStyle/>
                    <a:p>
                      <a:pPr algn="ctr"/>
                      <a:r>
                        <a:rPr kumimoji="1" lang="en-US" altLang="ja-JP"/>
                        <a:t>169</a:t>
                      </a:r>
                      <a:endParaRPr kumimoji="1" lang="ja-JP" altLang="en-US"/>
                    </a:p>
                  </a:txBody>
                  <a:tcPr/>
                </a:tc>
                <a:tc>
                  <a:txBody>
                    <a:bodyPr/>
                    <a:lstStyle/>
                    <a:p>
                      <a:pPr algn="ctr"/>
                      <a:r>
                        <a:rPr kumimoji="1" lang="en-US" altLang="ja-JP"/>
                        <a:t>119</a:t>
                      </a:r>
                      <a:endParaRPr kumimoji="1" lang="ja-JP" altLang="en-US"/>
                    </a:p>
                  </a:txBody>
                  <a:tcPr/>
                </a:tc>
                <a:extLst>
                  <a:ext uri="{0D108BD9-81ED-4DB2-BD59-A6C34878D82A}">
                    <a16:rowId xmlns:a16="http://schemas.microsoft.com/office/drawing/2014/main" val="1499087148"/>
                  </a:ext>
                </a:extLst>
              </a:tr>
              <a:tr h="370840">
                <a:tc>
                  <a:txBody>
                    <a:bodyPr/>
                    <a:lstStyle/>
                    <a:p>
                      <a:pPr algn="ctr"/>
                      <a:r>
                        <a:rPr kumimoji="1" lang="ja-JP" altLang="en-US"/>
                        <a:t>出力</a:t>
                      </a:r>
                    </a:p>
                  </a:txBody>
                  <a:tcPr/>
                </a:tc>
                <a:tc>
                  <a:txBody>
                    <a:bodyPr/>
                    <a:lstStyle/>
                    <a:p>
                      <a:pPr algn="ctr"/>
                      <a:r>
                        <a:rPr kumimoji="1" lang="en-US" altLang="ja-JP"/>
                        <a:t>45010</a:t>
                      </a:r>
                      <a:endParaRPr kumimoji="1" lang="ja-JP" altLang="en-US"/>
                    </a:p>
                  </a:txBody>
                  <a:tcPr/>
                </a:tc>
                <a:tc>
                  <a:txBody>
                    <a:bodyPr/>
                    <a:lstStyle/>
                    <a:p>
                      <a:pPr algn="ctr"/>
                      <a:r>
                        <a:rPr kumimoji="1" lang="en-US" altLang="ja-JP"/>
                        <a:t>40540</a:t>
                      </a:r>
                      <a:endParaRPr kumimoji="1" lang="ja-JP" altLang="en-US"/>
                    </a:p>
                  </a:txBody>
                  <a:tcPr/>
                </a:tc>
                <a:tc>
                  <a:txBody>
                    <a:bodyPr/>
                    <a:lstStyle/>
                    <a:p>
                      <a:pPr algn="ctr"/>
                      <a:r>
                        <a:rPr kumimoji="1" lang="en-US" altLang="ja-JP"/>
                        <a:t>40572</a:t>
                      </a:r>
                      <a:endParaRPr kumimoji="1" lang="ja-JP" altLang="en-US"/>
                    </a:p>
                  </a:txBody>
                  <a:tcPr/>
                </a:tc>
                <a:tc>
                  <a:txBody>
                    <a:bodyPr/>
                    <a:lstStyle/>
                    <a:p>
                      <a:pPr algn="ctr"/>
                      <a:r>
                        <a:rPr kumimoji="1" lang="en-US" altLang="ja-JP"/>
                        <a:t>40549</a:t>
                      </a:r>
                      <a:endParaRPr kumimoji="1" lang="ja-JP" altLang="en-US"/>
                    </a:p>
                  </a:txBody>
                  <a:tcPr/>
                </a:tc>
                <a:extLst>
                  <a:ext uri="{0D108BD9-81ED-4DB2-BD59-A6C34878D82A}">
                    <a16:rowId xmlns:a16="http://schemas.microsoft.com/office/drawing/2014/main" val="2847164629"/>
                  </a:ext>
                </a:extLst>
              </a:tr>
            </a:tbl>
          </a:graphicData>
        </a:graphic>
      </p:graphicFrame>
      <p:sp>
        <p:nvSpPr>
          <p:cNvPr id="6" name="コンテンツ プレースホルダー 2">
            <a:extLst>
              <a:ext uri="{FF2B5EF4-FFF2-40B4-BE49-F238E27FC236}">
                <a16:creationId xmlns:a16="http://schemas.microsoft.com/office/drawing/2014/main" id="{77DE03A3-8E2A-4219-A569-5CFCD0993FBC}"/>
              </a:ext>
            </a:extLst>
          </p:cNvPr>
          <p:cNvSpPr>
            <a:spLocks noGrp="1"/>
          </p:cNvSpPr>
          <p:nvPr>
            <p:ph idx="1"/>
          </p:nvPr>
        </p:nvSpPr>
        <p:spPr>
          <a:xfrm>
            <a:off x="913795" y="3869878"/>
            <a:ext cx="10353762" cy="2391160"/>
          </a:xfrm>
        </p:spPr>
        <p:txBody>
          <a:bodyPr>
            <a:normAutofit/>
          </a:bodyPr>
          <a:lstStyle/>
          <a:p>
            <a:r>
              <a:rPr lang="ja-JP" altLang="en-US"/>
              <a:t>総組み合わせ数の</a:t>
            </a:r>
            <a:r>
              <a:rPr lang="en-US" altLang="ja-JP"/>
              <a:t>10</a:t>
            </a:r>
            <a:r>
              <a:rPr lang="en-US" altLang="ja-JP" baseline="30000"/>
              <a:t>-26</a:t>
            </a:r>
            <a:r>
              <a:rPr lang="ja-JP" altLang="en-US"/>
              <a:t>倍より更に小さい世代数</a:t>
            </a:r>
            <a:r>
              <a:rPr lang="en-US" altLang="ja-JP"/>
              <a:t>×</a:t>
            </a:r>
            <a:r>
              <a:rPr lang="ja-JP" altLang="en-US"/>
              <a:t>個体数で精度</a:t>
            </a:r>
            <a:r>
              <a:rPr lang="en-US" altLang="ja-JP"/>
              <a:t>90%</a:t>
            </a:r>
            <a:r>
              <a:rPr lang="ja-JP" altLang="en-US"/>
              <a:t>の解</a:t>
            </a:r>
            <a:endParaRPr lang="en-US" altLang="ja-JP"/>
          </a:p>
          <a:p>
            <a:r>
              <a:rPr lang="ja-JP" altLang="en-US"/>
              <a:t>最適解ではないが，</a:t>
            </a:r>
            <a:r>
              <a:rPr lang="en-US" altLang="ja-JP"/>
              <a:t>DP</a:t>
            </a:r>
            <a:r>
              <a:rPr lang="ja-JP" altLang="en-US"/>
              <a:t>より高速</a:t>
            </a:r>
            <a:endParaRPr kumimoji="1" lang="ja-JP" altLang="en-US"/>
          </a:p>
        </p:txBody>
      </p:sp>
      <p:sp>
        <p:nvSpPr>
          <p:cNvPr id="7" name="テキスト ボックス 6">
            <a:extLst>
              <a:ext uri="{FF2B5EF4-FFF2-40B4-BE49-F238E27FC236}">
                <a16:creationId xmlns:a16="http://schemas.microsoft.com/office/drawing/2014/main" id="{4597C527-5CE1-4AA2-BCA3-6EFDF776B8B8}"/>
              </a:ext>
            </a:extLst>
          </p:cNvPr>
          <p:cNvSpPr txBox="1"/>
          <p:nvPr/>
        </p:nvSpPr>
        <p:spPr>
          <a:xfrm flipH="1">
            <a:off x="6770077" y="3256944"/>
            <a:ext cx="3620888" cy="369332"/>
          </a:xfrm>
          <a:prstGeom prst="rect">
            <a:avLst/>
          </a:prstGeom>
          <a:noFill/>
        </p:spPr>
        <p:txBody>
          <a:bodyPr wrap="square" rtlCol="0">
            <a:spAutoFit/>
          </a:bodyPr>
          <a:lstStyle/>
          <a:p>
            <a:r>
              <a:rPr kumimoji="1" lang="en-US" altLang="ja-JP"/>
              <a:t>※</a:t>
            </a:r>
            <a:r>
              <a:rPr kumimoji="1" lang="ja-JP" altLang="en-US"/>
              <a:t>データは実行時間による中央値</a:t>
            </a:r>
          </a:p>
        </p:txBody>
      </p:sp>
      <p:sp>
        <p:nvSpPr>
          <p:cNvPr id="8" name="テキスト ボックス 7">
            <a:extLst>
              <a:ext uri="{FF2B5EF4-FFF2-40B4-BE49-F238E27FC236}">
                <a16:creationId xmlns:a16="http://schemas.microsoft.com/office/drawing/2014/main" id="{0C18B7A1-2961-4EEF-B80C-A0B41B4632D2}"/>
              </a:ext>
            </a:extLst>
          </p:cNvPr>
          <p:cNvSpPr txBox="1"/>
          <p:nvPr/>
        </p:nvSpPr>
        <p:spPr>
          <a:xfrm flipH="1">
            <a:off x="6770077" y="3563411"/>
            <a:ext cx="3956538" cy="369332"/>
          </a:xfrm>
          <a:prstGeom prst="rect">
            <a:avLst/>
          </a:prstGeom>
          <a:noFill/>
        </p:spPr>
        <p:txBody>
          <a:bodyPr wrap="square" rtlCol="0">
            <a:spAutoFit/>
          </a:bodyPr>
          <a:lstStyle/>
          <a:p>
            <a:r>
              <a:rPr kumimoji="1" lang="en-US" altLang="ja-JP"/>
              <a:t>※DP</a:t>
            </a:r>
            <a:r>
              <a:rPr kumimoji="1" lang="ja-JP" altLang="en-US"/>
              <a:t>による解の</a:t>
            </a:r>
            <a:r>
              <a:rPr kumimoji="1" lang="en-US" altLang="ja-JP"/>
              <a:t>90%</a:t>
            </a:r>
            <a:r>
              <a:rPr kumimoji="1" lang="ja-JP" altLang="en-US"/>
              <a:t>を超えるまで実行</a:t>
            </a:r>
          </a:p>
        </p:txBody>
      </p:sp>
    </p:spTree>
    <p:extLst>
      <p:ext uri="{BB962C8B-B14F-4D97-AF65-F5344CB8AC3E}">
        <p14:creationId xmlns:p14="http://schemas.microsoft.com/office/powerpoint/2010/main" val="2348912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4FEBB-0448-436C-A063-0688A32E6788}"/>
              </a:ext>
            </a:extLst>
          </p:cNvPr>
          <p:cNvSpPr>
            <a:spLocks noGrp="1"/>
          </p:cNvSpPr>
          <p:nvPr>
            <p:ph type="title"/>
          </p:nvPr>
        </p:nvSpPr>
        <p:spPr/>
        <p:txBody>
          <a:bodyPr/>
          <a:lstStyle/>
          <a:p>
            <a:r>
              <a:rPr lang="ja-JP" altLang="en-US"/>
              <a:t>実験結果</a:t>
            </a:r>
            <a:r>
              <a:rPr lang="en-US" altLang="ja-JP"/>
              <a:t>2-3.</a:t>
            </a:r>
            <a:r>
              <a:rPr lang="ja-JP" altLang="en-US"/>
              <a:t>精度を抑えて解を求める</a:t>
            </a:r>
            <a:endParaRPr kumimoji="1" lang="ja-JP" altLang="en-US"/>
          </a:p>
        </p:txBody>
      </p:sp>
      <p:graphicFrame>
        <p:nvGraphicFramePr>
          <p:cNvPr id="5" name="表 5">
            <a:extLst>
              <a:ext uri="{FF2B5EF4-FFF2-40B4-BE49-F238E27FC236}">
                <a16:creationId xmlns:a16="http://schemas.microsoft.com/office/drawing/2014/main" id="{A844FC54-9253-4A5C-9959-04BA194BFED2}"/>
              </a:ext>
            </a:extLst>
          </p:cNvPr>
          <p:cNvGraphicFramePr>
            <a:graphicFrameLocks noGrp="1"/>
          </p:cNvGraphicFramePr>
          <p:nvPr>
            <p:extLst>
              <p:ext uri="{D42A27DB-BD31-4B8C-83A1-F6EECF244321}">
                <p14:modId xmlns:p14="http://schemas.microsoft.com/office/powerpoint/2010/main" val="685991779"/>
              </p:ext>
            </p:extLst>
          </p:nvPr>
        </p:nvGraphicFramePr>
        <p:xfrm>
          <a:off x="2026676" y="1748365"/>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542524635"/>
                    </a:ext>
                  </a:extLst>
                </a:gridCol>
                <a:gridCol w="1625600">
                  <a:extLst>
                    <a:ext uri="{9D8B030D-6E8A-4147-A177-3AD203B41FA5}">
                      <a16:colId xmlns:a16="http://schemas.microsoft.com/office/drawing/2014/main" val="3152504639"/>
                    </a:ext>
                  </a:extLst>
                </a:gridCol>
                <a:gridCol w="1625600">
                  <a:extLst>
                    <a:ext uri="{9D8B030D-6E8A-4147-A177-3AD203B41FA5}">
                      <a16:colId xmlns:a16="http://schemas.microsoft.com/office/drawing/2014/main" val="2735306448"/>
                    </a:ext>
                  </a:extLst>
                </a:gridCol>
                <a:gridCol w="1625600">
                  <a:extLst>
                    <a:ext uri="{9D8B030D-6E8A-4147-A177-3AD203B41FA5}">
                      <a16:colId xmlns:a16="http://schemas.microsoft.com/office/drawing/2014/main" val="3273519050"/>
                    </a:ext>
                  </a:extLst>
                </a:gridCol>
                <a:gridCol w="1625600">
                  <a:extLst>
                    <a:ext uri="{9D8B030D-6E8A-4147-A177-3AD203B41FA5}">
                      <a16:colId xmlns:a16="http://schemas.microsoft.com/office/drawing/2014/main" val="3346316819"/>
                    </a:ext>
                  </a:extLst>
                </a:gridCol>
              </a:tblGrid>
              <a:tr h="370840">
                <a:tc>
                  <a:txBody>
                    <a:bodyPr/>
                    <a:lstStyle/>
                    <a:p>
                      <a:pPr algn="ctr"/>
                      <a:endParaRPr kumimoji="1" lang="ja-JP" altLang="en-US"/>
                    </a:p>
                  </a:txBody>
                  <a:tcPr/>
                </a:tc>
                <a:tc>
                  <a:txBody>
                    <a:bodyPr/>
                    <a:lstStyle/>
                    <a:p>
                      <a:pPr algn="ctr"/>
                      <a:r>
                        <a:rPr kumimoji="1" lang="en-US" altLang="ja-JP"/>
                        <a:t>DP</a:t>
                      </a:r>
                      <a:endParaRPr kumimoji="1" lang="ja-JP" altLang="en-US"/>
                    </a:p>
                  </a:txBody>
                  <a:tcPr/>
                </a:tc>
                <a:tc>
                  <a:txBody>
                    <a:bodyPr/>
                    <a:lstStyle/>
                    <a:p>
                      <a:pPr algn="ctr"/>
                      <a:r>
                        <a:rPr kumimoji="1" lang="en-US" altLang="ja-JP"/>
                        <a:t>GA(100)</a:t>
                      </a:r>
                      <a:endParaRPr kumimoji="1" lang="ja-JP" altLang="en-US"/>
                    </a:p>
                  </a:txBody>
                  <a:tcPr/>
                </a:tc>
                <a:tc>
                  <a:txBody>
                    <a:bodyPr/>
                    <a:lstStyle/>
                    <a:p>
                      <a:pPr algn="ctr"/>
                      <a:r>
                        <a:rPr kumimoji="1" lang="en-US" altLang="ja-JP"/>
                        <a:t>GA(500)</a:t>
                      </a:r>
                      <a:endParaRPr kumimoji="1" lang="ja-JP" altLang="en-US"/>
                    </a:p>
                  </a:txBody>
                  <a:tcPr/>
                </a:tc>
                <a:tc>
                  <a:txBody>
                    <a:bodyPr/>
                    <a:lstStyle/>
                    <a:p>
                      <a:pPr algn="ctr"/>
                      <a:r>
                        <a:rPr kumimoji="1" lang="en-US" altLang="ja-JP"/>
                        <a:t>GA(1000)</a:t>
                      </a:r>
                      <a:endParaRPr kumimoji="1" lang="ja-JP" altLang="en-US"/>
                    </a:p>
                  </a:txBody>
                  <a:tcPr/>
                </a:tc>
                <a:extLst>
                  <a:ext uri="{0D108BD9-81ED-4DB2-BD59-A6C34878D82A}">
                    <a16:rowId xmlns:a16="http://schemas.microsoft.com/office/drawing/2014/main" val="2954145717"/>
                  </a:ext>
                </a:extLst>
              </a:tr>
              <a:tr h="370840">
                <a:tc>
                  <a:txBody>
                    <a:bodyPr/>
                    <a:lstStyle/>
                    <a:p>
                      <a:pPr algn="ctr"/>
                      <a:r>
                        <a:rPr kumimoji="1" lang="en-US" altLang="ja-JP"/>
                        <a:t>[</a:t>
                      </a:r>
                      <a:r>
                        <a:rPr kumimoji="1" lang="en-US" altLang="ja-JP" err="1"/>
                        <a:t>ms</a:t>
                      </a:r>
                      <a:r>
                        <a:rPr kumimoji="1" lang="en-US" altLang="ja-JP"/>
                        <a:t>]</a:t>
                      </a:r>
                      <a:endParaRPr kumimoji="1" lang="ja-JP" altLang="en-US"/>
                    </a:p>
                  </a:txBody>
                  <a:tcPr/>
                </a:tc>
                <a:tc>
                  <a:txBody>
                    <a:bodyPr/>
                    <a:lstStyle/>
                    <a:p>
                      <a:pPr algn="ctr"/>
                      <a:r>
                        <a:rPr kumimoji="1" lang="en-US" altLang="ja-JP"/>
                        <a:t>1245766</a:t>
                      </a:r>
                      <a:endParaRPr kumimoji="1" lang="ja-JP" altLang="en-US"/>
                    </a:p>
                  </a:txBody>
                  <a:tcPr/>
                </a:tc>
                <a:tc>
                  <a:txBody>
                    <a:bodyPr/>
                    <a:lstStyle/>
                    <a:p>
                      <a:pPr algn="ctr"/>
                      <a:r>
                        <a:rPr kumimoji="1" lang="en-US" altLang="ja-JP"/>
                        <a:t>130784</a:t>
                      </a:r>
                      <a:endParaRPr kumimoji="1" lang="ja-JP" altLang="en-US"/>
                    </a:p>
                  </a:txBody>
                  <a:tcPr/>
                </a:tc>
                <a:tc>
                  <a:txBody>
                    <a:bodyPr/>
                    <a:lstStyle/>
                    <a:p>
                      <a:pPr algn="ctr"/>
                      <a:r>
                        <a:rPr kumimoji="1" lang="en-US" altLang="ja-JP"/>
                        <a:t>147585</a:t>
                      </a:r>
                      <a:endParaRPr kumimoji="1" lang="ja-JP" altLang="en-US"/>
                    </a:p>
                  </a:txBody>
                  <a:tcPr/>
                </a:tc>
                <a:tc>
                  <a:txBody>
                    <a:bodyPr/>
                    <a:lstStyle/>
                    <a:p>
                      <a:pPr algn="ctr"/>
                      <a:r>
                        <a:rPr kumimoji="1" lang="en-US" altLang="ja-JP"/>
                        <a:t>183056</a:t>
                      </a:r>
                      <a:endParaRPr kumimoji="1" lang="ja-JP" altLang="en-US"/>
                    </a:p>
                  </a:txBody>
                  <a:tcPr/>
                </a:tc>
                <a:extLst>
                  <a:ext uri="{0D108BD9-81ED-4DB2-BD59-A6C34878D82A}">
                    <a16:rowId xmlns:a16="http://schemas.microsoft.com/office/drawing/2014/main" val="2979885339"/>
                  </a:ext>
                </a:extLst>
              </a:tr>
              <a:tr h="370840">
                <a:tc>
                  <a:txBody>
                    <a:bodyPr/>
                    <a:lstStyle/>
                    <a:p>
                      <a:pPr algn="ctr"/>
                      <a:r>
                        <a:rPr kumimoji="1" lang="ja-JP" altLang="en-US"/>
                        <a:t>世代数</a:t>
                      </a:r>
                    </a:p>
                  </a:txBody>
                  <a:tcPr/>
                </a:tc>
                <a:tc>
                  <a:txBody>
                    <a:bodyPr/>
                    <a:lstStyle/>
                    <a:p>
                      <a:pPr algn="ctr"/>
                      <a:r>
                        <a:rPr kumimoji="1" lang="en-US" altLang="ja-JP"/>
                        <a:t>-</a:t>
                      </a:r>
                      <a:endParaRPr kumimoji="1" lang="ja-JP" altLang="en-US"/>
                    </a:p>
                  </a:txBody>
                  <a:tcPr/>
                </a:tc>
                <a:tc>
                  <a:txBody>
                    <a:bodyPr/>
                    <a:lstStyle/>
                    <a:p>
                      <a:pPr algn="ctr"/>
                      <a:r>
                        <a:rPr kumimoji="1" lang="en-US" altLang="ja-JP"/>
                        <a:t>27325</a:t>
                      </a:r>
                      <a:endParaRPr kumimoji="1" lang="ja-JP" altLang="en-US"/>
                    </a:p>
                  </a:txBody>
                  <a:tcPr/>
                </a:tc>
                <a:tc>
                  <a:txBody>
                    <a:bodyPr/>
                    <a:lstStyle/>
                    <a:p>
                      <a:pPr algn="ctr"/>
                      <a:r>
                        <a:rPr kumimoji="1" lang="en-US" altLang="ja-JP"/>
                        <a:t>5842</a:t>
                      </a:r>
                      <a:endParaRPr kumimoji="1" lang="ja-JP" altLang="en-US"/>
                    </a:p>
                  </a:txBody>
                  <a:tcPr/>
                </a:tc>
                <a:tc>
                  <a:txBody>
                    <a:bodyPr/>
                    <a:lstStyle/>
                    <a:p>
                      <a:pPr algn="ctr"/>
                      <a:r>
                        <a:rPr kumimoji="1" lang="en-US" altLang="ja-JP"/>
                        <a:t>3590</a:t>
                      </a:r>
                      <a:endParaRPr kumimoji="1" lang="ja-JP" altLang="en-US"/>
                    </a:p>
                  </a:txBody>
                  <a:tcPr/>
                </a:tc>
                <a:extLst>
                  <a:ext uri="{0D108BD9-81ED-4DB2-BD59-A6C34878D82A}">
                    <a16:rowId xmlns:a16="http://schemas.microsoft.com/office/drawing/2014/main" val="1499087148"/>
                  </a:ext>
                </a:extLst>
              </a:tr>
              <a:tr h="370840">
                <a:tc>
                  <a:txBody>
                    <a:bodyPr/>
                    <a:lstStyle/>
                    <a:p>
                      <a:pPr algn="ctr"/>
                      <a:r>
                        <a:rPr kumimoji="1" lang="ja-JP" altLang="en-US"/>
                        <a:t>出力</a:t>
                      </a:r>
                    </a:p>
                  </a:txBody>
                  <a:tcPr/>
                </a:tc>
                <a:tc>
                  <a:txBody>
                    <a:bodyPr/>
                    <a:lstStyle/>
                    <a:p>
                      <a:pPr algn="ctr"/>
                      <a:r>
                        <a:rPr kumimoji="1" lang="en-US" altLang="ja-JP"/>
                        <a:t>435617</a:t>
                      </a:r>
                      <a:endParaRPr kumimoji="1" lang="ja-JP" altLang="en-US"/>
                    </a:p>
                  </a:txBody>
                  <a:tcPr/>
                </a:tc>
                <a:tc>
                  <a:txBody>
                    <a:bodyPr/>
                    <a:lstStyle/>
                    <a:p>
                      <a:pPr algn="ctr"/>
                      <a:r>
                        <a:rPr kumimoji="1" lang="en-US" altLang="ja-JP"/>
                        <a:t>392056</a:t>
                      </a:r>
                      <a:endParaRPr kumimoji="1" lang="ja-JP" altLang="en-US"/>
                    </a:p>
                  </a:txBody>
                  <a:tcPr/>
                </a:tc>
                <a:tc>
                  <a:txBody>
                    <a:bodyPr/>
                    <a:lstStyle/>
                    <a:p>
                      <a:pPr algn="ctr"/>
                      <a:r>
                        <a:rPr kumimoji="1" lang="en-US" altLang="ja-JP"/>
                        <a:t>392088</a:t>
                      </a:r>
                      <a:endParaRPr kumimoji="1" lang="ja-JP" altLang="en-US"/>
                    </a:p>
                  </a:txBody>
                  <a:tcPr/>
                </a:tc>
                <a:tc>
                  <a:txBody>
                    <a:bodyPr/>
                    <a:lstStyle/>
                    <a:p>
                      <a:pPr algn="ctr"/>
                      <a:r>
                        <a:rPr kumimoji="1" lang="en-US" altLang="ja-JP"/>
                        <a:t>392078</a:t>
                      </a:r>
                      <a:endParaRPr kumimoji="1" lang="ja-JP" altLang="en-US"/>
                    </a:p>
                  </a:txBody>
                  <a:tcPr/>
                </a:tc>
                <a:extLst>
                  <a:ext uri="{0D108BD9-81ED-4DB2-BD59-A6C34878D82A}">
                    <a16:rowId xmlns:a16="http://schemas.microsoft.com/office/drawing/2014/main" val="2847164629"/>
                  </a:ext>
                </a:extLst>
              </a:tr>
            </a:tbl>
          </a:graphicData>
        </a:graphic>
      </p:graphicFrame>
      <p:sp>
        <p:nvSpPr>
          <p:cNvPr id="6" name="コンテンツ プレースホルダー 2">
            <a:extLst>
              <a:ext uri="{FF2B5EF4-FFF2-40B4-BE49-F238E27FC236}">
                <a16:creationId xmlns:a16="http://schemas.microsoft.com/office/drawing/2014/main" id="{77DE03A3-8E2A-4219-A569-5CFCD0993FBC}"/>
              </a:ext>
            </a:extLst>
          </p:cNvPr>
          <p:cNvSpPr>
            <a:spLocks noGrp="1"/>
          </p:cNvSpPr>
          <p:nvPr>
            <p:ph idx="1"/>
          </p:nvPr>
        </p:nvSpPr>
        <p:spPr>
          <a:xfrm>
            <a:off x="913795" y="3869878"/>
            <a:ext cx="10353762" cy="2391160"/>
          </a:xfrm>
        </p:spPr>
        <p:txBody>
          <a:bodyPr>
            <a:normAutofit/>
          </a:bodyPr>
          <a:lstStyle/>
          <a:p>
            <a:r>
              <a:rPr lang="ja-JP" altLang="en-US"/>
              <a:t>総組み合わせ数の</a:t>
            </a:r>
            <a:r>
              <a:rPr lang="en-US" altLang="ja-JP"/>
              <a:t>10</a:t>
            </a:r>
            <a:r>
              <a:rPr lang="en-US" altLang="ja-JP" baseline="30000"/>
              <a:t>-3004</a:t>
            </a:r>
            <a:r>
              <a:rPr lang="ja-JP" altLang="en-US"/>
              <a:t>倍より更に小さい世代数</a:t>
            </a:r>
            <a:r>
              <a:rPr lang="en-US" altLang="ja-JP"/>
              <a:t>×</a:t>
            </a:r>
            <a:r>
              <a:rPr lang="ja-JP" altLang="en-US"/>
              <a:t>個体数で精度</a:t>
            </a:r>
            <a:r>
              <a:rPr lang="en-US" altLang="ja-JP"/>
              <a:t>90%</a:t>
            </a:r>
            <a:r>
              <a:rPr lang="ja-JP" altLang="en-US"/>
              <a:t>の解</a:t>
            </a:r>
            <a:endParaRPr lang="en-US" altLang="ja-JP"/>
          </a:p>
          <a:p>
            <a:r>
              <a:rPr lang="en-US" altLang="ja-JP"/>
              <a:t>DP</a:t>
            </a:r>
            <a:r>
              <a:rPr lang="ja-JP" altLang="en-US"/>
              <a:t>の</a:t>
            </a:r>
            <a:r>
              <a:rPr lang="en-US" altLang="ja-JP"/>
              <a:t>10~20%</a:t>
            </a:r>
            <a:r>
              <a:rPr lang="ja-JP" altLang="en-US"/>
              <a:t>程度の実行時間で精度</a:t>
            </a:r>
            <a:r>
              <a:rPr lang="en-US" altLang="ja-JP"/>
              <a:t>90%</a:t>
            </a:r>
            <a:r>
              <a:rPr lang="ja-JP" altLang="en-US"/>
              <a:t>の解</a:t>
            </a:r>
            <a:endParaRPr kumimoji="1" lang="ja-JP" altLang="en-US"/>
          </a:p>
        </p:txBody>
      </p:sp>
      <p:sp>
        <p:nvSpPr>
          <p:cNvPr id="7" name="テキスト ボックス 6">
            <a:extLst>
              <a:ext uri="{FF2B5EF4-FFF2-40B4-BE49-F238E27FC236}">
                <a16:creationId xmlns:a16="http://schemas.microsoft.com/office/drawing/2014/main" id="{4597C527-5CE1-4AA2-BCA3-6EFDF776B8B8}"/>
              </a:ext>
            </a:extLst>
          </p:cNvPr>
          <p:cNvSpPr txBox="1"/>
          <p:nvPr/>
        </p:nvSpPr>
        <p:spPr>
          <a:xfrm flipH="1">
            <a:off x="6770077" y="3256944"/>
            <a:ext cx="3620888" cy="369332"/>
          </a:xfrm>
          <a:prstGeom prst="rect">
            <a:avLst/>
          </a:prstGeom>
          <a:noFill/>
        </p:spPr>
        <p:txBody>
          <a:bodyPr wrap="square" rtlCol="0">
            <a:spAutoFit/>
          </a:bodyPr>
          <a:lstStyle/>
          <a:p>
            <a:r>
              <a:rPr kumimoji="1" lang="en-US" altLang="ja-JP"/>
              <a:t>※</a:t>
            </a:r>
            <a:r>
              <a:rPr kumimoji="1" lang="ja-JP" altLang="en-US"/>
              <a:t>データは実行時間による中央値</a:t>
            </a:r>
          </a:p>
        </p:txBody>
      </p:sp>
      <p:sp>
        <p:nvSpPr>
          <p:cNvPr id="8" name="テキスト ボックス 7">
            <a:extLst>
              <a:ext uri="{FF2B5EF4-FFF2-40B4-BE49-F238E27FC236}">
                <a16:creationId xmlns:a16="http://schemas.microsoft.com/office/drawing/2014/main" id="{0C18B7A1-2961-4EEF-B80C-A0B41B4632D2}"/>
              </a:ext>
            </a:extLst>
          </p:cNvPr>
          <p:cNvSpPr txBox="1"/>
          <p:nvPr/>
        </p:nvSpPr>
        <p:spPr>
          <a:xfrm flipH="1">
            <a:off x="6770077" y="3563411"/>
            <a:ext cx="3956538" cy="369332"/>
          </a:xfrm>
          <a:prstGeom prst="rect">
            <a:avLst/>
          </a:prstGeom>
          <a:noFill/>
        </p:spPr>
        <p:txBody>
          <a:bodyPr wrap="square" rtlCol="0">
            <a:spAutoFit/>
          </a:bodyPr>
          <a:lstStyle/>
          <a:p>
            <a:r>
              <a:rPr kumimoji="1" lang="en-US" altLang="ja-JP"/>
              <a:t>※DP</a:t>
            </a:r>
            <a:r>
              <a:rPr kumimoji="1" lang="ja-JP" altLang="en-US"/>
              <a:t>による解の</a:t>
            </a:r>
            <a:r>
              <a:rPr kumimoji="1" lang="en-US" altLang="ja-JP"/>
              <a:t>90%</a:t>
            </a:r>
            <a:r>
              <a:rPr kumimoji="1" lang="ja-JP" altLang="en-US"/>
              <a:t>を超えるまで実行</a:t>
            </a:r>
          </a:p>
        </p:txBody>
      </p:sp>
    </p:spTree>
    <p:extLst>
      <p:ext uri="{BB962C8B-B14F-4D97-AF65-F5344CB8AC3E}">
        <p14:creationId xmlns:p14="http://schemas.microsoft.com/office/powerpoint/2010/main" val="1870457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5C88FD-3CD9-43FF-BA91-0D6D2659A012}"/>
              </a:ext>
            </a:extLst>
          </p:cNvPr>
          <p:cNvSpPr>
            <a:spLocks noGrp="1"/>
          </p:cNvSpPr>
          <p:nvPr>
            <p:ph type="title"/>
          </p:nvPr>
        </p:nvSpPr>
        <p:spPr/>
        <p:txBody>
          <a:bodyPr>
            <a:normAutofit/>
          </a:bodyPr>
          <a:lstStyle/>
          <a:p>
            <a:r>
              <a:rPr lang="ja-JP" altLang="en-US"/>
              <a:t>考察</a:t>
            </a:r>
            <a:r>
              <a:rPr lang="en-US" altLang="ja-JP"/>
              <a:t>1.GA</a:t>
            </a:r>
            <a:r>
              <a:rPr lang="ja-JP" altLang="en-US"/>
              <a:t>と</a:t>
            </a:r>
            <a:r>
              <a:rPr lang="en-US" altLang="ja-JP"/>
              <a:t>D</a:t>
            </a:r>
            <a:r>
              <a:rPr lang="ja-JP" altLang="en-US"/>
              <a:t>の比較</a:t>
            </a:r>
            <a:endParaRPr kumimoji="1" lang="ja-JP" altLang="en-US"/>
          </a:p>
        </p:txBody>
      </p:sp>
      <p:sp>
        <p:nvSpPr>
          <p:cNvPr id="3" name="コンテンツ プレースホルダー 2">
            <a:extLst>
              <a:ext uri="{FF2B5EF4-FFF2-40B4-BE49-F238E27FC236}">
                <a16:creationId xmlns:a16="http://schemas.microsoft.com/office/drawing/2014/main" id="{4F5A6025-D8E2-478C-B248-75ACDF579D3D}"/>
              </a:ext>
            </a:extLst>
          </p:cNvPr>
          <p:cNvSpPr>
            <a:spLocks noGrp="1"/>
          </p:cNvSpPr>
          <p:nvPr>
            <p:ph idx="1"/>
          </p:nvPr>
        </p:nvSpPr>
        <p:spPr/>
        <p:txBody>
          <a:bodyPr/>
          <a:lstStyle/>
          <a:p>
            <a:r>
              <a:rPr kumimoji="1" lang="ja-JP" altLang="en-US"/>
              <a:t>単純かつ</a:t>
            </a:r>
            <a:r>
              <a:rPr kumimoji="1" lang="en-US" altLang="ja-JP"/>
              <a:t>N</a:t>
            </a:r>
            <a:r>
              <a:rPr kumimoji="1" lang="ja-JP" altLang="en-US"/>
              <a:t>が小さいナップサック問題を</a:t>
            </a:r>
            <a:r>
              <a:rPr kumimoji="1" lang="en-US" altLang="ja-JP"/>
              <a:t>GA</a:t>
            </a:r>
            <a:r>
              <a:rPr kumimoji="1" lang="ja-JP" altLang="en-US"/>
              <a:t>で解くのは非効率的</a:t>
            </a:r>
            <a:endParaRPr kumimoji="1" lang="en-US" altLang="ja-JP"/>
          </a:p>
          <a:p>
            <a:pPr lvl="1"/>
            <a:r>
              <a:rPr lang="ja-JP" altLang="en-US"/>
              <a:t>考慮すべきパラメータが増えるほど</a:t>
            </a:r>
            <a:r>
              <a:rPr lang="en-US" altLang="ja-JP"/>
              <a:t>GP</a:t>
            </a:r>
            <a:r>
              <a:rPr lang="ja-JP" altLang="en-US"/>
              <a:t>より</a:t>
            </a:r>
            <a:r>
              <a:rPr lang="en-US" altLang="ja-JP"/>
              <a:t>GA</a:t>
            </a:r>
            <a:r>
              <a:rPr lang="ja-JP" altLang="en-US"/>
              <a:t>が優位？</a:t>
            </a:r>
            <a:endParaRPr lang="en-US" altLang="ja-JP"/>
          </a:p>
          <a:p>
            <a:r>
              <a:rPr lang="en-US" altLang="ja-JP"/>
              <a:t>N</a:t>
            </a:r>
            <a:r>
              <a:rPr lang="ja-JP" altLang="en-US"/>
              <a:t>が大きく，そこそこの解でよい場合などには</a:t>
            </a:r>
            <a:r>
              <a:rPr lang="en-US" altLang="ja-JP"/>
              <a:t>GA</a:t>
            </a:r>
            <a:r>
              <a:rPr lang="ja-JP" altLang="en-US"/>
              <a:t>が有利</a:t>
            </a:r>
            <a:endParaRPr lang="en-US" altLang="ja-JP"/>
          </a:p>
          <a:p>
            <a:r>
              <a:rPr lang="en-US" altLang="ja-JP"/>
              <a:t>GA</a:t>
            </a:r>
            <a:r>
              <a:rPr lang="ja-JP" altLang="en-US"/>
              <a:t>では遺伝子として解を得るが，</a:t>
            </a:r>
            <a:r>
              <a:rPr lang="en-US" altLang="ja-JP"/>
              <a:t>DP</a:t>
            </a:r>
            <a:r>
              <a:rPr lang="ja-JP" altLang="en-US"/>
              <a:t>は最適解の値のみ</a:t>
            </a:r>
            <a:endParaRPr lang="en-US" altLang="ja-JP"/>
          </a:p>
          <a:p>
            <a:endParaRPr lang="en-US" altLang="ja-JP"/>
          </a:p>
          <a:p>
            <a:endParaRPr kumimoji="1" lang="ja-JP" altLang="en-US"/>
          </a:p>
        </p:txBody>
      </p:sp>
    </p:spTree>
    <p:extLst>
      <p:ext uri="{BB962C8B-B14F-4D97-AF65-F5344CB8AC3E}">
        <p14:creationId xmlns:p14="http://schemas.microsoft.com/office/powerpoint/2010/main" val="4225292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9430F-08F3-4ADF-8E2F-D9AA39BCBF1B}"/>
              </a:ext>
            </a:extLst>
          </p:cNvPr>
          <p:cNvSpPr>
            <a:spLocks noGrp="1"/>
          </p:cNvSpPr>
          <p:nvPr>
            <p:ph type="title"/>
          </p:nvPr>
        </p:nvSpPr>
        <p:spPr/>
        <p:txBody>
          <a:bodyPr/>
          <a:lstStyle/>
          <a:p>
            <a:r>
              <a:rPr kumimoji="1" lang="ja-JP" altLang="en-US"/>
              <a:t>考察</a:t>
            </a:r>
            <a:r>
              <a:rPr kumimoji="1" lang="en-US" altLang="ja-JP"/>
              <a:t>2.GA</a:t>
            </a:r>
            <a:r>
              <a:rPr kumimoji="1" lang="ja-JP" altLang="en-US"/>
              <a:t>について</a:t>
            </a:r>
          </a:p>
        </p:txBody>
      </p:sp>
      <p:sp>
        <p:nvSpPr>
          <p:cNvPr id="3" name="コンテンツ プレースホルダー 2">
            <a:extLst>
              <a:ext uri="{FF2B5EF4-FFF2-40B4-BE49-F238E27FC236}">
                <a16:creationId xmlns:a16="http://schemas.microsoft.com/office/drawing/2014/main" id="{34B63791-BCEC-43CF-AAB4-9EAD8A51EA69}"/>
              </a:ext>
            </a:extLst>
          </p:cNvPr>
          <p:cNvSpPr>
            <a:spLocks noGrp="1"/>
          </p:cNvSpPr>
          <p:nvPr>
            <p:ph idx="1"/>
          </p:nvPr>
        </p:nvSpPr>
        <p:spPr/>
        <p:txBody>
          <a:bodyPr/>
          <a:lstStyle/>
          <a:p>
            <a:r>
              <a:rPr lang="ja-JP" altLang="en-US"/>
              <a:t>探索の終盤における適応度</a:t>
            </a:r>
            <a:endParaRPr lang="en-US" altLang="ja-JP"/>
          </a:p>
          <a:p>
            <a:pPr lvl="1"/>
            <a:r>
              <a:rPr lang="ja-JP" altLang="en-US"/>
              <a:t>局所解</a:t>
            </a:r>
            <a:endParaRPr lang="en-US" altLang="ja-JP"/>
          </a:p>
          <a:p>
            <a:pPr lvl="1"/>
            <a:r>
              <a:rPr lang="ja-JP" altLang="en-US"/>
              <a:t>類似する遺伝子の増加</a:t>
            </a:r>
            <a:endParaRPr lang="en-US" altLang="ja-JP"/>
          </a:p>
          <a:p>
            <a:pPr lvl="1"/>
            <a:r>
              <a:rPr lang="ja-JP" altLang="en-US"/>
              <a:t>求める解の精度に合わせた世代数の制限</a:t>
            </a:r>
            <a:endParaRPr lang="en-US" altLang="ja-JP"/>
          </a:p>
          <a:p>
            <a:r>
              <a:rPr lang="ja-JP" altLang="en-US"/>
              <a:t>個体数が増えると実行時間がのびる</a:t>
            </a:r>
            <a:endParaRPr lang="en-US" altLang="ja-JP"/>
          </a:p>
          <a:p>
            <a:pPr lvl="1"/>
            <a:r>
              <a:rPr lang="ja-JP" altLang="en-US"/>
              <a:t>エリート選択時にソートを行う</a:t>
            </a:r>
            <a:endParaRPr lang="en-US" altLang="ja-JP"/>
          </a:p>
          <a:p>
            <a:endParaRPr kumimoji="1" lang="en-US" altLang="ja-JP"/>
          </a:p>
        </p:txBody>
      </p:sp>
    </p:spTree>
    <p:extLst>
      <p:ext uri="{BB962C8B-B14F-4D97-AF65-F5344CB8AC3E}">
        <p14:creationId xmlns:p14="http://schemas.microsoft.com/office/powerpoint/2010/main" val="377045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8F2957-64DB-4DF0-8F21-A55E6CA10E45}"/>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6C698411-9FE3-4B00-B3EB-C6F30271194C}"/>
              </a:ext>
            </a:extLst>
          </p:cNvPr>
          <p:cNvSpPr>
            <a:spLocks noGrp="1"/>
          </p:cNvSpPr>
          <p:nvPr>
            <p:ph idx="1"/>
          </p:nvPr>
        </p:nvSpPr>
        <p:spPr/>
        <p:txBody>
          <a:bodyPr>
            <a:noAutofit/>
          </a:bodyPr>
          <a:lstStyle/>
          <a:p>
            <a:r>
              <a:rPr lang="ja-JP" altLang="en-US"/>
              <a:t>概要</a:t>
            </a:r>
            <a:endParaRPr lang="en-US" altLang="ja-JP"/>
          </a:p>
          <a:p>
            <a:pPr lvl="1"/>
            <a:r>
              <a:rPr lang="ja-JP" altLang="en-US"/>
              <a:t>実験内容</a:t>
            </a:r>
            <a:endParaRPr lang="en-US" altLang="ja-JP"/>
          </a:p>
          <a:p>
            <a:pPr lvl="1"/>
            <a:r>
              <a:rPr lang="ja-JP" altLang="en-US"/>
              <a:t>ナップサック問題</a:t>
            </a:r>
            <a:endParaRPr lang="en-US" altLang="ja-JP"/>
          </a:p>
          <a:p>
            <a:pPr lvl="1"/>
            <a:r>
              <a:rPr kumimoji="1" lang="en-US" altLang="ja-JP"/>
              <a:t>GA(Genetic Algorithm</a:t>
            </a:r>
            <a:r>
              <a:rPr kumimoji="1" lang="ja-JP" altLang="en-US"/>
              <a:t>，遺伝的アルゴリズム</a:t>
            </a:r>
            <a:r>
              <a:rPr kumimoji="1" lang="en-US" altLang="ja-JP"/>
              <a:t>)</a:t>
            </a:r>
            <a:r>
              <a:rPr kumimoji="1" lang="ja-JP" altLang="en-US"/>
              <a:t>とその適用</a:t>
            </a:r>
            <a:endParaRPr kumimoji="1" lang="en-US" altLang="ja-JP"/>
          </a:p>
          <a:p>
            <a:pPr lvl="1"/>
            <a:r>
              <a:rPr lang="en-US" altLang="ja-JP"/>
              <a:t>DP(Dynamic Programing</a:t>
            </a:r>
            <a:r>
              <a:rPr lang="ja-JP" altLang="en-US"/>
              <a:t>，動的計画法</a:t>
            </a:r>
            <a:r>
              <a:rPr lang="en-US" altLang="ja-JP"/>
              <a:t>)</a:t>
            </a:r>
            <a:r>
              <a:rPr lang="ja-JP" altLang="en-US"/>
              <a:t>とその適用</a:t>
            </a:r>
            <a:endParaRPr lang="en-US" altLang="ja-JP"/>
          </a:p>
          <a:p>
            <a:r>
              <a:rPr kumimoji="1" lang="ja-JP" altLang="en-US"/>
              <a:t>実験結果</a:t>
            </a:r>
            <a:endParaRPr kumimoji="1" lang="en-US" altLang="ja-JP"/>
          </a:p>
          <a:p>
            <a:r>
              <a:rPr lang="ja-JP" altLang="en-US"/>
              <a:t>考察</a:t>
            </a:r>
            <a:endParaRPr kumimoji="1" lang="en-US" altLang="ja-JP"/>
          </a:p>
        </p:txBody>
      </p:sp>
    </p:spTree>
    <p:extLst>
      <p:ext uri="{BB962C8B-B14F-4D97-AF65-F5344CB8AC3E}">
        <p14:creationId xmlns:p14="http://schemas.microsoft.com/office/powerpoint/2010/main" val="28427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123015-36C9-4957-B9FB-91602D849EB2}"/>
              </a:ext>
            </a:extLst>
          </p:cNvPr>
          <p:cNvSpPr>
            <a:spLocks noGrp="1"/>
          </p:cNvSpPr>
          <p:nvPr>
            <p:ph type="title"/>
          </p:nvPr>
        </p:nvSpPr>
        <p:spPr/>
        <p:txBody>
          <a:bodyPr/>
          <a:lstStyle/>
          <a:p>
            <a:r>
              <a:rPr kumimoji="1" lang="ja-JP" altLang="en-US"/>
              <a:t>実験目的</a:t>
            </a:r>
          </a:p>
        </p:txBody>
      </p:sp>
      <p:sp>
        <p:nvSpPr>
          <p:cNvPr id="3" name="コンテンツ プレースホルダー 2">
            <a:extLst>
              <a:ext uri="{FF2B5EF4-FFF2-40B4-BE49-F238E27FC236}">
                <a16:creationId xmlns:a16="http://schemas.microsoft.com/office/drawing/2014/main" id="{3880B08F-0ACB-41A9-9804-3B13695F50B4}"/>
              </a:ext>
            </a:extLst>
          </p:cNvPr>
          <p:cNvSpPr>
            <a:spLocks noGrp="1"/>
          </p:cNvSpPr>
          <p:nvPr>
            <p:ph idx="1"/>
          </p:nvPr>
        </p:nvSpPr>
        <p:spPr/>
        <p:txBody>
          <a:bodyPr/>
          <a:lstStyle/>
          <a:p>
            <a:r>
              <a:rPr kumimoji="1" lang="ja-JP" altLang="en-US"/>
              <a:t>ナップサック問題に対して</a:t>
            </a:r>
            <a:r>
              <a:rPr kumimoji="1" lang="en-US" altLang="ja-JP"/>
              <a:t>GA</a:t>
            </a:r>
            <a:r>
              <a:rPr kumimoji="1" lang="ja-JP" altLang="en-US"/>
              <a:t>を</a:t>
            </a:r>
            <a:r>
              <a:rPr kumimoji="1" lang="ja-JP" altLang="en-US">
                <a:solidFill>
                  <a:srgbClr val="00FFFF"/>
                </a:solidFill>
              </a:rPr>
              <a:t>実装</a:t>
            </a:r>
            <a:r>
              <a:rPr kumimoji="1" lang="ja-JP" altLang="en-US"/>
              <a:t>，</a:t>
            </a:r>
            <a:r>
              <a:rPr kumimoji="1" lang="ja-JP" altLang="en-US">
                <a:solidFill>
                  <a:srgbClr val="00FFFF"/>
                </a:solidFill>
              </a:rPr>
              <a:t>適用</a:t>
            </a:r>
            <a:r>
              <a:rPr kumimoji="1" lang="ja-JP" altLang="en-US"/>
              <a:t>することで</a:t>
            </a:r>
            <a:r>
              <a:rPr kumimoji="1" lang="en-US" altLang="ja-JP"/>
              <a:t>GA</a:t>
            </a:r>
            <a:r>
              <a:rPr kumimoji="1" lang="ja-JP" altLang="en-US"/>
              <a:t>に対する</a:t>
            </a:r>
            <a:r>
              <a:rPr kumimoji="1" lang="ja-JP" altLang="en-US" u="sng"/>
              <a:t>理解を深める</a:t>
            </a:r>
            <a:endParaRPr kumimoji="1" lang="en-US" altLang="ja-JP" u="sng"/>
          </a:p>
          <a:p>
            <a:endParaRPr kumimoji="1" lang="en-US" altLang="ja-JP" u="sng"/>
          </a:p>
          <a:p>
            <a:r>
              <a:rPr lang="ja-JP" altLang="en-US" u="sng"/>
              <a:t>別手法と比較</a:t>
            </a:r>
            <a:r>
              <a:rPr lang="ja-JP" altLang="en-US"/>
              <a:t>することにより，</a:t>
            </a:r>
            <a:r>
              <a:rPr lang="en-US" altLang="ja-JP"/>
              <a:t>GA</a:t>
            </a:r>
            <a:r>
              <a:rPr lang="ja-JP" altLang="en-US"/>
              <a:t>の</a:t>
            </a:r>
            <a:r>
              <a:rPr lang="ja-JP" altLang="en-US">
                <a:solidFill>
                  <a:srgbClr val="00FFFF"/>
                </a:solidFill>
              </a:rPr>
              <a:t>優位性</a:t>
            </a:r>
            <a:r>
              <a:rPr lang="ja-JP" altLang="en-US"/>
              <a:t>や</a:t>
            </a:r>
            <a:r>
              <a:rPr lang="ja-JP" altLang="en-US">
                <a:solidFill>
                  <a:srgbClr val="00FFFF"/>
                </a:solidFill>
              </a:rPr>
              <a:t>特徴</a:t>
            </a:r>
            <a:r>
              <a:rPr lang="ja-JP" altLang="en-US"/>
              <a:t>を理解する</a:t>
            </a:r>
            <a:endParaRPr lang="en-US" altLang="ja-JP"/>
          </a:p>
          <a:p>
            <a:endParaRPr lang="en-US" altLang="ja-JP"/>
          </a:p>
        </p:txBody>
      </p:sp>
    </p:spTree>
    <p:extLst>
      <p:ext uri="{BB962C8B-B14F-4D97-AF65-F5344CB8AC3E}">
        <p14:creationId xmlns:p14="http://schemas.microsoft.com/office/powerpoint/2010/main" val="417519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1346CF-6722-4027-9F9F-43A8AE1C6133}"/>
              </a:ext>
            </a:extLst>
          </p:cNvPr>
          <p:cNvSpPr>
            <a:spLocks noGrp="1"/>
          </p:cNvSpPr>
          <p:nvPr>
            <p:ph type="title"/>
          </p:nvPr>
        </p:nvSpPr>
        <p:spPr/>
        <p:txBody>
          <a:bodyPr/>
          <a:lstStyle/>
          <a:p>
            <a:r>
              <a:rPr kumimoji="1" lang="ja-JP" altLang="en-US" dirty="0"/>
              <a:t>ナップサック問題</a:t>
            </a:r>
          </a:p>
        </p:txBody>
      </p:sp>
      <p:sp>
        <p:nvSpPr>
          <p:cNvPr id="3" name="コンテンツ プレースホルダー 2">
            <a:extLst>
              <a:ext uri="{FF2B5EF4-FFF2-40B4-BE49-F238E27FC236}">
                <a16:creationId xmlns:a16="http://schemas.microsoft.com/office/drawing/2014/main" id="{C6DAB168-8BE5-4912-A447-AD9B363041D0}"/>
              </a:ext>
            </a:extLst>
          </p:cNvPr>
          <p:cNvSpPr>
            <a:spLocks noGrp="1"/>
          </p:cNvSpPr>
          <p:nvPr>
            <p:ph idx="1"/>
          </p:nvPr>
        </p:nvSpPr>
        <p:spPr>
          <a:xfrm>
            <a:off x="913795" y="1732449"/>
            <a:ext cx="10353762" cy="2307194"/>
          </a:xfrm>
        </p:spPr>
        <p:txBody>
          <a:bodyPr>
            <a:normAutofit/>
          </a:bodyPr>
          <a:lstStyle/>
          <a:p>
            <a:r>
              <a:rPr lang="ja-JP" altLang="en-US" dirty="0"/>
              <a:t>重量</a:t>
            </a:r>
            <a:r>
              <a:rPr lang="en-US" altLang="ja-JP" dirty="0"/>
              <a:t>(</a:t>
            </a:r>
            <a:r>
              <a:rPr lang="en-US" altLang="ja-JP" dirty="0" err="1"/>
              <a:t>w</a:t>
            </a:r>
            <a:r>
              <a:rPr lang="en-US" altLang="ja-JP" baseline="-25000" dirty="0" err="1"/>
              <a:t>i</a:t>
            </a:r>
            <a:r>
              <a:rPr lang="en-US" altLang="ja-JP" dirty="0"/>
              <a:t>)</a:t>
            </a:r>
            <a:r>
              <a:rPr kumimoji="1" lang="ja-JP" altLang="en-US" dirty="0"/>
              <a:t>と価値</a:t>
            </a:r>
            <a:r>
              <a:rPr kumimoji="1" lang="en-US" altLang="ja-JP" dirty="0"/>
              <a:t>(v</a:t>
            </a:r>
            <a:r>
              <a:rPr kumimoji="1" lang="en-US" altLang="ja-JP" baseline="-25000" dirty="0"/>
              <a:t>i</a:t>
            </a:r>
            <a:r>
              <a:rPr kumimoji="1" lang="en-US" altLang="ja-JP" dirty="0"/>
              <a:t>)</a:t>
            </a:r>
            <a:r>
              <a:rPr kumimoji="1" lang="ja-JP" altLang="en-US" dirty="0"/>
              <a:t>が設定された</a:t>
            </a:r>
            <a:r>
              <a:rPr lang="en-US" altLang="ja-JP" dirty="0"/>
              <a:t>N</a:t>
            </a:r>
            <a:r>
              <a:rPr kumimoji="1" lang="ja-JP" altLang="en-US" dirty="0"/>
              <a:t>個の対象から</a:t>
            </a:r>
            <a:r>
              <a:rPr lang="ja-JP" altLang="en-US" dirty="0"/>
              <a:t>，重量の合計が上限</a:t>
            </a:r>
            <a:r>
              <a:rPr lang="en-US" altLang="ja-JP" dirty="0"/>
              <a:t>(W)</a:t>
            </a:r>
            <a:r>
              <a:rPr lang="ja-JP" altLang="en-US" dirty="0"/>
              <a:t>を超えず，価値の合計が最大になる組み合わせを探索する問題</a:t>
            </a:r>
            <a:endParaRPr lang="en-US" altLang="ja-JP" dirty="0"/>
          </a:p>
          <a:p>
            <a:r>
              <a:rPr lang="ja-JP" altLang="en-US" dirty="0"/>
              <a:t>例：</a:t>
            </a:r>
            <a:r>
              <a:rPr lang="en-US" altLang="ja-JP" dirty="0"/>
              <a:t>N=4, W=11</a:t>
            </a:r>
            <a:r>
              <a:rPr lang="ja-JP" altLang="en-US" dirty="0"/>
              <a:t>の場合</a:t>
            </a:r>
            <a:endParaRPr lang="en-US" altLang="ja-JP" dirty="0">
              <a:solidFill>
                <a:srgbClr val="FF4F4F"/>
              </a:solidFill>
            </a:endParaRPr>
          </a:p>
        </p:txBody>
      </p:sp>
      <p:grpSp>
        <p:nvGrpSpPr>
          <p:cNvPr id="16" name="グループ化 15">
            <a:extLst>
              <a:ext uri="{FF2B5EF4-FFF2-40B4-BE49-F238E27FC236}">
                <a16:creationId xmlns:a16="http://schemas.microsoft.com/office/drawing/2014/main" id="{A192FFDF-24C4-4447-BE20-EDBAA78C7AB6}"/>
              </a:ext>
            </a:extLst>
          </p:cNvPr>
          <p:cNvGrpSpPr/>
          <p:nvPr/>
        </p:nvGrpSpPr>
        <p:grpSpPr>
          <a:xfrm>
            <a:off x="6713879" y="3149599"/>
            <a:ext cx="1439333" cy="1439333"/>
            <a:chOff x="7281333" y="3632200"/>
            <a:chExt cx="1439333" cy="1439333"/>
          </a:xfrm>
        </p:grpSpPr>
        <p:sp>
          <p:nvSpPr>
            <p:cNvPr id="5" name="ひし形 4">
              <a:extLst>
                <a:ext uri="{FF2B5EF4-FFF2-40B4-BE49-F238E27FC236}">
                  <a16:creationId xmlns:a16="http://schemas.microsoft.com/office/drawing/2014/main" id="{EB424DCF-94D0-4EE7-9AD8-30A6D8A584C3}"/>
                </a:ext>
              </a:extLst>
            </p:cNvPr>
            <p:cNvSpPr/>
            <p:nvPr/>
          </p:nvSpPr>
          <p:spPr>
            <a:xfrm>
              <a:off x="7281333" y="3632200"/>
              <a:ext cx="1439333" cy="1439333"/>
            </a:xfrm>
            <a:prstGeom prst="diamond">
              <a:avLst/>
            </a:prstGeom>
            <a:noFill/>
            <a:ln w="5715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0D76AA72-08A4-486C-B56E-5474B0CB98B1}"/>
                </a:ext>
              </a:extLst>
            </p:cNvPr>
            <p:cNvSpPr txBox="1"/>
            <p:nvPr/>
          </p:nvSpPr>
          <p:spPr>
            <a:xfrm>
              <a:off x="7556027" y="3997923"/>
              <a:ext cx="889944" cy="707886"/>
            </a:xfrm>
            <a:prstGeom prst="rect">
              <a:avLst/>
            </a:prstGeom>
            <a:noFill/>
          </p:spPr>
          <p:txBody>
            <a:bodyPr wrap="square" rtlCol="0">
              <a:spAutoFit/>
            </a:bodyPr>
            <a:lstStyle/>
            <a:p>
              <a:pPr algn="ctr"/>
              <a:r>
                <a:rPr kumimoji="1" lang="en-US" altLang="ja-JP" sz="2000" dirty="0">
                  <a:solidFill>
                    <a:srgbClr val="DADADA"/>
                  </a:solidFill>
                </a:rPr>
                <a:t>w</a:t>
              </a:r>
              <a:r>
                <a:rPr kumimoji="1" lang="en-US" altLang="ja-JP" sz="2000" baseline="-25000" dirty="0">
                  <a:solidFill>
                    <a:srgbClr val="DADADA"/>
                  </a:solidFill>
                </a:rPr>
                <a:t>1</a:t>
              </a:r>
              <a:r>
                <a:rPr kumimoji="1" lang="en-US" altLang="ja-JP" sz="2000" dirty="0">
                  <a:solidFill>
                    <a:srgbClr val="DADADA"/>
                  </a:solidFill>
                </a:rPr>
                <a:t>=3</a:t>
              </a:r>
            </a:p>
            <a:p>
              <a:pPr algn="ctr"/>
              <a:r>
                <a:rPr kumimoji="1" lang="en-US" altLang="ja-JP" sz="2000" dirty="0">
                  <a:solidFill>
                    <a:srgbClr val="DADADA"/>
                  </a:solidFill>
                </a:rPr>
                <a:t>v</a:t>
              </a:r>
              <a:r>
                <a:rPr kumimoji="1" lang="en-US" altLang="ja-JP" sz="2000" baseline="-25000" dirty="0">
                  <a:solidFill>
                    <a:srgbClr val="DADADA"/>
                  </a:solidFill>
                </a:rPr>
                <a:t>1</a:t>
              </a:r>
              <a:r>
                <a:rPr kumimoji="1" lang="en-US" altLang="ja-JP" sz="2000" dirty="0">
                  <a:solidFill>
                    <a:srgbClr val="DADADA"/>
                  </a:solidFill>
                </a:rPr>
                <a:t>=2</a:t>
              </a:r>
              <a:endParaRPr kumimoji="1" lang="ja-JP" altLang="en-US" sz="2000" dirty="0">
                <a:solidFill>
                  <a:srgbClr val="DADADA"/>
                </a:solidFill>
              </a:endParaRPr>
            </a:p>
          </p:txBody>
        </p:sp>
      </p:grpSp>
      <p:grpSp>
        <p:nvGrpSpPr>
          <p:cNvPr id="17" name="グループ化 16">
            <a:extLst>
              <a:ext uri="{FF2B5EF4-FFF2-40B4-BE49-F238E27FC236}">
                <a16:creationId xmlns:a16="http://schemas.microsoft.com/office/drawing/2014/main" id="{58E533DE-F146-4372-BE56-B84D1151164A}"/>
              </a:ext>
            </a:extLst>
          </p:cNvPr>
          <p:cNvGrpSpPr/>
          <p:nvPr/>
        </p:nvGrpSpPr>
        <p:grpSpPr>
          <a:xfrm>
            <a:off x="9082795" y="3131578"/>
            <a:ext cx="1669626" cy="1439333"/>
            <a:chOff x="8906933" y="3632200"/>
            <a:chExt cx="1669626" cy="1439333"/>
          </a:xfrm>
        </p:grpSpPr>
        <p:sp>
          <p:nvSpPr>
            <p:cNvPr id="8" name="六角形 7">
              <a:extLst>
                <a:ext uri="{FF2B5EF4-FFF2-40B4-BE49-F238E27FC236}">
                  <a16:creationId xmlns:a16="http://schemas.microsoft.com/office/drawing/2014/main" id="{959D706B-58E2-45E9-A90F-71254B1E35C1}"/>
                </a:ext>
              </a:extLst>
            </p:cNvPr>
            <p:cNvSpPr/>
            <p:nvPr/>
          </p:nvSpPr>
          <p:spPr>
            <a:xfrm>
              <a:off x="8906933" y="3632200"/>
              <a:ext cx="1669626" cy="1439333"/>
            </a:xfrm>
            <a:prstGeom prst="hexagon">
              <a:avLst/>
            </a:prstGeom>
            <a:noFill/>
            <a:ln w="5715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B631658-86FB-4B0C-B412-4199CC55C20A}"/>
                </a:ext>
              </a:extLst>
            </p:cNvPr>
            <p:cNvSpPr txBox="1"/>
            <p:nvPr/>
          </p:nvSpPr>
          <p:spPr>
            <a:xfrm>
              <a:off x="9296774" y="3997923"/>
              <a:ext cx="889944" cy="707886"/>
            </a:xfrm>
            <a:prstGeom prst="rect">
              <a:avLst/>
            </a:prstGeom>
            <a:noFill/>
          </p:spPr>
          <p:txBody>
            <a:bodyPr wrap="square" rtlCol="0">
              <a:spAutoFit/>
            </a:bodyPr>
            <a:lstStyle/>
            <a:p>
              <a:pPr algn="ctr"/>
              <a:r>
                <a:rPr kumimoji="1" lang="en-US" altLang="ja-JP" sz="2000" dirty="0">
                  <a:solidFill>
                    <a:srgbClr val="DADADA"/>
                  </a:solidFill>
                </a:rPr>
                <a:t>w</a:t>
              </a:r>
              <a:r>
                <a:rPr kumimoji="1" lang="en-US" altLang="ja-JP" sz="2000" baseline="-25000" dirty="0">
                  <a:solidFill>
                    <a:srgbClr val="DADADA"/>
                  </a:solidFill>
                </a:rPr>
                <a:t>2</a:t>
              </a:r>
              <a:r>
                <a:rPr kumimoji="1" lang="en-US" altLang="ja-JP" sz="2000" dirty="0">
                  <a:solidFill>
                    <a:srgbClr val="DADADA"/>
                  </a:solidFill>
                </a:rPr>
                <a:t>=2</a:t>
              </a:r>
            </a:p>
            <a:p>
              <a:pPr algn="ctr"/>
              <a:r>
                <a:rPr kumimoji="1" lang="en-US" altLang="ja-JP" sz="2000" dirty="0">
                  <a:solidFill>
                    <a:srgbClr val="DADADA"/>
                  </a:solidFill>
                </a:rPr>
                <a:t>v</a:t>
              </a:r>
              <a:r>
                <a:rPr kumimoji="1" lang="en-US" altLang="ja-JP" sz="2000" baseline="-25000" dirty="0">
                  <a:solidFill>
                    <a:srgbClr val="DADADA"/>
                  </a:solidFill>
                </a:rPr>
                <a:t>2</a:t>
              </a:r>
              <a:r>
                <a:rPr kumimoji="1" lang="en-US" altLang="ja-JP" sz="2000" dirty="0">
                  <a:solidFill>
                    <a:srgbClr val="DADADA"/>
                  </a:solidFill>
                </a:rPr>
                <a:t>=4</a:t>
              </a:r>
              <a:endParaRPr kumimoji="1" lang="ja-JP" altLang="en-US" sz="2000" dirty="0">
                <a:solidFill>
                  <a:srgbClr val="DADADA"/>
                </a:solidFill>
              </a:endParaRPr>
            </a:p>
          </p:txBody>
        </p:sp>
      </p:grpSp>
      <p:grpSp>
        <p:nvGrpSpPr>
          <p:cNvPr id="15" name="グループ化 14">
            <a:extLst>
              <a:ext uri="{FF2B5EF4-FFF2-40B4-BE49-F238E27FC236}">
                <a16:creationId xmlns:a16="http://schemas.microsoft.com/office/drawing/2014/main" id="{EE5AC3DC-959C-497B-A5BD-A0B2B5A74117}"/>
              </a:ext>
            </a:extLst>
          </p:cNvPr>
          <p:cNvGrpSpPr/>
          <p:nvPr/>
        </p:nvGrpSpPr>
        <p:grpSpPr>
          <a:xfrm>
            <a:off x="7433545" y="4538133"/>
            <a:ext cx="1669626" cy="1590120"/>
            <a:chOff x="5452908" y="3481413"/>
            <a:chExt cx="1669626" cy="1590120"/>
          </a:xfrm>
        </p:grpSpPr>
        <p:sp>
          <p:nvSpPr>
            <p:cNvPr id="10" name="五角形 9">
              <a:extLst>
                <a:ext uri="{FF2B5EF4-FFF2-40B4-BE49-F238E27FC236}">
                  <a16:creationId xmlns:a16="http://schemas.microsoft.com/office/drawing/2014/main" id="{1FE55B6A-DEBC-48F0-A830-678D20012B63}"/>
                </a:ext>
              </a:extLst>
            </p:cNvPr>
            <p:cNvSpPr/>
            <p:nvPr/>
          </p:nvSpPr>
          <p:spPr>
            <a:xfrm>
              <a:off x="5452908" y="3481413"/>
              <a:ext cx="1669626" cy="1590120"/>
            </a:xfrm>
            <a:prstGeom prst="pentagon">
              <a:avLst/>
            </a:prstGeom>
            <a:noFill/>
            <a:ln w="5715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CD45139-7F01-4BFB-9D04-F62E69FE926C}"/>
                </a:ext>
              </a:extLst>
            </p:cNvPr>
            <p:cNvSpPr txBox="1"/>
            <p:nvPr/>
          </p:nvSpPr>
          <p:spPr>
            <a:xfrm>
              <a:off x="5842749" y="3997923"/>
              <a:ext cx="889944" cy="707886"/>
            </a:xfrm>
            <a:prstGeom prst="rect">
              <a:avLst/>
            </a:prstGeom>
            <a:noFill/>
          </p:spPr>
          <p:txBody>
            <a:bodyPr wrap="square" rtlCol="0">
              <a:spAutoFit/>
            </a:bodyPr>
            <a:lstStyle/>
            <a:p>
              <a:pPr algn="ctr"/>
              <a:r>
                <a:rPr kumimoji="1" lang="en-US" altLang="ja-JP" sz="2000" dirty="0">
                  <a:solidFill>
                    <a:srgbClr val="DADADA"/>
                  </a:solidFill>
                </a:rPr>
                <a:t>w</a:t>
              </a:r>
              <a:r>
                <a:rPr kumimoji="1" lang="en-US" altLang="ja-JP" sz="2000" baseline="-25000" dirty="0">
                  <a:solidFill>
                    <a:srgbClr val="DADADA"/>
                  </a:solidFill>
                </a:rPr>
                <a:t>3</a:t>
              </a:r>
              <a:r>
                <a:rPr kumimoji="1" lang="en-US" altLang="ja-JP" sz="2000" dirty="0">
                  <a:solidFill>
                    <a:srgbClr val="DADADA"/>
                  </a:solidFill>
                </a:rPr>
                <a:t>=6</a:t>
              </a:r>
            </a:p>
            <a:p>
              <a:pPr algn="ctr"/>
              <a:r>
                <a:rPr kumimoji="1" lang="en-US" altLang="ja-JP" sz="2000" dirty="0">
                  <a:solidFill>
                    <a:srgbClr val="DADADA"/>
                  </a:solidFill>
                </a:rPr>
                <a:t>v</a:t>
              </a:r>
              <a:r>
                <a:rPr kumimoji="1" lang="en-US" altLang="ja-JP" sz="2000" baseline="-25000" dirty="0">
                  <a:solidFill>
                    <a:srgbClr val="DADADA"/>
                  </a:solidFill>
                </a:rPr>
                <a:t>3</a:t>
              </a:r>
              <a:r>
                <a:rPr kumimoji="1" lang="en-US" altLang="ja-JP" sz="2000" dirty="0">
                  <a:solidFill>
                    <a:srgbClr val="DADADA"/>
                  </a:solidFill>
                </a:rPr>
                <a:t>=2</a:t>
              </a:r>
              <a:endParaRPr kumimoji="1" lang="ja-JP" altLang="en-US" sz="2000" dirty="0">
                <a:solidFill>
                  <a:srgbClr val="DADADA"/>
                </a:solidFill>
              </a:endParaRPr>
            </a:p>
          </p:txBody>
        </p:sp>
      </p:grpSp>
      <p:grpSp>
        <p:nvGrpSpPr>
          <p:cNvPr id="14" name="グループ化 13">
            <a:extLst>
              <a:ext uri="{FF2B5EF4-FFF2-40B4-BE49-F238E27FC236}">
                <a16:creationId xmlns:a16="http://schemas.microsoft.com/office/drawing/2014/main" id="{B18F1EDE-CACE-4503-BBB3-A9142D1CFC07}"/>
              </a:ext>
            </a:extLst>
          </p:cNvPr>
          <p:cNvGrpSpPr/>
          <p:nvPr/>
        </p:nvGrpSpPr>
        <p:grpSpPr>
          <a:xfrm>
            <a:off x="9742524" y="5069401"/>
            <a:ext cx="1669626" cy="1439333"/>
            <a:chOff x="3624483" y="3640666"/>
            <a:chExt cx="1669626" cy="1439333"/>
          </a:xfrm>
        </p:grpSpPr>
        <p:sp>
          <p:nvSpPr>
            <p:cNvPr id="12" name="二等辺三角形 11">
              <a:extLst>
                <a:ext uri="{FF2B5EF4-FFF2-40B4-BE49-F238E27FC236}">
                  <a16:creationId xmlns:a16="http://schemas.microsoft.com/office/drawing/2014/main" id="{6CA1E4A1-CD4D-4941-B050-CC714132530D}"/>
                </a:ext>
              </a:extLst>
            </p:cNvPr>
            <p:cNvSpPr/>
            <p:nvPr/>
          </p:nvSpPr>
          <p:spPr>
            <a:xfrm>
              <a:off x="3624483" y="3640666"/>
              <a:ext cx="1669626" cy="1439333"/>
            </a:xfrm>
            <a:prstGeom prst="triangle">
              <a:avLst/>
            </a:prstGeom>
            <a:noFill/>
            <a:ln w="57150">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A77020FC-F61F-47EB-B0D3-92ECC181C854}"/>
                </a:ext>
              </a:extLst>
            </p:cNvPr>
            <p:cNvSpPr txBox="1"/>
            <p:nvPr/>
          </p:nvSpPr>
          <p:spPr>
            <a:xfrm>
              <a:off x="4014324" y="4184190"/>
              <a:ext cx="889944" cy="707886"/>
            </a:xfrm>
            <a:prstGeom prst="rect">
              <a:avLst/>
            </a:prstGeom>
            <a:noFill/>
          </p:spPr>
          <p:txBody>
            <a:bodyPr wrap="square" rtlCol="0">
              <a:spAutoFit/>
            </a:bodyPr>
            <a:lstStyle/>
            <a:p>
              <a:pPr algn="ctr"/>
              <a:r>
                <a:rPr kumimoji="1" lang="en-US" altLang="ja-JP" sz="2000" dirty="0">
                  <a:solidFill>
                    <a:srgbClr val="DADADA"/>
                  </a:solidFill>
                </a:rPr>
                <a:t>w</a:t>
              </a:r>
              <a:r>
                <a:rPr kumimoji="1" lang="en-US" altLang="ja-JP" sz="2000" baseline="-25000" dirty="0">
                  <a:solidFill>
                    <a:srgbClr val="DADADA"/>
                  </a:solidFill>
                </a:rPr>
                <a:t>4</a:t>
              </a:r>
              <a:r>
                <a:rPr kumimoji="1" lang="en-US" altLang="ja-JP" sz="2000" dirty="0">
                  <a:solidFill>
                    <a:srgbClr val="DADADA"/>
                  </a:solidFill>
                </a:rPr>
                <a:t>=4</a:t>
              </a:r>
            </a:p>
            <a:p>
              <a:pPr algn="ctr"/>
              <a:r>
                <a:rPr kumimoji="1" lang="en-US" altLang="ja-JP" sz="2000" dirty="0">
                  <a:solidFill>
                    <a:srgbClr val="DADADA"/>
                  </a:solidFill>
                </a:rPr>
                <a:t>v</a:t>
              </a:r>
              <a:r>
                <a:rPr kumimoji="1" lang="en-US" altLang="ja-JP" sz="2000" baseline="-25000" dirty="0">
                  <a:solidFill>
                    <a:srgbClr val="DADADA"/>
                  </a:solidFill>
                </a:rPr>
                <a:t>4</a:t>
              </a:r>
              <a:r>
                <a:rPr kumimoji="1" lang="en-US" altLang="ja-JP" sz="2000" dirty="0">
                  <a:solidFill>
                    <a:srgbClr val="DADADA"/>
                  </a:solidFill>
                </a:rPr>
                <a:t>=3</a:t>
              </a:r>
              <a:endParaRPr kumimoji="1" lang="ja-JP" altLang="en-US" sz="2000" dirty="0">
                <a:solidFill>
                  <a:srgbClr val="DADADA"/>
                </a:solidFill>
              </a:endParaRPr>
            </a:p>
          </p:txBody>
        </p:sp>
      </p:grpSp>
      <p:sp>
        <p:nvSpPr>
          <p:cNvPr id="24" name="フリーフォーム: 図形 23">
            <a:extLst>
              <a:ext uri="{FF2B5EF4-FFF2-40B4-BE49-F238E27FC236}">
                <a16:creationId xmlns:a16="http://schemas.microsoft.com/office/drawing/2014/main" id="{B0E2CD31-5A6D-4423-8BCB-7563315E6893}"/>
              </a:ext>
            </a:extLst>
          </p:cNvPr>
          <p:cNvSpPr/>
          <p:nvPr/>
        </p:nvSpPr>
        <p:spPr>
          <a:xfrm>
            <a:off x="6375400" y="3009900"/>
            <a:ext cx="5359400" cy="3683000"/>
          </a:xfrm>
          <a:custGeom>
            <a:avLst/>
            <a:gdLst>
              <a:gd name="connsiteX0" fmla="*/ 0 w 5359400"/>
              <a:gd name="connsiteY0" fmla="*/ 0 h 3683000"/>
              <a:gd name="connsiteX1" fmla="*/ 88900 w 5359400"/>
              <a:gd name="connsiteY1" fmla="*/ 1549400 h 3683000"/>
              <a:gd name="connsiteX2" fmla="*/ 1295400 w 5359400"/>
              <a:gd name="connsiteY2" fmla="*/ 3581400 h 3683000"/>
              <a:gd name="connsiteX3" fmla="*/ 5359400 w 5359400"/>
              <a:gd name="connsiteY3" fmla="*/ 3683000 h 3683000"/>
              <a:gd name="connsiteX4" fmla="*/ 5105400 w 5359400"/>
              <a:gd name="connsiteY4" fmla="*/ 1816100 h 3683000"/>
              <a:gd name="connsiteX5" fmla="*/ 2997200 w 5359400"/>
              <a:gd name="connsiteY5" fmla="*/ 1841500 h 3683000"/>
              <a:gd name="connsiteX6" fmla="*/ 1409700 w 5359400"/>
              <a:gd name="connsiteY6" fmla="*/ 63500 h 3683000"/>
              <a:gd name="connsiteX7" fmla="*/ 0 w 5359400"/>
              <a:gd name="connsiteY7" fmla="*/ 0 h 368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9400" h="3683000">
                <a:moveTo>
                  <a:pt x="0" y="0"/>
                </a:moveTo>
                <a:lnTo>
                  <a:pt x="88900" y="1549400"/>
                </a:lnTo>
                <a:lnTo>
                  <a:pt x="1295400" y="3581400"/>
                </a:lnTo>
                <a:lnTo>
                  <a:pt x="5359400" y="3683000"/>
                </a:lnTo>
                <a:lnTo>
                  <a:pt x="5105400" y="1816100"/>
                </a:lnTo>
                <a:lnTo>
                  <a:pt x="2997200" y="1841500"/>
                </a:lnTo>
                <a:lnTo>
                  <a:pt x="1409700" y="63500"/>
                </a:lnTo>
                <a:lnTo>
                  <a:pt x="0" y="0"/>
                </a:lnTo>
                <a:close/>
              </a:path>
            </a:pathLst>
          </a:cu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フリーフォーム: 図形 24">
            <a:extLst>
              <a:ext uri="{FF2B5EF4-FFF2-40B4-BE49-F238E27FC236}">
                <a16:creationId xmlns:a16="http://schemas.microsoft.com/office/drawing/2014/main" id="{7A3FB97A-E9A3-4BCE-89BF-0DB44396C295}"/>
              </a:ext>
            </a:extLst>
          </p:cNvPr>
          <p:cNvSpPr/>
          <p:nvPr/>
        </p:nvSpPr>
        <p:spPr>
          <a:xfrm>
            <a:off x="6172200" y="2853267"/>
            <a:ext cx="5198533" cy="3640666"/>
          </a:xfrm>
          <a:custGeom>
            <a:avLst/>
            <a:gdLst>
              <a:gd name="connsiteX0" fmla="*/ 1210733 w 5198533"/>
              <a:gd name="connsiteY0" fmla="*/ 0 h 3640666"/>
              <a:gd name="connsiteX1" fmla="*/ 0 w 5198533"/>
              <a:gd name="connsiteY1" fmla="*/ 1193800 h 3640666"/>
              <a:gd name="connsiteX2" fmla="*/ 1126067 w 5198533"/>
              <a:gd name="connsiteY2" fmla="*/ 3640666 h 3640666"/>
              <a:gd name="connsiteX3" fmla="*/ 3166533 w 5198533"/>
              <a:gd name="connsiteY3" fmla="*/ 3615266 h 3640666"/>
              <a:gd name="connsiteX4" fmla="*/ 5198533 w 5198533"/>
              <a:gd name="connsiteY4" fmla="*/ 558800 h 3640666"/>
              <a:gd name="connsiteX5" fmla="*/ 4047067 w 5198533"/>
              <a:gd name="connsiteY5" fmla="*/ 67733 h 3640666"/>
              <a:gd name="connsiteX6" fmla="*/ 1210733 w 5198533"/>
              <a:gd name="connsiteY6" fmla="*/ 0 h 3640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8533" h="3640666">
                <a:moveTo>
                  <a:pt x="1210733" y="0"/>
                </a:moveTo>
                <a:lnTo>
                  <a:pt x="0" y="1193800"/>
                </a:lnTo>
                <a:lnTo>
                  <a:pt x="1126067" y="3640666"/>
                </a:lnTo>
                <a:lnTo>
                  <a:pt x="3166533" y="3615266"/>
                </a:lnTo>
                <a:lnTo>
                  <a:pt x="5198533" y="558800"/>
                </a:lnTo>
                <a:lnTo>
                  <a:pt x="4047067" y="67733"/>
                </a:lnTo>
                <a:lnTo>
                  <a:pt x="1210733" y="0"/>
                </a:lnTo>
                <a:close/>
              </a:path>
            </a:pathLst>
          </a:custGeom>
          <a:noFill/>
          <a:ln w="57150">
            <a:solidFill>
              <a:srgbClr val="F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コンテンツ プレースホルダー 2">
            <a:extLst>
              <a:ext uri="{FF2B5EF4-FFF2-40B4-BE49-F238E27FC236}">
                <a16:creationId xmlns:a16="http://schemas.microsoft.com/office/drawing/2014/main" id="{EBD2E963-8369-4DAE-9987-8A1DEE90C483}"/>
              </a:ext>
            </a:extLst>
          </p:cNvPr>
          <p:cNvSpPr txBox="1">
            <a:spLocks/>
          </p:cNvSpPr>
          <p:nvPr/>
        </p:nvSpPr>
        <p:spPr>
          <a:xfrm>
            <a:off x="1250769" y="4007816"/>
            <a:ext cx="3971472" cy="62656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ja-JP" altLang="en-US" dirty="0">
                <a:solidFill>
                  <a:srgbClr val="00B0F0"/>
                </a:solidFill>
              </a:rPr>
              <a:t>青線</a:t>
            </a:r>
            <a:r>
              <a:rPr lang="ja-JP" altLang="en-US" dirty="0">
                <a:solidFill>
                  <a:srgbClr val="DADADA"/>
                </a:solidFill>
              </a:rPr>
              <a:t>：</a:t>
            </a:r>
            <a:r>
              <a:rPr lang="en-US" altLang="ja-JP" dirty="0">
                <a:solidFill>
                  <a:srgbClr val="DADADA"/>
                </a:solidFill>
              </a:rPr>
              <a:t>v=7, w=13	</a:t>
            </a:r>
            <a:r>
              <a:rPr lang="en-US" altLang="ja-JP" b="1" dirty="0">
                <a:solidFill>
                  <a:srgbClr val="00B0F0"/>
                </a:solidFill>
              </a:rPr>
              <a:t>×</a:t>
            </a:r>
            <a:endParaRPr lang="en-US" altLang="ja-JP" dirty="0">
              <a:solidFill>
                <a:srgbClr val="FF4F4F"/>
              </a:solidFill>
            </a:endParaRPr>
          </a:p>
        </p:txBody>
      </p:sp>
      <p:sp>
        <p:nvSpPr>
          <p:cNvPr id="27" name="コンテンツ プレースホルダー 2">
            <a:extLst>
              <a:ext uri="{FF2B5EF4-FFF2-40B4-BE49-F238E27FC236}">
                <a16:creationId xmlns:a16="http://schemas.microsoft.com/office/drawing/2014/main" id="{35E04D5F-9597-44A2-84F5-58463362F71E}"/>
              </a:ext>
            </a:extLst>
          </p:cNvPr>
          <p:cNvSpPr txBox="1">
            <a:spLocks/>
          </p:cNvSpPr>
          <p:nvPr/>
        </p:nvSpPr>
        <p:spPr>
          <a:xfrm>
            <a:off x="1250769" y="4570910"/>
            <a:ext cx="3971472" cy="62656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ja-JP" altLang="en-US" dirty="0">
                <a:solidFill>
                  <a:srgbClr val="FF4F4F"/>
                </a:solidFill>
              </a:rPr>
              <a:t>赤線</a:t>
            </a:r>
            <a:r>
              <a:rPr lang="ja-JP" altLang="en-US" dirty="0">
                <a:solidFill>
                  <a:srgbClr val="DADADA"/>
                </a:solidFill>
              </a:rPr>
              <a:t>：</a:t>
            </a:r>
            <a:r>
              <a:rPr lang="en-US" altLang="ja-JP" dirty="0">
                <a:solidFill>
                  <a:srgbClr val="DADADA"/>
                </a:solidFill>
              </a:rPr>
              <a:t>v=8, w=11	</a:t>
            </a:r>
            <a:r>
              <a:rPr lang="ja-JP" altLang="en-US" dirty="0">
                <a:solidFill>
                  <a:srgbClr val="FF4F4F"/>
                </a:solidFill>
              </a:rPr>
              <a:t>〇</a:t>
            </a:r>
            <a:endParaRPr lang="en-US" altLang="ja-JP" dirty="0">
              <a:solidFill>
                <a:srgbClr val="FF4F4F"/>
              </a:solidFill>
            </a:endParaRPr>
          </a:p>
        </p:txBody>
      </p:sp>
      <p:sp>
        <p:nvSpPr>
          <p:cNvPr id="28" name="コンテンツ プレースホルダー 2">
            <a:extLst>
              <a:ext uri="{FF2B5EF4-FFF2-40B4-BE49-F238E27FC236}">
                <a16:creationId xmlns:a16="http://schemas.microsoft.com/office/drawing/2014/main" id="{DD70D427-DA80-4105-90FB-5B2A9ED77376}"/>
              </a:ext>
            </a:extLst>
          </p:cNvPr>
          <p:cNvSpPr txBox="1">
            <a:spLocks/>
          </p:cNvSpPr>
          <p:nvPr/>
        </p:nvSpPr>
        <p:spPr>
          <a:xfrm>
            <a:off x="1250769" y="5318458"/>
            <a:ext cx="4485278" cy="129681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ja-JP" altLang="en-US" dirty="0">
                <a:solidFill>
                  <a:srgbClr val="DADADA"/>
                </a:solidFill>
              </a:rPr>
              <a:t>今回扱うのは</a:t>
            </a:r>
            <a:endParaRPr lang="en-US" altLang="ja-JP" dirty="0">
              <a:solidFill>
                <a:srgbClr val="DADADA"/>
              </a:solidFill>
            </a:endParaRPr>
          </a:p>
          <a:p>
            <a:pPr marL="36900" indent="0" algn="ctr">
              <a:buNone/>
            </a:pPr>
            <a:r>
              <a:rPr lang="en-US" altLang="ja-JP" b="1" dirty="0">
                <a:solidFill>
                  <a:srgbClr val="00FFFF"/>
                </a:solidFill>
              </a:rPr>
              <a:t>0-1</a:t>
            </a:r>
            <a:r>
              <a:rPr lang="ja-JP" altLang="en-US" dirty="0">
                <a:solidFill>
                  <a:srgbClr val="DADADA"/>
                </a:solidFill>
              </a:rPr>
              <a:t>ナップサック問題</a:t>
            </a:r>
            <a:endParaRPr lang="en-US" altLang="ja-JP" dirty="0">
              <a:solidFill>
                <a:srgbClr val="DADADA"/>
              </a:solidFill>
            </a:endParaRPr>
          </a:p>
        </p:txBody>
      </p:sp>
    </p:spTree>
    <p:extLst>
      <p:ext uri="{BB962C8B-B14F-4D97-AF65-F5344CB8AC3E}">
        <p14:creationId xmlns:p14="http://schemas.microsoft.com/office/powerpoint/2010/main" val="292660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アイコン&#10;&#10;自動的に生成された説明">
            <a:extLst>
              <a:ext uri="{FF2B5EF4-FFF2-40B4-BE49-F238E27FC236}">
                <a16:creationId xmlns:a16="http://schemas.microsoft.com/office/drawing/2014/main" id="{3E4A1DDB-7539-4136-85F3-7C9B02613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7141" y="234517"/>
            <a:ext cx="2680415" cy="2680415"/>
          </a:xfrm>
          <a:prstGeom prst="rect">
            <a:avLst/>
          </a:prstGeom>
        </p:spPr>
      </p:pic>
      <p:pic>
        <p:nvPicPr>
          <p:cNvPr id="7" name="図 6" descr="図形 が含まれている画像&#10;&#10;自動的に生成された説明">
            <a:extLst>
              <a:ext uri="{FF2B5EF4-FFF2-40B4-BE49-F238E27FC236}">
                <a16:creationId xmlns:a16="http://schemas.microsoft.com/office/drawing/2014/main" id="{FED849B6-223D-478D-B930-DB71A93B90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6493" y="223869"/>
            <a:ext cx="2691063" cy="2691063"/>
          </a:xfrm>
          <a:prstGeom prst="rect">
            <a:avLst/>
          </a:prstGeom>
        </p:spPr>
      </p:pic>
      <p:sp>
        <p:nvSpPr>
          <p:cNvPr id="2" name="タイトル 1">
            <a:extLst>
              <a:ext uri="{FF2B5EF4-FFF2-40B4-BE49-F238E27FC236}">
                <a16:creationId xmlns:a16="http://schemas.microsoft.com/office/drawing/2014/main" id="{CF8CC09C-FD19-482F-B2FD-AAA047445AFB}"/>
              </a:ext>
            </a:extLst>
          </p:cNvPr>
          <p:cNvSpPr>
            <a:spLocks noGrp="1"/>
          </p:cNvSpPr>
          <p:nvPr>
            <p:ph type="title"/>
          </p:nvPr>
        </p:nvSpPr>
        <p:spPr/>
        <p:txBody>
          <a:bodyPr/>
          <a:lstStyle/>
          <a:p>
            <a:r>
              <a:rPr kumimoji="1" lang="en-US" altLang="ja-JP" dirty="0"/>
              <a:t>GA</a:t>
            </a:r>
            <a:r>
              <a:rPr kumimoji="1" lang="ja-JP" altLang="en-US" dirty="0"/>
              <a:t>とその適用</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A99492ED-463B-43A4-AA59-B1827409F0F7}"/>
              </a:ext>
            </a:extLst>
          </p:cNvPr>
          <p:cNvSpPr>
            <a:spLocks noGrp="1"/>
          </p:cNvSpPr>
          <p:nvPr>
            <p:ph idx="1"/>
          </p:nvPr>
        </p:nvSpPr>
        <p:spPr/>
        <p:txBody>
          <a:bodyPr/>
          <a:lstStyle/>
          <a:p>
            <a:r>
              <a:rPr lang="ja-JP" altLang="en-US" dirty="0">
                <a:solidFill>
                  <a:srgbClr val="00FFFF"/>
                </a:solidFill>
              </a:rPr>
              <a:t>生物の進化</a:t>
            </a:r>
            <a:r>
              <a:rPr lang="ja-JP" altLang="en-US" dirty="0"/>
              <a:t>に着想を得た解探索手法</a:t>
            </a:r>
            <a:endParaRPr lang="en-US" altLang="ja-JP" dirty="0"/>
          </a:p>
          <a:p>
            <a:endParaRPr lang="en-US" altLang="ja-JP" dirty="0"/>
          </a:p>
          <a:p>
            <a:r>
              <a:rPr kumimoji="1" lang="ja-JP" altLang="en-US" dirty="0"/>
              <a:t>遺伝子</a:t>
            </a:r>
            <a:r>
              <a:rPr lang="ja-JP" altLang="en-US" dirty="0"/>
              <a:t>：</a:t>
            </a:r>
            <a:r>
              <a:rPr kumimoji="1" lang="ja-JP" altLang="en-US" u="sng" dirty="0"/>
              <a:t>荷物</a:t>
            </a:r>
            <a:r>
              <a:rPr lang="ja-JP" altLang="en-US" u="sng" dirty="0"/>
              <a:t>の取捨</a:t>
            </a:r>
            <a:r>
              <a:rPr kumimoji="1" lang="ja-JP" altLang="en-US" dirty="0"/>
              <a:t>を表した</a:t>
            </a:r>
            <a:r>
              <a:rPr lang="ja-JP" altLang="en-US" dirty="0">
                <a:solidFill>
                  <a:srgbClr val="00FFFF"/>
                </a:solidFill>
              </a:rPr>
              <a:t>長さ</a:t>
            </a:r>
            <a:r>
              <a:rPr lang="en-US" altLang="ja-JP" dirty="0">
                <a:solidFill>
                  <a:srgbClr val="00FFFF"/>
                </a:solidFill>
              </a:rPr>
              <a:t>N</a:t>
            </a:r>
            <a:r>
              <a:rPr kumimoji="1" lang="ja-JP" altLang="en-US" dirty="0">
                <a:solidFill>
                  <a:srgbClr val="00FFFF"/>
                </a:solidFill>
              </a:rPr>
              <a:t>のビット列</a:t>
            </a:r>
            <a:endParaRPr kumimoji="1" lang="en-US" altLang="ja-JP" dirty="0">
              <a:solidFill>
                <a:srgbClr val="00FFFF"/>
              </a:solidFill>
            </a:endParaRPr>
          </a:p>
          <a:p>
            <a:endParaRPr kumimoji="1" lang="en-US" altLang="ja-JP" dirty="0">
              <a:solidFill>
                <a:srgbClr val="00FFFF"/>
              </a:solidFill>
            </a:endParaRPr>
          </a:p>
          <a:p>
            <a:endParaRPr kumimoji="1" lang="en-US" altLang="ja-JP" dirty="0">
              <a:solidFill>
                <a:srgbClr val="00FFFF"/>
              </a:solidFill>
            </a:endParaRPr>
          </a:p>
          <a:p>
            <a:r>
              <a:rPr kumimoji="1" lang="ja-JP" altLang="en-US" dirty="0">
                <a:solidFill>
                  <a:srgbClr val="DADADA"/>
                </a:solidFill>
              </a:rPr>
              <a:t>個体数は </a:t>
            </a:r>
            <a:r>
              <a:rPr kumimoji="1" lang="en-US" altLang="ja-JP" dirty="0">
                <a:solidFill>
                  <a:srgbClr val="00FFFF"/>
                </a:solidFill>
              </a:rPr>
              <a:t>100</a:t>
            </a:r>
            <a:r>
              <a:rPr kumimoji="1" lang="en-US" altLang="ja-JP" dirty="0">
                <a:solidFill>
                  <a:srgbClr val="DADADA"/>
                </a:solidFill>
              </a:rPr>
              <a:t>, </a:t>
            </a:r>
            <a:r>
              <a:rPr kumimoji="1" lang="en-US" altLang="ja-JP" dirty="0">
                <a:solidFill>
                  <a:srgbClr val="00FFFF"/>
                </a:solidFill>
              </a:rPr>
              <a:t>500</a:t>
            </a:r>
            <a:r>
              <a:rPr kumimoji="1" lang="en-US" altLang="ja-JP" dirty="0">
                <a:solidFill>
                  <a:srgbClr val="DADADA"/>
                </a:solidFill>
              </a:rPr>
              <a:t>, </a:t>
            </a:r>
            <a:r>
              <a:rPr kumimoji="1" lang="en-US" altLang="ja-JP" dirty="0">
                <a:solidFill>
                  <a:srgbClr val="00FFFF"/>
                </a:solidFill>
              </a:rPr>
              <a:t>1000 </a:t>
            </a:r>
            <a:r>
              <a:rPr kumimoji="1" lang="ja-JP" altLang="en-US" dirty="0">
                <a:solidFill>
                  <a:srgbClr val="DADADA"/>
                </a:solidFill>
              </a:rPr>
              <a:t>で検証</a:t>
            </a:r>
            <a:endParaRPr kumimoji="1" lang="en-US" altLang="ja-JP" dirty="0">
              <a:solidFill>
                <a:srgbClr val="DADADA"/>
              </a:solidFill>
            </a:endParaRPr>
          </a:p>
        </p:txBody>
      </p:sp>
      <p:sp>
        <p:nvSpPr>
          <p:cNvPr id="10" name="コンテンツ プレースホルダー 2">
            <a:extLst>
              <a:ext uri="{FF2B5EF4-FFF2-40B4-BE49-F238E27FC236}">
                <a16:creationId xmlns:a16="http://schemas.microsoft.com/office/drawing/2014/main" id="{08CBC622-0F2C-435F-8D23-01E8B78F595C}"/>
              </a:ext>
            </a:extLst>
          </p:cNvPr>
          <p:cNvSpPr txBox="1">
            <a:spLocks/>
          </p:cNvSpPr>
          <p:nvPr/>
        </p:nvSpPr>
        <p:spPr>
          <a:xfrm>
            <a:off x="7373723" y="3842915"/>
            <a:ext cx="2905328" cy="953410"/>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altLang="ja-JP" sz="6000" dirty="0">
                <a:solidFill>
                  <a:srgbClr val="00FFFF"/>
                </a:solidFill>
              </a:rPr>
              <a:t>1</a:t>
            </a:r>
            <a:r>
              <a:rPr lang="en-US" altLang="ja-JP" sz="6000" dirty="0">
                <a:solidFill>
                  <a:srgbClr val="DADADA"/>
                </a:solidFill>
              </a:rPr>
              <a:t>0</a:t>
            </a:r>
            <a:r>
              <a:rPr lang="en-US" altLang="ja-JP" sz="6000" dirty="0">
                <a:solidFill>
                  <a:srgbClr val="00FFFF"/>
                </a:solidFill>
              </a:rPr>
              <a:t>11</a:t>
            </a:r>
            <a:r>
              <a:rPr lang="en-US" altLang="ja-JP" sz="6000" dirty="0">
                <a:solidFill>
                  <a:srgbClr val="DADADA"/>
                </a:solidFill>
              </a:rPr>
              <a:t>0</a:t>
            </a:r>
            <a:r>
              <a:rPr lang="en-US" altLang="ja-JP" sz="6000" dirty="0">
                <a:solidFill>
                  <a:srgbClr val="00FFFF"/>
                </a:solidFill>
              </a:rPr>
              <a:t>1</a:t>
            </a:r>
          </a:p>
        </p:txBody>
      </p:sp>
      <p:sp>
        <p:nvSpPr>
          <p:cNvPr id="11" name="矢印: 右 10">
            <a:extLst>
              <a:ext uri="{FF2B5EF4-FFF2-40B4-BE49-F238E27FC236}">
                <a16:creationId xmlns:a16="http://schemas.microsoft.com/office/drawing/2014/main" id="{82471349-40DC-4EAD-9226-4BF5C204C024}"/>
              </a:ext>
            </a:extLst>
          </p:cNvPr>
          <p:cNvSpPr/>
          <p:nvPr/>
        </p:nvSpPr>
        <p:spPr>
          <a:xfrm>
            <a:off x="5796133" y="4022087"/>
            <a:ext cx="589085" cy="650630"/>
          </a:xfrm>
          <a:prstGeom prst="rightArrow">
            <a:avLst/>
          </a:prstGeom>
          <a:solidFill>
            <a:srgbClr val="DADADA"/>
          </a:solid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984B9B26-ABE0-4C38-A2DB-EEC94442BC82}"/>
              </a:ext>
            </a:extLst>
          </p:cNvPr>
          <p:cNvSpPr/>
          <p:nvPr/>
        </p:nvSpPr>
        <p:spPr>
          <a:xfrm>
            <a:off x="1251365" y="3696120"/>
            <a:ext cx="651933" cy="651933"/>
          </a:xfrm>
          <a:prstGeom prst="ellipse">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B952433-F2DA-48C9-BDE3-CC1E689D8C36}"/>
              </a:ext>
            </a:extLst>
          </p:cNvPr>
          <p:cNvSpPr/>
          <p:nvPr/>
        </p:nvSpPr>
        <p:spPr>
          <a:xfrm>
            <a:off x="1961303" y="4348053"/>
            <a:ext cx="651933" cy="651933"/>
          </a:xfrm>
          <a:prstGeom prst="ellipse">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7AA3359B-3EC7-4FA5-B926-D7AAE7577B19}"/>
              </a:ext>
            </a:extLst>
          </p:cNvPr>
          <p:cNvSpPr/>
          <p:nvPr/>
        </p:nvSpPr>
        <p:spPr>
          <a:xfrm>
            <a:off x="2665682" y="3696120"/>
            <a:ext cx="651933" cy="651933"/>
          </a:xfrm>
          <a:prstGeom prst="ellipse">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29142FDE-A09A-4428-BCEB-120CCEE71F3F}"/>
              </a:ext>
            </a:extLst>
          </p:cNvPr>
          <p:cNvSpPr/>
          <p:nvPr/>
        </p:nvSpPr>
        <p:spPr>
          <a:xfrm>
            <a:off x="3377509" y="3696120"/>
            <a:ext cx="651933" cy="651933"/>
          </a:xfrm>
          <a:prstGeom prst="ellipse">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DB72A2D-A50E-4170-BABB-1786B88D0DCE}"/>
              </a:ext>
            </a:extLst>
          </p:cNvPr>
          <p:cNvSpPr/>
          <p:nvPr/>
        </p:nvSpPr>
        <p:spPr>
          <a:xfrm>
            <a:off x="4089336" y="4348053"/>
            <a:ext cx="651933" cy="651933"/>
          </a:xfrm>
          <a:prstGeom prst="ellipse">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BA41DFAE-8B6D-4690-BC6E-1DBE329BADDD}"/>
              </a:ext>
            </a:extLst>
          </p:cNvPr>
          <p:cNvSpPr/>
          <p:nvPr/>
        </p:nvSpPr>
        <p:spPr>
          <a:xfrm>
            <a:off x="4806630" y="3705454"/>
            <a:ext cx="651933" cy="651933"/>
          </a:xfrm>
          <a:prstGeom prst="ellipse">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0785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90D0A4-BECD-4E0E-8CC6-F857A4FFB274}"/>
              </a:ext>
            </a:extLst>
          </p:cNvPr>
          <p:cNvSpPr>
            <a:spLocks noGrp="1"/>
          </p:cNvSpPr>
          <p:nvPr>
            <p:ph type="title"/>
          </p:nvPr>
        </p:nvSpPr>
        <p:spPr/>
        <p:txBody>
          <a:bodyPr>
            <a:normAutofit/>
          </a:bodyPr>
          <a:lstStyle/>
          <a:p>
            <a:r>
              <a:rPr kumimoji="1" lang="en-US" altLang="ja-JP" dirty="0"/>
              <a:t>GA</a:t>
            </a:r>
            <a:r>
              <a:rPr kumimoji="1" lang="ja-JP" altLang="en-US" dirty="0"/>
              <a:t>とその適用</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A163576C-5B8A-4A24-A0D0-6F5DA0C73085}"/>
              </a:ext>
            </a:extLst>
          </p:cNvPr>
          <p:cNvSpPr>
            <a:spLocks noGrp="1"/>
          </p:cNvSpPr>
          <p:nvPr>
            <p:ph idx="1"/>
          </p:nvPr>
        </p:nvSpPr>
        <p:spPr/>
        <p:txBody>
          <a:bodyPr/>
          <a:lstStyle/>
          <a:p>
            <a:r>
              <a:rPr lang="ja-JP" altLang="en-US" dirty="0"/>
              <a:t>交叉：</a:t>
            </a:r>
            <a:r>
              <a:rPr lang="ja-JP" altLang="en-US" dirty="0">
                <a:solidFill>
                  <a:srgbClr val="00FFFF"/>
                </a:solidFill>
              </a:rPr>
              <a:t>一点交叉</a:t>
            </a:r>
            <a:r>
              <a:rPr lang="ja-JP" altLang="en-US" dirty="0"/>
              <a:t>，</a:t>
            </a:r>
            <a:endParaRPr lang="en-US" altLang="ja-JP" dirty="0"/>
          </a:p>
          <a:p>
            <a:r>
              <a:rPr lang="ja-JP" altLang="en-US" dirty="0"/>
              <a:t>交叉率：</a:t>
            </a:r>
            <a:r>
              <a:rPr lang="en-US" altLang="ja-JP" dirty="0">
                <a:solidFill>
                  <a:srgbClr val="00FFFF"/>
                </a:solidFill>
              </a:rPr>
              <a:t>80%</a:t>
            </a:r>
          </a:p>
          <a:p>
            <a:endParaRPr lang="en-US" altLang="ja-JP" dirty="0"/>
          </a:p>
          <a:p>
            <a:r>
              <a:rPr lang="ja-JP" altLang="en-US" dirty="0"/>
              <a:t>突然変異率：</a:t>
            </a:r>
            <a:r>
              <a:rPr lang="en-US" altLang="ja-JP" dirty="0">
                <a:solidFill>
                  <a:srgbClr val="00FFFF"/>
                </a:solidFill>
              </a:rPr>
              <a:t>1%</a:t>
            </a:r>
          </a:p>
          <a:p>
            <a:endParaRPr lang="en-US" altLang="ja-JP" dirty="0"/>
          </a:p>
          <a:p>
            <a:r>
              <a:rPr lang="ja-JP" altLang="en-US" dirty="0">
                <a:solidFill>
                  <a:srgbClr val="00FFFF"/>
                </a:solidFill>
              </a:rPr>
              <a:t>エリート選択</a:t>
            </a:r>
            <a:r>
              <a:rPr lang="ja-JP" altLang="en-US" dirty="0"/>
              <a:t>：個体数の</a:t>
            </a:r>
            <a:r>
              <a:rPr lang="en-US" altLang="ja-JP" dirty="0"/>
              <a:t>5%</a:t>
            </a:r>
          </a:p>
        </p:txBody>
      </p:sp>
      <p:sp>
        <p:nvSpPr>
          <p:cNvPr id="4" name="コンテンツ プレースホルダー 2">
            <a:extLst>
              <a:ext uri="{FF2B5EF4-FFF2-40B4-BE49-F238E27FC236}">
                <a16:creationId xmlns:a16="http://schemas.microsoft.com/office/drawing/2014/main" id="{4C8E9FFF-1FA9-41DB-96E7-547DE8B3E1C2}"/>
              </a:ext>
            </a:extLst>
          </p:cNvPr>
          <p:cNvSpPr txBox="1">
            <a:spLocks/>
          </p:cNvSpPr>
          <p:nvPr/>
        </p:nvSpPr>
        <p:spPr>
          <a:xfrm>
            <a:off x="4330139" y="3873504"/>
            <a:ext cx="2905328" cy="953410"/>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altLang="ja-JP" sz="6000" dirty="0">
                <a:solidFill>
                  <a:srgbClr val="DADADA"/>
                </a:solidFill>
              </a:rPr>
              <a:t>101101</a:t>
            </a:r>
          </a:p>
        </p:txBody>
      </p:sp>
      <p:sp>
        <p:nvSpPr>
          <p:cNvPr id="5" name="矢印: 右 4">
            <a:extLst>
              <a:ext uri="{FF2B5EF4-FFF2-40B4-BE49-F238E27FC236}">
                <a16:creationId xmlns:a16="http://schemas.microsoft.com/office/drawing/2014/main" id="{566B589A-CBCD-4BD3-BC24-44D51384F1C9}"/>
              </a:ext>
            </a:extLst>
          </p:cNvPr>
          <p:cNvSpPr/>
          <p:nvPr/>
        </p:nvSpPr>
        <p:spPr>
          <a:xfrm>
            <a:off x="7235467" y="4029175"/>
            <a:ext cx="589085" cy="650630"/>
          </a:xfrm>
          <a:prstGeom prst="rightArrow">
            <a:avLst/>
          </a:prstGeom>
          <a:solidFill>
            <a:srgbClr val="DADADA"/>
          </a:solid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コンテンツ プレースホルダー 2">
            <a:extLst>
              <a:ext uri="{FF2B5EF4-FFF2-40B4-BE49-F238E27FC236}">
                <a16:creationId xmlns:a16="http://schemas.microsoft.com/office/drawing/2014/main" id="{8E9346D5-2328-48C2-805E-E38025790B0F}"/>
              </a:ext>
            </a:extLst>
          </p:cNvPr>
          <p:cNvSpPr txBox="1">
            <a:spLocks/>
          </p:cNvSpPr>
          <p:nvPr/>
        </p:nvSpPr>
        <p:spPr>
          <a:xfrm>
            <a:off x="7824552" y="3873504"/>
            <a:ext cx="2905328" cy="953410"/>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altLang="ja-JP" sz="6000" dirty="0">
                <a:solidFill>
                  <a:srgbClr val="DADADA"/>
                </a:solidFill>
              </a:rPr>
              <a:t>10</a:t>
            </a:r>
            <a:r>
              <a:rPr lang="en-US" altLang="ja-JP" sz="6000" dirty="0">
                <a:solidFill>
                  <a:srgbClr val="00FFFF"/>
                </a:solidFill>
              </a:rPr>
              <a:t>0</a:t>
            </a:r>
            <a:r>
              <a:rPr lang="en-US" altLang="ja-JP" sz="6000" dirty="0">
                <a:solidFill>
                  <a:srgbClr val="DADADA"/>
                </a:solidFill>
              </a:rPr>
              <a:t>101</a:t>
            </a:r>
          </a:p>
        </p:txBody>
      </p:sp>
      <p:sp>
        <p:nvSpPr>
          <p:cNvPr id="7" name="コンテンツ プレースホルダー 2">
            <a:extLst>
              <a:ext uri="{FF2B5EF4-FFF2-40B4-BE49-F238E27FC236}">
                <a16:creationId xmlns:a16="http://schemas.microsoft.com/office/drawing/2014/main" id="{68BB0CCA-1CEA-4DA8-A6F8-A8C9D0DDE90E}"/>
              </a:ext>
            </a:extLst>
          </p:cNvPr>
          <p:cNvSpPr txBox="1">
            <a:spLocks/>
          </p:cNvSpPr>
          <p:nvPr/>
        </p:nvSpPr>
        <p:spPr>
          <a:xfrm>
            <a:off x="4330139" y="1732449"/>
            <a:ext cx="2905328" cy="953410"/>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altLang="ja-JP" sz="6000" dirty="0">
                <a:solidFill>
                  <a:srgbClr val="00B0F0"/>
                </a:solidFill>
              </a:rPr>
              <a:t>101</a:t>
            </a:r>
            <a:r>
              <a:rPr lang="en-US" altLang="ja-JP" sz="6000" dirty="0">
                <a:solidFill>
                  <a:srgbClr val="FF4F4F"/>
                </a:solidFill>
              </a:rPr>
              <a:t>010</a:t>
            </a:r>
          </a:p>
        </p:txBody>
      </p:sp>
      <p:sp>
        <p:nvSpPr>
          <p:cNvPr id="9" name="コンテンツ プレースホルダー 2">
            <a:extLst>
              <a:ext uri="{FF2B5EF4-FFF2-40B4-BE49-F238E27FC236}">
                <a16:creationId xmlns:a16="http://schemas.microsoft.com/office/drawing/2014/main" id="{E0BE3189-E0BD-4E5F-BE67-867C9C2C4B6A}"/>
              </a:ext>
            </a:extLst>
          </p:cNvPr>
          <p:cNvSpPr txBox="1">
            <a:spLocks/>
          </p:cNvSpPr>
          <p:nvPr/>
        </p:nvSpPr>
        <p:spPr>
          <a:xfrm>
            <a:off x="7824552" y="1732449"/>
            <a:ext cx="2905328" cy="953410"/>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altLang="ja-JP" sz="6000" dirty="0">
                <a:solidFill>
                  <a:srgbClr val="FF4F4F"/>
                </a:solidFill>
              </a:rPr>
              <a:t>010</a:t>
            </a:r>
            <a:r>
              <a:rPr lang="en-US" altLang="ja-JP" sz="6000" dirty="0">
                <a:solidFill>
                  <a:srgbClr val="00B0F0"/>
                </a:solidFill>
              </a:rPr>
              <a:t>101</a:t>
            </a:r>
          </a:p>
        </p:txBody>
      </p:sp>
      <p:sp>
        <p:nvSpPr>
          <p:cNvPr id="10" name="矢印: 下カーブ 9">
            <a:extLst>
              <a:ext uri="{FF2B5EF4-FFF2-40B4-BE49-F238E27FC236}">
                <a16:creationId xmlns:a16="http://schemas.microsoft.com/office/drawing/2014/main" id="{B1C19BA0-4198-4871-BF8D-A8782090A572}"/>
              </a:ext>
            </a:extLst>
          </p:cNvPr>
          <p:cNvSpPr/>
          <p:nvPr/>
        </p:nvSpPr>
        <p:spPr>
          <a:xfrm>
            <a:off x="5173133" y="1245903"/>
            <a:ext cx="3759200" cy="650630"/>
          </a:xfrm>
          <a:prstGeom prst="curvedDownArrow">
            <a:avLst/>
          </a:prstGeom>
          <a:solidFill>
            <a:srgbClr val="FF4F4F"/>
          </a:solidFill>
          <a:ln>
            <a:solidFill>
              <a:srgbClr val="FF4F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矢印: 下カーブ 10">
            <a:extLst>
              <a:ext uri="{FF2B5EF4-FFF2-40B4-BE49-F238E27FC236}">
                <a16:creationId xmlns:a16="http://schemas.microsoft.com/office/drawing/2014/main" id="{0FC6EBEE-FFF8-4DE6-A96B-531463FCAC74}"/>
              </a:ext>
            </a:extLst>
          </p:cNvPr>
          <p:cNvSpPr/>
          <p:nvPr/>
        </p:nvSpPr>
        <p:spPr>
          <a:xfrm rot="10800000">
            <a:off x="5173133" y="2662241"/>
            <a:ext cx="3759200" cy="650630"/>
          </a:xfrm>
          <a:prstGeom prst="curved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05788273-AEA8-4FE3-ACEA-A8325A45F5C1}"/>
              </a:ext>
            </a:extLst>
          </p:cNvPr>
          <p:cNvSpPr/>
          <p:nvPr/>
        </p:nvSpPr>
        <p:spPr>
          <a:xfrm>
            <a:off x="4329609" y="5818122"/>
            <a:ext cx="736600" cy="736600"/>
          </a:xfrm>
          <a:prstGeom prst="ellipse">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C576F926-23BC-475F-8905-D97185FD9C9C}"/>
              </a:ext>
            </a:extLst>
          </p:cNvPr>
          <p:cNvSpPr/>
          <p:nvPr/>
        </p:nvSpPr>
        <p:spPr>
          <a:xfrm>
            <a:off x="5244614" y="5813889"/>
            <a:ext cx="736601" cy="736601"/>
          </a:xfrm>
          <a:prstGeom prst="rect">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9D27890B-6BF2-47BB-80E1-5AF3412BE98A}"/>
              </a:ext>
            </a:extLst>
          </p:cNvPr>
          <p:cNvSpPr/>
          <p:nvPr/>
        </p:nvSpPr>
        <p:spPr>
          <a:xfrm>
            <a:off x="6226143" y="5818122"/>
            <a:ext cx="849547" cy="732368"/>
          </a:xfrm>
          <a:prstGeom prst="triangle">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11E93525-3922-41D4-8D53-CD695BFB8533}"/>
              </a:ext>
            </a:extLst>
          </p:cNvPr>
          <p:cNvSpPr/>
          <p:nvPr/>
        </p:nvSpPr>
        <p:spPr>
          <a:xfrm>
            <a:off x="7235466" y="5856874"/>
            <a:ext cx="589085" cy="650630"/>
          </a:xfrm>
          <a:prstGeom prst="rightArrow">
            <a:avLst/>
          </a:prstGeom>
          <a:solidFill>
            <a:srgbClr val="DADADA"/>
          </a:solid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楕円 15">
            <a:extLst>
              <a:ext uri="{FF2B5EF4-FFF2-40B4-BE49-F238E27FC236}">
                <a16:creationId xmlns:a16="http://schemas.microsoft.com/office/drawing/2014/main" id="{4115D513-C4AC-4BE7-A2E8-D812B44CBB75}"/>
              </a:ext>
            </a:extLst>
          </p:cNvPr>
          <p:cNvSpPr/>
          <p:nvPr/>
        </p:nvSpPr>
        <p:spPr>
          <a:xfrm>
            <a:off x="7984327" y="5792722"/>
            <a:ext cx="736600" cy="736600"/>
          </a:xfrm>
          <a:prstGeom prst="ellipse">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五角形 16">
            <a:extLst>
              <a:ext uri="{FF2B5EF4-FFF2-40B4-BE49-F238E27FC236}">
                <a16:creationId xmlns:a16="http://schemas.microsoft.com/office/drawing/2014/main" id="{745709CC-6A2A-4030-B693-18C356169708}"/>
              </a:ext>
            </a:extLst>
          </p:cNvPr>
          <p:cNvSpPr/>
          <p:nvPr/>
        </p:nvSpPr>
        <p:spPr>
          <a:xfrm>
            <a:off x="8880702" y="5791200"/>
            <a:ext cx="752119" cy="716304"/>
          </a:xfrm>
          <a:prstGeom prst="pentagon">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六角形 17">
            <a:extLst>
              <a:ext uri="{FF2B5EF4-FFF2-40B4-BE49-F238E27FC236}">
                <a16:creationId xmlns:a16="http://schemas.microsoft.com/office/drawing/2014/main" id="{135FEA65-5FBA-42A5-9584-4FD5F0E846CD}"/>
              </a:ext>
            </a:extLst>
          </p:cNvPr>
          <p:cNvSpPr/>
          <p:nvPr/>
        </p:nvSpPr>
        <p:spPr>
          <a:xfrm>
            <a:off x="9792596" y="5791200"/>
            <a:ext cx="830913" cy="716304"/>
          </a:xfrm>
          <a:prstGeom prst="hexagon">
            <a:avLst/>
          </a:prstGeom>
          <a:solidFill>
            <a:srgbClr val="DADA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2771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898E45-F388-404C-93B1-875F0CF11294}"/>
              </a:ext>
            </a:extLst>
          </p:cNvPr>
          <p:cNvSpPr>
            <a:spLocks noGrp="1"/>
          </p:cNvSpPr>
          <p:nvPr>
            <p:ph type="title"/>
          </p:nvPr>
        </p:nvSpPr>
        <p:spPr/>
        <p:txBody>
          <a:bodyPr/>
          <a:lstStyle/>
          <a:p>
            <a:r>
              <a:rPr kumimoji="1" lang="en-US" altLang="ja-JP" dirty="0"/>
              <a:t>DP</a:t>
            </a:r>
            <a:r>
              <a:rPr kumimoji="1" lang="ja-JP" altLang="en-US" dirty="0"/>
              <a:t>とその適用</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267F6AA1-3BC3-4912-B400-8BCD9B1FBFFC}"/>
              </a:ext>
            </a:extLst>
          </p:cNvPr>
          <p:cNvSpPr>
            <a:spLocks noGrp="1"/>
          </p:cNvSpPr>
          <p:nvPr>
            <p:ph idx="1"/>
          </p:nvPr>
        </p:nvSpPr>
        <p:spPr/>
        <p:txBody>
          <a:bodyPr>
            <a:noAutofit/>
          </a:bodyPr>
          <a:lstStyle/>
          <a:p>
            <a:r>
              <a:rPr lang="ja-JP" altLang="en-US" dirty="0"/>
              <a:t>再帰的に解ける問題に対して，その小問題の解を保持することで無駄な計算を省く手法</a:t>
            </a:r>
            <a:endParaRPr lang="en-US" altLang="ja-JP" dirty="0"/>
          </a:p>
          <a:p>
            <a:endParaRPr lang="en-US" altLang="ja-JP" dirty="0"/>
          </a:p>
          <a:p>
            <a:r>
              <a:rPr lang="ja-JP" altLang="en-US" dirty="0"/>
              <a:t>荷物 </a:t>
            </a:r>
            <a:r>
              <a:rPr lang="en-US" altLang="ja-JP" dirty="0" err="1"/>
              <a:t>i</a:t>
            </a:r>
            <a:r>
              <a:rPr lang="en-US" altLang="ja-JP" dirty="0"/>
              <a:t> </a:t>
            </a:r>
            <a:r>
              <a:rPr lang="ja-JP" altLang="en-US" dirty="0"/>
              <a:t>まで，重さ </a:t>
            </a:r>
            <a:r>
              <a:rPr lang="en-US" altLang="ja-JP" dirty="0"/>
              <a:t>j </a:t>
            </a:r>
            <a:r>
              <a:rPr lang="ja-JP" altLang="en-US" dirty="0"/>
              <a:t>までの問題を </a:t>
            </a:r>
            <a:r>
              <a:rPr lang="en-US" altLang="ja-JP" dirty="0"/>
              <a:t>i </a:t>
            </a:r>
            <a:r>
              <a:rPr lang="ja-JP" altLang="en-US" dirty="0"/>
              <a:t>→ </a:t>
            </a:r>
            <a:r>
              <a:rPr lang="en-US" altLang="ja-JP" dirty="0"/>
              <a:t>N, j </a:t>
            </a:r>
            <a:r>
              <a:rPr lang="ja-JP" altLang="en-US" dirty="0"/>
              <a:t>→ </a:t>
            </a:r>
            <a:r>
              <a:rPr lang="en-US" altLang="ja-JP" dirty="0"/>
              <a:t>W</a:t>
            </a:r>
          </a:p>
          <a:p>
            <a:endParaRPr lang="en-US" altLang="ja-JP" dirty="0"/>
          </a:p>
          <a:p>
            <a:r>
              <a:rPr lang="en-US" altLang="ja-JP" dirty="0"/>
              <a:t>0-1</a:t>
            </a:r>
            <a:r>
              <a:rPr lang="ja-JP" altLang="en-US" dirty="0"/>
              <a:t>ナップサック問題は，</a:t>
            </a:r>
            <a:r>
              <a:rPr lang="en-US" altLang="ja-JP" dirty="0"/>
              <a:t>DP</a:t>
            </a:r>
            <a:r>
              <a:rPr lang="ja-JP" altLang="en-US" dirty="0"/>
              <a:t>により</a:t>
            </a:r>
            <a:r>
              <a:rPr lang="en-US" altLang="ja-JP" dirty="0">
                <a:solidFill>
                  <a:srgbClr val="00FFFF"/>
                </a:solidFill>
              </a:rPr>
              <a:t>O(NW)</a:t>
            </a:r>
            <a:r>
              <a:rPr lang="ja-JP" altLang="en-US" dirty="0"/>
              <a:t>で解ける</a:t>
            </a:r>
            <a:endParaRPr lang="en-US" altLang="ja-JP" dirty="0"/>
          </a:p>
        </p:txBody>
      </p:sp>
    </p:spTree>
    <p:extLst>
      <p:ext uri="{BB962C8B-B14F-4D97-AF65-F5344CB8AC3E}">
        <p14:creationId xmlns:p14="http://schemas.microsoft.com/office/powerpoint/2010/main" val="136785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DFA46E-5B10-4D78-9229-ECBD9EB8BD4D}"/>
              </a:ext>
            </a:extLst>
          </p:cNvPr>
          <p:cNvSpPr>
            <a:spLocks noGrp="1"/>
          </p:cNvSpPr>
          <p:nvPr>
            <p:ph type="title"/>
          </p:nvPr>
        </p:nvSpPr>
        <p:spPr/>
        <p:txBody>
          <a:bodyPr/>
          <a:lstStyle/>
          <a:p>
            <a:r>
              <a:rPr kumimoji="1" lang="en-US" altLang="ja-JP" dirty="0"/>
              <a:t>DP</a:t>
            </a:r>
            <a:r>
              <a:rPr kumimoji="1" lang="ja-JP" altLang="en-US" dirty="0"/>
              <a:t>とその適用</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0DB039F5-96DC-42E5-86D0-AD29BE87262F}"/>
              </a:ext>
            </a:extLst>
          </p:cNvPr>
          <p:cNvSpPr>
            <a:spLocks noGrp="1"/>
          </p:cNvSpPr>
          <p:nvPr>
            <p:ph idx="1"/>
          </p:nvPr>
        </p:nvSpPr>
        <p:spPr>
          <a:xfrm>
            <a:off x="913795" y="1732450"/>
            <a:ext cx="10353762" cy="2467018"/>
          </a:xfrm>
        </p:spPr>
        <p:txBody>
          <a:bodyPr/>
          <a:lstStyle/>
          <a:p>
            <a:r>
              <a:rPr lang="en-US" altLang="ja-JP" dirty="0" err="1"/>
              <a:t>d</a:t>
            </a:r>
            <a:r>
              <a:rPr kumimoji="1" lang="en-US" altLang="ja-JP" dirty="0" err="1"/>
              <a:t>p</a:t>
            </a:r>
            <a:r>
              <a:rPr kumimoji="1" lang="en-US" altLang="ja-JP" dirty="0"/>
              <a:t>[</a:t>
            </a:r>
            <a:r>
              <a:rPr kumimoji="1" lang="en-US" altLang="ja-JP" dirty="0" err="1"/>
              <a:t>i</a:t>
            </a:r>
            <a:r>
              <a:rPr kumimoji="1" lang="en-US" altLang="ja-JP" dirty="0"/>
              <a:t>][j] = max(</a:t>
            </a:r>
            <a:r>
              <a:rPr kumimoji="1" lang="en-US" altLang="ja-JP" dirty="0" err="1"/>
              <a:t>dp</a:t>
            </a:r>
            <a:r>
              <a:rPr lang="en-US" altLang="ja-JP" dirty="0"/>
              <a:t>[</a:t>
            </a:r>
            <a:r>
              <a:rPr lang="en-US" altLang="ja-JP" dirty="0" err="1"/>
              <a:t>i</a:t>
            </a:r>
            <a:r>
              <a:rPr lang="en-US" altLang="ja-JP" dirty="0"/>
              <a:t> - 1][j], </a:t>
            </a:r>
            <a:r>
              <a:rPr lang="en-US" altLang="ja-JP" dirty="0" err="1"/>
              <a:t>dp</a:t>
            </a:r>
            <a:r>
              <a:rPr lang="en-US" altLang="ja-JP" dirty="0"/>
              <a:t>[</a:t>
            </a:r>
            <a:r>
              <a:rPr lang="en-US" altLang="ja-JP" dirty="0" err="1"/>
              <a:t>i</a:t>
            </a:r>
            <a:r>
              <a:rPr lang="en-US" altLang="ja-JP" dirty="0"/>
              <a:t> - 1][j - </a:t>
            </a:r>
            <a:r>
              <a:rPr lang="en-US" altLang="ja-JP" dirty="0" err="1"/>
              <a:t>w</a:t>
            </a:r>
            <a:r>
              <a:rPr lang="en-US" altLang="ja-JP" baseline="-25000" dirty="0" err="1"/>
              <a:t>i</a:t>
            </a:r>
            <a:r>
              <a:rPr lang="en-US" altLang="ja-JP" dirty="0"/>
              <a:t>] + v</a:t>
            </a:r>
            <a:r>
              <a:rPr lang="en-US" altLang="ja-JP" baseline="-25000" dirty="0"/>
              <a:t>i</a:t>
            </a:r>
            <a:r>
              <a:rPr lang="en-US" altLang="ja-JP" dirty="0"/>
              <a:t>)</a:t>
            </a:r>
          </a:p>
          <a:p>
            <a:r>
              <a:rPr lang="ja-JP" altLang="en-US" dirty="0"/>
              <a:t>ただし，</a:t>
            </a:r>
            <a:r>
              <a:rPr lang="en-US" altLang="ja-JP" dirty="0" err="1"/>
              <a:t>dp</a:t>
            </a:r>
            <a:r>
              <a:rPr lang="en-US" altLang="ja-JP" dirty="0"/>
              <a:t>[0][j] = 0</a:t>
            </a:r>
            <a:endParaRPr kumimoji="1" lang="en-US" altLang="ja-JP" dirty="0"/>
          </a:p>
          <a:p>
            <a:r>
              <a:rPr lang="en-US" altLang="ja-JP" dirty="0" err="1"/>
              <a:t>d</a:t>
            </a:r>
            <a:r>
              <a:rPr kumimoji="1" lang="en-US" altLang="ja-JP" dirty="0" err="1"/>
              <a:t>p</a:t>
            </a:r>
            <a:r>
              <a:rPr kumimoji="1" lang="en-US" altLang="ja-JP" dirty="0"/>
              <a:t>[0][0] </a:t>
            </a:r>
            <a:r>
              <a:rPr kumimoji="1" lang="ja-JP" altLang="en-US" dirty="0"/>
              <a:t>→ </a:t>
            </a:r>
            <a:r>
              <a:rPr kumimoji="1" lang="en-US" altLang="ja-JP" dirty="0" err="1"/>
              <a:t>dp</a:t>
            </a:r>
            <a:r>
              <a:rPr kumimoji="1" lang="en-US" altLang="ja-JP" dirty="0"/>
              <a:t>[0][W] </a:t>
            </a:r>
            <a:r>
              <a:rPr kumimoji="1" lang="ja-JP" altLang="en-US" dirty="0"/>
              <a:t>→ </a:t>
            </a:r>
            <a:r>
              <a:rPr kumimoji="1" lang="en-US" altLang="ja-JP" dirty="0" err="1"/>
              <a:t>dp</a:t>
            </a:r>
            <a:r>
              <a:rPr kumimoji="1" lang="en-US" altLang="ja-JP" dirty="0"/>
              <a:t>[N][W]</a:t>
            </a:r>
            <a:r>
              <a:rPr lang="ja-JP" altLang="en-US" dirty="0"/>
              <a:t> と</a:t>
            </a:r>
            <a:r>
              <a:rPr kumimoji="1" lang="ja-JP" altLang="en-US" dirty="0"/>
              <a:t>更新</a:t>
            </a:r>
            <a:r>
              <a:rPr lang="ja-JP" altLang="en-US" dirty="0"/>
              <a:t>していき</a:t>
            </a:r>
            <a:r>
              <a:rPr kumimoji="1" lang="en-US" altLang="ja-JP" dirty="0"/>
              <a:t>, </a:t>
            </a:r>
            <a:r>
              <a:rPr kumimoji="1" lang="en-US" altLang="ja-JP" dirty="0" err="1"/>
              <a:t>dp</a:t>
            </a:r>
            <a:r>
              <a:rPr kumimoji="1" lang="en-US" altLang="ja-JP" dirty="0"/>
              <a:t>[N][W]</a:t>
            </a:r>
            <a:r>
              <a:rPr kumimoji="1" lang="ja-JP" altLang="en-US" dirty="0"/>
              <a:t>に解を得る</a:t>
            </a:r>
            <a:endParaRPr kumimoji="1" lang="en-US" altLang="ja-JP" dirty="0"/>
          </a:p>
          <a:p>
            <a:endParaRPr kumimoji="1" lang="en-US" altLang="ja-JP" dirty="0"/>
          </a:p>
        </p:txBody>
      </p:sp>
      <p:graphicFrame>
        <p:nvGraphicFramePr>
          <p:cNvPr id="4" name="表 4">
            <a:extLst>
              <a:ext uri="{FF2B5EF4-FFF2-40B4-BE49-F238E27FC236}">
                <a16:creationId xmlns:a16="http://schemas.microsoft.com/office/drawing/2014/main" id="{C0F273BC-3952-47CB-8542-04998FFBEF9D}"/>
              </a:ext>
            </a:extLst>
          </p:cNvPr>
          <p:cNvGraphicFramePr>
            <a:graphicFrameLocks noGrp="1"/>
          </p:cNvGraphicFramePr>
          <p:nvPr>
            <p:extLst>
              <p:ext uri="{D42A27DB-BD31-4B8C-83A1-F6EECF244321}">
                <p14:modId xmlns:p14="http://schemas.microsoft.com/office/powerpoint/2010/main" val="895563606"/>
              </p:ext>
            </p:extLst>
          </p:nvPr>
        </p:nvGraphicFramePr>
        <p:xfrm>
          <a:off x="1350044" y="4885266"/>
          <a:ext cx="9481264" cy="1193802"/>
        </p:xfrm>
        <a:graphic>
          <a:graphicData uri="http://schemas.openxmlformats.org/drawingml/2006/table">
            <a:tbl>
              <a:tblPr firstRow="1" bandRow="1">
                <a:tableStyleId>{5C22544A-7EE6-4342-B048-85BDC9FD1C3A}</a:tableStyleId>
              </a:tblPr>
              <a:tblGrid>
                <a:gridCol w="1185158">
                  <a:extLst>
                    <a:ext uri="{9D8B030D-6E8A-4147-A177-3AD203B41FA5}">
                      <a16:colId xmlns:a16="http://schemas.microsoft.com/office/drawing/2014/main" val="1702333881"/>
                    </a:ext>
                  </a:extLst>
                </a:gridCol>
                <a:gridCol w="1185158">
                  <a:extLst>
                    <a:ext uri="{9D8B030D-6E8A-4147-A177-3AD203B41FA5}">
                      <a16:colId xmlns:a16="http://schemas.microsoft.com/office/drawing/2014/main" val="607104120"/>
                    </a:ext>
                  </a:extLst>
                </a:gridCol>
                <a:gridCol w="1185158">
                  <a:extLst>
                    <a:ext uri="{9D8B030D-6E8A-4147-A177-3AD203B41FA5}">
                      <a16:colId xmlns:a16="http://schemas.microsoft.com/office/drawing/2014/main" val="1398518536"/>
                    </a:ext>
                  </a:extLst>
                </a:gridCol>
                <a:gridCol w="1185158">
                  <a:extLst>
                    <a:ext uri="{9D8B030D-6E8A-4147-A177-3AD203B41FA5}">
                      <a16:colId xmlns:a16="http://schemas.microsoft.com/office/drawing/2014/main" val="1988972800"/>
                    </a:ext>
                  </a:extLst>
                </a:gridCol>
                <a:gridCol w="1185158">
                  <a:extLst>
                    <a:ext uri="{9D8B030D-6E8A-4147-A177-3AD203B41FA5}">
                      <a16:colId xmlns:a16="http://schemas.microsoft.com/office/drawing/2014/main" val="3063926752"/>
                    </a:ext>
                  </a:extLst>
                </a:gridCol>
                <a:gridCol w="1185158">
                  <a:extLst>
                    <a:ext uri="{9D8B030D-6E8A-4147-A177-3AD203B41FA5}">
                      <a16:colId xmlns:a16="http://schemas.microsoft.com/office/drawing/2014/main" val="4114120264"/>
                    </a:ext>
                  </a:extLst>
                </a:gridCol>
                <a:gridCol w="1185158">
                  <a:extLst>
                    <a:ext uri="{9D8B030D-6E8A-4147-A177-3AD203B41FA5}">
                      <a16:colId xmlns:a16="http://schemas.microsoft.com/office/drawing/2014/main" val="3023072360"/>
                    </a:ext>
                  </a:extLst>
                </a:gridCol>
                <a:gridCol w="1185158">
                  <a:extLst>
                    <a:ext uri="{9D8B030D-6E8A-4147-A177-3AD203B41FA5}">
                      <a16:colId xmlns:a16="http://schemas.microsoft.com/office/drawing/2014/main" val="3978548135"/>
                    </a:ext>
                  </a:extLst>
                </a:gridCol>
              </a:tblGrid>
              <a:tr h="596901">
                <a:tc>
                  <a:txBody>
                    <a:bodyPr/>
                    <a:lstStyle/>
                    <a:p>
                      <a:pPr algn="ctr"/>
                      <a:endParaRPr kumimoji="1" lang="ja-JP" altLang="en-US"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CFCC"/>
                    </a:solidFill>
                  </a:tcPr>
                </a:tc>
                <a:tc>
                  <a:txBody>
                    <a:bodyPr/>
                    <a:lstStyle/>
                    <a:p>
                      <a:pPr algn="ctr"/>
                      <a:r>
                        <a:rPr kumimoji="1" lang="en-US" altLang="ja-JP" dirty="0">
                          <a:solidFill>
                            <a:schemeClr val="bg1">
                              <a:lumMod val="95000"/>
                              <a:lumOff val="5000"/>
                            </a:schemeClr>
                          </a:solidFill>
                        </a:rPr>
                        <a:t>[i-1][j-</a:t>
                      </a:r>
                      <a:r>
                        <a:rPr kumimoji="1" lang="en-US" altLang="ja-JP" dirty="0" err="1">
                          <a:solidFill>
                            <a:schemeClr val="bg1">
                              <a:lumMod val="95000"/>
                              <a:lumOff val="5000"/>
                            </a:schemeClr>
                          </a:solidFill>
                        </a:rPr>
                        <a:t>w</a:t>
                      </a:r>
                      <a:r>
                        <a:rPr kumimoji="1" lang="en-US" altLang="ja-JP" baseline="-25000" dirty="0" err="1">
                          <a:solidFill>
                            <a:schemeClr val="bg1">
                              <a:lumMod val="95000"/>
                              <a:lumOff val="5000"/>
                            </a:schemeClr>
                          </a:solidFill>
                        </a:rPr>
                        <a:t>i</a:t>
                      </a:r>
                      <a:r>
                        <a:rPr kumimoji="1" lang="en-US" altLang="ja-JP" dirty="0">
                          <a:solidFill>
                            <a:schemeClr val="bg1">
                              <a:lumMod val="95000"/>
                              <a:lumOff val="5000"/>
                            </a:schemeClr>
                          </a:solidFill>
                        </a:rPr>
                        <a:t>]</a:t>
                      </a:r>
                      <a:endParaRPr kumimoji="1" lang="ja-JP" altLang="en-US" baseline="-25000"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kumimoji="1" lang="ja-JP" altLang="en-US"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CFCC"/>
                    </a:solidFill>
                  </a:tcPr>
                </a:tc>
                <a:tc>
                  <a:txBody>
                    <a:bodyPr/>
                    <a:lstStyle/>
                    <a:p>
                      <a:pPr algn="ctr"/>
                      <a:endParaRPr kumimoji="1" lang="ja-JP" altLang="en-US"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CFCC"/>
                    </a:solidFill>
                  </a:tcPr>
                </a:tc>
                <a:tc>
                  <a:txBody>
                    <a:bodyPr/>
                    <a:lstStyle/>
                    <a:p>
                      <a:pPr algn="ctr"/>
                      <a:endParaRPr kumimoji="1" lang="ja-JP" altLang="en-US"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CFCC"/>
                    </a:solidFill>
                  </a:tcPr>
                </a:tc>
                <a:tc>
                  <a:txBody>
                    <a:bodyPr/>
                    <a:lstStyle/>
                    <a:p>
                      <a:pPr algn="ctr"/>
                      <a:r>
                        <a:rPr kumimoji="1" lang="en-US" altLang="ja-JP" dirty="0">
                          <a:solidFill>
                            <a:schemeClr val="bg1">
                              <a:lumMod val="95000"/>
                              <a:lumOff val="5000"/>
                            </a:schemeClr>
                          </a:solidFill>
                        </a:rPr>
                        <a:t>[i-1][j]</a:t>
                      </a:r>
                      <a:endParaRPr kumimoji="1" lang="ja-JP" altLang="en-US"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endParaRPr kumimoji="1" lang="ja-JP" altLang="en-US"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CFCC"/>
                    </a:solidFill>
                  </a:tcPr>
                </a:tc>
                <a:tc>
                  <a:txBody>
                    <a:bodyPr/>
                    <a:lstStyle/>
                    <a:p>
                      <a:pPr algn="ctr"/>
                      <a:endParaRPr kumimoji="1" lang="ja-JP" altLang="en-US" dirty="0">
                        <a:solidFill>
                          <a:schemeClr val="bg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CFCC"/>
                    </a:solidFill>
                  </a:tcPr>
                </a:tc>
                <a:extLst>
                  <a:ext uri="{0D108BD9-81ED-4DB2-BD59-A6C34878D82A}">
                    <a16:rowId xmlns:a16="http://schemas.microsoft.com/office/drawing/2014/main" val="3040557586"/>
                  </a:ext>
                </a:extLst>
              </a:tr>
              <a:tr h="596901">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b="1" dirty="0"/>
                        <a:t>[</a:t>
                      </a:r>
                      <a:r>
                        <a:rPr kumimoji="1" lang="en-US" altLang="ja-JP" b="1" dirty="0" err="1"/>
                        <a:t>i</a:t>
                      </a:r>
                      <a:r>
                        <a:rPr kumimoji="1" lang="en-US" altLang="ja-JP" b="1" dirty="0"/>
                        <a:t>][j]</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FFFF"/>
                    </a:solidFill>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8367859"/>
                  </a:ext>
                </a:extLst>
              </a:tr>
            </a:tbl>
          </a:graphicData>
        </a:graphic>
      </p:graphicFrame>
      <p:cxnSp>
        <p:nvCxnSpPr>
          <p:cNvPr id="7" name="直線矢印コネクタ 6">
            <a:extLst>
              <a:ext uri="{FF2B5EF4-FFF2-40B4-BE49-F238E27FC236}">
                <a16:creationId xmlns:a16="http://schemas.microsoft.com/office/drawing/2014/main" id="{315C293A-44F1-40CD-B97D-D81A073AFFDD}"/>
              </a:ext>
            </a:extLst>
          </p:cNvPr>
          <p:cNvCxnSpPr>
            <a:cxnSpLocks/>
          </p:cNvCxnSpPr>
          <p:nvPr/>
        </p:nvCxnSpPr>
        <p:spPr>
          <a:xfrm>
            <a:off x="7890933" y="5300133"/>
            <a:ext cx="0" cy="23706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D4E0769-A686-48CE-A001-7EA79EA95C36}"/>
              </a:ext>
            </a:extLst>
          </p:cNvPr>
          <p:cNvCxnSpPr/>
          <p:nvPr/>
        </p:nvCxnSpPr>
        <p:spPr>
          <a:xfrm>
            <a:off x="3090333" y="5300133"/>
            <a:ext cx="4445000" cy="38100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98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54FEBB-0448-436C-A063-0688A32E6788}"/>
              </a:ext>
            </a:extLst>
          </p:cNvPr>
          <p:cNvSpPr>
            <a:spLocks noGrp="1"/>
          </p:cNvSpPr>
          <p:nvPr>
            <p:ph type="title"/>
          </p:nvPr>
        </p:nvSpPr>
        <p:spPr/>
        <p:txBody>
          <a:bodyPr/>
          <a:lstStyle/>
          <a:p>
            <a:r>
              <a:rPr lang="ja-JP" altLang="en-US"/>
              <a:t>実験結果</a:t>
            </a:r>
            <a:r>
              <a:rPr lang="en-US" altLang="ja-JP"/>
              <a:t>1-1.</a:t>
            </a:r>
            <a:r>
              <a:rPr lang="ja-JP" altLang="en-US"/>
              <a:t>最適解を求める</a:t>
            </a:r>
            <a:r>
              <a:rPr lang="en-US" altLang="ja-JP"/>
              <a:t>(N=100)</a:t>
            </a:r>
            <a:endParaRPr kumimoji="1" lang="ja-JP" altLang="en-US"/>
          </a:p>
        </p:txBody>
      </p:sp>
      <p:graphicFrame>
        <p:nvGraphicFramePr>
          <p:cNvPr id="5" name="表 5">
            <a:extLst>
              <a:ext uri="{FF2B5EF4-FFF2-40B4-BE49-F238E27FC236}">
                <a16:creationId xmlns:a16="http://schemas.microsoft.com/office/drawing/2014/main" id="{A844FC54-9253-4A5C-9959-04BA194BFED2}"/>
              </a:ext>
            </a:extLst>
          </p:cNvPr>
          <p:cNvGraphicFramePr>
            <a:graphicFrameLocks noGrp="1"/>
          </p:cNvGraphicFramePr>
          <p:nvPr>
            <p:extLst>
              <p:ext uri="{D42A27DB-BD31-4B8C-83A1-F6EECF244321}">
                <p14:modId xmlns:p14="http://schemas.microsoft.com/office/powerpoint/2010/main" val="4113613474"/>
              </p:ext>
            </p:extLst>
          </p:nvPr>
        </p:nvGraphicFramePr>
        <p:xfrm>
          <a:off x="2026676" y="1748365"/>
          <a:ext cx="8128000" cy="148336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1542524635"/>
                    </a:ext>
                  </a:extLst>
                </a:gridCol>
                <a:gridCol w="1625600">
                  <a:extLst>
                    <a:ext uri="{9D8B030D-6E8A-4147-A177-3AD203B41FA5}">
                      <a16:colId xmlns:a16="http://schemas.microsoft.com/office/drawing/2014/main" val="3152504639"/>
                    </a:ext>
                  </a:extLst>
                </a:gridCol>
                <a:gridCol w="1625600">
                  <a:extLst>
                    <a:ext uri="{9D8B030D-6E8A-4147-A177-3AD203B41FA5}">
                      <a16:colId xmlns:a16="http://schemas.microsoft.com/office/drawing/2014/main" val="2735306448"/>
                    </a:ext>
                  </a:extLst>
                </a:gridCol>
                <a:gridCol w="1625600">
                  <a:extLst>
                    <a:ext uri="{9D8B030D-6E8A-4147-A177-3AD203B41FA5}">
                      <a16:colId xmlns:a16="http://schemas.microsoft.com/office/drawing/2014/main" val="3273519050"/>
                    </a:ext>
                  </a:extLst>
                </a:gridCol>
                <a:gridCol w="1625600">
                  <a:extLst>
                    <a:ext uri="{9D8B030D-6E8A-4147-A177-3AD203B41FA5}">
                      <a16:colId xmlns:a16="http://schemas.microsoft.com/office/drawing/2014/main" val="3346316819"/>
                    </a:ext>
                  </a:extLst>
                </a:gridCol>
              </a:tblGrid>
              <a:tr h="370840">
                <a:tc>
                  <a:txBody>
                    <a:bodyPr/>
                    <a:lstStyle/>
                    <a:p>
                      <a:pPr algn="ctr"/>
                      <a:endParaRPr kumimoji="1" lang="ja-JP" altLang="en-US"/>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a:t>DP</a:t>
                      </a:r>
                      <a:endParaRPr kumimoji="1" lang="ja-JP" altLang="en-US"/>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a:t>GA(100)</a:t>
                      </a:r>
                      <a:endParaRPr kumimoji="1" lang="ja-JP" altLang="en-US"/>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a:t>GA(500)</a:t>
                      </a:r>
                      <a:endParaRPr kumimoji="1" lang="ja-JP" altLang="en-US"/>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a:t>GA(1000)</a:t>
                      </a:r>
                      <a:endParaRPr kumimoji="1" lang="ja-JP" altLang="en-US"/>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4145717"/>
                  </a:ext>
                </a:extLst>
              </a:tr>
              <a:tr h="370840">
                <a:tc>
                  <a:txBody>
                    <a:bodyPr/>
                    <a:lstStyle/>
                    <a:p>
                      <a:pPr algn="ctr"/>
                      <a:r>
                        <a:rPr kumimoji="1" lang="en-US" altLang="ja-JP" b="1" dirty="0">
                          <a:solidFill>
                            <a:schemeClr val="tx1"/>
                          </a:solidFill>
                        </a:rPr>
                        <a:t>[</a:t>
                      </a:r>
                      <a:r>
                        <a:rPr kumimoji="1" lang="en-US" altLang="ja-JP" b="1" dirty="0" err="1">
                          <a:solidFill>
                            <a:schemeClr val="tx1"/>
                          </a:solidFill>
                        </a:rPr>
                        <a:t>ms</a:t>
                      </a:r>
                      <a:r>
                        <a:rPr kumimoji="1" lang="en-US" altLang="ja-JP" b="1" dirty="0">
                          <a:solidFill>
                            <a:schemeClr val="tx1"/>
                          </a:solidFill>
                        </a:rPr>
                        <a:t>]</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451B"/>
                    </a:solidFill>
                  </a:tcPr>
                </a:tc>
                <a:tc>
                  <a:txBody>
                    <a:bodyPr/>
                    <a:lstStyle/>
                    <a:p>
                      <a:pPr algn="ctr"/>
                      <a:r>
                        <a:rPr kumimoji="1" lang="en-US" altLang="ja-JP"/>
                        <a:t>6</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a:t>4954</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a:t>10582</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a:t>17459</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9885339"/>
                  </a:ext>
                </a:extLst>
              </a:tr>
              <a:tr h="370840">
                <a:tc>
                  <a:txBody>
                    <a:bodyPr/>
                    <a:lstStyle/>
                    <a:p>
                      <a:pPr algn="ctr"/>
                      <a:r>
                        <a:rPr kumimoji="1" lang="ja-JP" altLang="en-US" b="1" dirty="0">
                          <a:solidFill>
                            <a:schemeClr val="tx1"/>
                          </a:solidFill>
                        </a:rPr>
                        <a:t>世代数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451B"/>
                    </a:solidFill>
                  </a:tcPr>
                </a:tc>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104413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42943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a:t>33357</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9087148"/>
                  </a:ext>
                </a:extLst>
              </a:tr>
              <a:tr h="370840">
                <a:tc>
                  <a:txBody>
                    <a:bodyPr/>
                    <a:lstStyle/>
                    <a:p>
                      <a:pPr algn="ctr"/>
                      <a:r>
                        <a:rPr kumimoji="1" lang="ja-JP" altLang="en-US" b="1" dirty="0">
                          <a:solidFill>
                            <a:schemeClr val="tx1"/>
                          </a:solidFill>
                        </a:rPr>
                        <a:t>出力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C451B"/>
                    </a:solidFill>
                  </a:tcPr>
                </a:tc>
                <a:tc>
                  <a:txBody>
                    <a:bodyPr/>
                    <a:lstStyle/>
                    <a:p>
                      <a:pPr algn="ctr"/>
                      <a:r>
                        <a:rPr kumimoji="1" lang="en-US" altLang="ja-JP"/>
                        <a:t>4425</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a:t>4425</a:t>
                      </a:r>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4425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4425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7164629"/>
                  </a:ext>
                </a:extLst>
              </a:tr>
            </a:tbl>
          </a:graphicData>
        </a:graphic>
      </p:graphicFrame>
      <p:sp>
        <p:nvSpPr>
          <p:cNvPr id="6" name="コンテンツ プレースホルダー 2">
            <a:extLst>
              <a:ext uri="{FF2B5EF4-FFF2-40B4-BE49-F238E27FC236}">
                <a16:creationId xmlns:a16="http://schemas.microsoft.com/office/drawing/2014/main" id="{77DE03A3-8E2A-4219-A569-5CFCD0993FBC}"/>
              </a:ext>
            </a:extLst>
          </p:cNvPr>
          <p:cNvSpPr>
            <a:spLocks noGrp="1"/>
          </p:cNvSpPr>
          <p:nvPr>
            <p:ph idx="1"/>
          </p:nvPr>
        </p:nvSpPr>
        <p:spPr>
          <a:xfrm>
            <a:off x="913795" y="3869878"/>
            <a:ext cx="10353762" cy="1483360"/>
          </a:xfrm>
        </p:spPr>
        <p:txBody>
          <a:bodyPr>
            <a:normAutofit/>
          </a:bodyPr>
          <a:lstStyle/>
          <a:p>
            <a:r>
              <a:rPr lang="ja-JP" altLang="en-US"/>
              <a:t>世代数はそこそこだが，</a:t>
            </a:r>
            <a:r>
              <a:rPr lang="en-US" altLang="ja-JP">
                <a:solidFill>
                  <a:srgbClr val="00FFFF"/>
                </a:solidFill>
              </a:rPr>
              <a:t>2</a:t>
            </a:r>
            <a:r>
              <a:rPr lang="en-US" altLang="ja-JP" baseline="30000">
                <a:solidFill>
                  <a:srgbClr val="00FFFF"/>
                </a:solidFill>
              </a:rPr>
              <a:t>100</a:t>
            </a:r>
            <a:r>
              <a:rPr lang="ja-JP" altLang="en-US"/>
              <a:t>≫</a:t>
            </a:r>
            <a:r>
              <a:rPr lang="ja-JP" altLang="en-US">
                <a:solidFill>
                  <a:srgbClr val="00FFFF"/>
                </a:solidFill>
              </a:rPr>
              <a:t>世代数</a:t>
            </a:r>
            <a:r>
              <a:rPr lang="en-US" altLang="ja-JP">
                <a:solidFill>
                  <a:srgbClr val="00FFFF"/>
                </a:solidFill>
              </a:rPr>
              <a:t>×</a:t>
            </a:r>
            <a:r>
              <a:rPr lang="ja-JP" altLang="en-US">
                <a:solidFill>
                  <a:srgbClr val="00FFFF"/>
                </a:solidFill>
              </a:rPr>
              <a:t>個体数</a:t>
            </a:r>
            <a:r>
              <a:rPr lang="ja-JP" altLang="en-US"/>
              <a:t>で</a:t>
            </a:r>
            <a:r>
              <a:rPr lang="ja-JP" altLang="en-US" u="sng"/>
              <a:t>強力</a:t>
            </a:r>
            <a:endParaRPr lang="en-US" altLang="ja-JP" u="sng"/>
          </a:p>
          <a:p>
            <a:r>
              <a:rPr kumimoji="1" lang="en-US" altLang="ja-JP"/>
              <a:t>DP</a:t>
            </a:r>
            <a:r>
              <a:rPr kumimoji="1" lang="ja-JP" altLang="en-US"/>
              <a:t>に比べて</a:t>
            </a:r>
            <a:r>
              <a:rPr kumimoji="1" lang="ja-JP" altLang="en-US">
                <a:solidFill>
                  <a:srgbClr val="00FFFF"/>
                </a:solidFill>
              </a:rPr>
              <a:t>かなり低速</a:t>
            </a:r>
            <a:r>
              <a:rPr kumimoji="1" lang="en-US" altLang="ja-JP"/>
              <a:t>(800~3000</a:t>
            </a:r>
            <a:r>
              <a:rPr kumimoji="1" lang="ja-JP" altLang="en-US"/>
              <a:t>倍</a:t>
            </a:r>
            <a:r>
              <a:rPr kumimoji="1" lang="en-US" altLang="ja-JP"/>
              <a:t>)</a:t>
            </a:r>
            <a:endParaRPr kumimoji="1" lang="ja-JP" altLang="en-US"/>
          </a:p>
        </p:txBody>
      </p:sp>
      <p:sp>
        <p:nvSpPr>
          <p:cNvPr id="7" name="テキスト ボックス 6">
            <a:extLst>
              <a:ext uri="{FF2B5EF4-FFF2-40B4-BE49-F238E27FC236}">
                <a16:creationId xmlns:a16="http://schemas.microsoft.com/office/drawing/2014/main" id="{4597C527-5CE1-4AA2-BCA3-6EFDF776B8B8}"/>
              </a:ext>
            </a:extLst>
          </p:cNvPr>
          <p:cNvSpPr txBox="1"/>
          <p:nvPr/>
        </p:nvSpPr>
        <p:spPr>
          <a:xfrm flipH="1">
            <a:off x="6770077" y="3256944"/>
            <a:ext cx="3620888" cy="369332"/>
          </a:xfrm>
          <a:prstGeom prst="rect">
            <a:avLst/>
          </a:prstGeom>
          <a:noFill/>
        </p:spPr>
        <p:txBody>
          <a:bodyPr wrap="square" rtlCol="0">
            <a:spAutoFit/>
          </a:bodyPr>
          <a:lstStyle/>
          <a:p>
            <a:r>
              <a:rPr kumimoji="1" lang="en-US" altLang="ja-JP" dirty="0">
                <a:solidFill>
                  <a:srgbClr val="DADADA"/>
                </a:solidFill>
              </a:rPr>
              <a:t>※</a:t>
            </a:r>
            <a:r>
              <a:rPr kumimoji="1" lang="ja-JP" altLang="en-US" dirty="0">
                <a:solidFill>
                  <a:srgbClr val="DADADA"/>
                </a:solidFill>
              </a:rPr>
              <a:t>データは実行時間による中央値</a:t>
            </a:r>
          </a:p>
        </p:txBody>
      </p:sp>
      <p:sp>
        <p:nvSpPr>
          <p:cNvPr id="8" name="テキスト ボックス 7">
            <a:extLst>
              <a:ext uri="{FF2B5EF4-FFF2-40B4-BE49-F238E27FC236}">
                <a16:creationId xmlns:a16="http://schemas.microsoft.com/office/drawing/2014/main" id="{0C18B7A1-2961-4EEF-B80C-A0B41B4632D2}"/>
              </a:ext>
            </a:extLst>
          </p:cNvPr>
          <p:cNvSpPr txBox="1"/>
          <p:nvPr/>
        </p:nvSpPr>
        <p:spPr>
          <a:xfrm flipH="1">
            <a:off x="6770077" y="3563411"/>
            <a:ext cx="3620888" cy="369332"/>
          </a:xfrm>
          <a:prstGeom prst="rect">
            <a:avLst/>
          </a:prstGeom>
          <a:noFill/>
        </p:spPr>
        <p:txBody>
          <a:bodyPr wrap="square" rtlCol="0">
            <a:spAutoFit/>
          </a:bodyPr>
          <a:lstStyle/>
          <a:p>
            <a:r>
              <a:rPr kumimoji="1" lang="en-US" altLang="ja-JP">
                <a:solidFill>
                  <a:srgbClr val="DADADA"/>
                </a:solidFill>
              </a:rPr>
              <a:t>※DP</a:t>
            </a:r>
            <a:r>
              <a:rPr kumimoji="1" lang="ja-JP" altLang="en-US">
                <a:solidFill>
                  <a:srgbClr val="DADADA"/>
                </a:solidFill>
              </a:rPr>
              <a:t>による解に一致するまで実行</a:t>
            </a:r>
          </a:p>
        </p:txBody>
      </p:sp>
      <p:sp>
        <p:nvSpPr>
          <p:cNvPr id="10" name="コンテンツ プレースホルダー 2">
            <a:extLst>
              <a:ext uri="{FF2B5EF4-FFF2-40B4-BE49-F238E27FC236}">
                <a16:creationId xmlns:a16="http://schemas.microsoft.com/office/drawing/2014/main" id="{2AECE300-E1B6-4A92-8183-0FBE4EF334CF}"/>
              </a:ext>
            </a:extLst>
          </p:cNvPr>
          <p:cNvSpPr txBox="1">
            <a:spLocks/>
          </p:cNvSpPr>
          <p:nvPr/>
        </p:nvSpPr>
        <p:spPr>
          <a:xfrm>
            <a:off x="3832216" y="5521553"/>
            <a:ext cx="4516920" cy="869030"/>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kumimoji="1"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kumimoji="1"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kumimoji="1"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kumimoji="1"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ja-JP" altLang="en-US" sz="4800" u="sng"/>
              <a:t>低速の原因</a:t>
            </a:r>
            <a:r>
              <a:rPr lang="ja-JP" altLang="en-US" sz="4800"/>
              <a:t>は？</a:t>
            </a:r>
            <a:endParaRPr lang="en-US" altLang="ja-JP" sz="4800"/>
          </a:p>
        </p:txBody>
      </p:sp>
      <p:sp>
        <p:nvSpPr>
          <p:cNvPr id="4" name="矢印: 右 3">
            <a:extLst>
              <a:ext uri="{FF2B5EF4-FFF2-40B4-BE49-F238E27FC236}">
                <a16:creationId xmlns:a16="http://schemas.microsoft.com/office/drawing/2014/main" id="{1839C488-69A1-4EC1-80B2-F16CD266B884}"/>
              </a:ext>
            </a:extLst>
          </p:cNvPr>
          <p:cNvSpPr/>
          <p:nvPr/>
        </p:nvSpPr>
        <p:spPr>
          <a:xfrm>
            <a:off x="3094277" y="5630753"/>
            <a:ext cx="589085" cy="650630"/>
          </a:xfrm>
          <a:prstGeom prst="rightArrow">
            <a:avLst/>
          </a:prstGeom>
          <a:solidFill>
            <a:srgbClr val="DADADA"/>
          </a:solidFill>
          <a:ln>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79D1A17-3888-40CC-9070-FAC7350FE0E4}"/>
              </a:ext>
            </a:extLst>
          </p:cNvPr>
          <p:cNvSpPr txBox="1"/>
          <p:nvPr/>
        </p:nvSpPr>
        <p:spPr>
          <a:xfrm flipH="1">
            <a:off x="2026676" y="3256944"/>
            <a:ext cx="3620888" cy="584775"/>
          </a:xfrm>
          <a:prstGeom prst="rect">
            <a:avLst/>
          </a:prstGeom>
          <a:noFill/>
        </p:spPr>
        <p:txBody>
          <a:bodyPr wrap="square" rtlCol="0">
            <a:spAutoFit/>
          </a:bodyPr>
          <a:lstStyle/>
          <a:p>
            <a:r>
              <a:rPr kumimoji="1" lang="en-US" altLang="ja-JP" sz="3200" dirty="0">
                <a:solidFill>
                  <a:srgbClr val="DADADA"/>
                </a:solidFill>
              </a:rPr>
              <a:t>W=3000</a:t>
            </a:r>
            <a:endParaRPr kumimoji="1" lang="ja-JP" altLang="en-US" sz="3200" dirty="0">
              <a:solidFill>
                <a:srgbClr val="DADADA"/>
              </a:solidFill>
            </a:endParaRPr>
          </a:p>
        </p:txBody>
      </p:sp>
    </p:spTree>
    <p:extLst>
      <p:ext uri="{BB962C8B-B14F-4D97-AF65-F5344CB8AC3E}">
        <p14:creationId xmlns:p14="http://schemas.microsoft.com/office/powerpoint/2010/main" val="1100655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版">
  <a:themeElements>
    <a:clrScheme name="石版">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版">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版">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713173F475E1DF49ACCBA5A435C7FE33" ma:contentTypeVersion="5" ma:contentTypeDescription="新しいドキュメントを作成します。" ma:contentTypeScope="" ma:versionID="9821254f69fa32ad9c58ae0f56d491cc">
  <xsd:schema xmlns:xsd="http://www.w3.org/2001/XMLSchema" xmlns:xs="http://www.w3.org/2001/XMLSchema" xmlns:p="http://schemas.microsoft.com/office/2006/metadata/properties" xmlns:ns3="d736793a-cdfe-4ec1-978d-15f022f334ae" xmlns:ns4="6d99d5fa-9830-4f3c-ad4c-8b42fb850ea4" targetNamespace="http://schemas.microsoft.com/office/2006/metadata/properties" ma:root="true" ma:fieldsID="52c94bda4bc3855acc791b9bae08753d" ns3:_="" ns4:_="">
    <xsd:import namespace="d736793a-cdfe-4ec1-978d-15f022f334ae"/>
    <xsd:import namespace="6d99d5fa-9830-4f3c-ad4c-8b42fb850ea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36793a-cdfe-4ec1-978d-15f022f334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d99d5fa-9830-4f3c-ad4c-8b42fb850ea4"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SharingHintHash" ma:index="12"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08AF2C-0AB0-41D2-8A03-E8457791AF14}">
  <ds:schemaRefs>
    <ds:schemaRef ds:uri="http://schemas.microsoft.com/sharepoint/v3/contenttype/forms"/>
  </ds:schemaRefs>
</ds:datastoreItem>
</file>

<file path=customXml/itemProps2.xml><?xml version="1.0" encoding="utf-8"?>
<ds:datastoreItem xmlns:ds="http://schemas.openxmlformats.org/officeDocument/2006/customXml" ds:itemID="{65363999-7EBA-4FA0-9961-4FB1204F6F94}">
  <ds:schemaRefs>
    <ds:schemaRef ds:uri="http://www.w3.org/XML/1998/namespace"/>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schemas.microsoft.com/office/2006/metadata/properties"/>
    <ds:schemaRef ds:uri="6d99d5fa-9830-4f3c-ad4c-8b42fb850ea4"/>
    <ds:schemaRef ds:uri="d736793a-cdfe-4ec1-978d-15f022f334ae"/>
    <ds:schemaRef ds:uri="http://purl.org/dc/dcmitype/"/>
    <ds:schemaRef ds:uri="http://purl.org/dc/elements/1.1/"/>
  </ds:schemaRefs>
</ds:datastoreItem>
</file>

<file path=customXml/itemProps3.xml><?xml version="1.0" encoding="utf-8"?>
<ds:datastoreItem xmlns:ds="http://schemas.openxmlformats.org/officeDocument/2006/customXml" ds:itemID="{35CB2A5B-CA1C-46E9-95DB-6F7957A4BDA1}">
  <ds:schemaRefs>
    <ds:schemaRef ds:uri="6d99d5fa-9830-4f3c-ad4c-8b42fb850ea4"/>
    <ds:schemaRef ds:uri="d736793a-cdfe-4ec1-978d-15f022f334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TM04033929[[fn=石版]]</Template>
  <TotalTime>128</TotalTime>
  <Words>1898</Words>
  <Application>Microsoft Office PowerPoint</Application>
  <PresentationFormat>ワイド画面</PresentationFormat>
  <Paragraphs>341</Paragraphs>
  <Slides>19</Slides>
  <Notes>14</Notes>
  <HiddenSlides>5</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游ゴシック</vt:lpstr>
      <vt:lpstr>Arial</vt:lpstr>
      <vt:lpstr>Calisto MT</vt:lpstr>
      <vt:lpstr>Wingdings 2</vt:lpstr>
      <vt:lpstr>石版</vt:lpstr>
      <vt:lpstr>ナップサック問題に対する GAとDPの性能比較実験</vt:lpstr>
      <vt:lpstr>目次</vt:lpstr>
      <vt:lpstr>実験目的</vt:lpstr>
      <vt:lpstr>ナップサック問題</vt:lpstr>
      <vt:lpstr>GAとその適用1</vt:lpstr>
      <vt:lpstr>GAとその適用2</vt:lpstr>
      <vt:lpstr>DPとその適用1</vt:lpstr>
      <vt:lpstr>DPとその適用2</vt:lpstr>
      <vt:lpstr>実験結果1-1.最適解を求める(N=100)</vt:lpstr>
      <vt:lpstr>実験結果1-2.最適解を求める(N=100)</vt:lpstr>
      <vt:lpstr>実験結果2-1.精度を抑えて解を求める(N=100)</vt:lpstr>
      <vt:lpstr>実験結果2-2.精度を抑えて解を求める</vt:lpstr>
      <vt:lpstr>実験結果2-3.精度を抑えて解を求める</vt:lpstr>
      <vt:lpstr>考察.GAとDPの比較</vt:lpstr>
      <vt:lpstr>実験結果1-1.N=10の場合</vt:lpstr>
      <vt:lpstr>実験結果2-2.精度を抑えて解を求める(N=1000)</vt:lpstr>
      <vt:lpstr>実験結果2-3.精度を抑えて解を求める</vt:lpstr>
      <vt:lpstr>考察1.GAとDの比較</vt:lpstr>
      <vt:lpstr>考察2.GAについて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ナップサック問題に対するDPとGAの性能比較実験</dc:title>
  <dc:creator>21K4HI07:甲斐</dc:creator>
  <cp:lastModifiedBy>21K4HI07:甲斐</cp:lastModifiedBy>
  <cp:revision>2</cp:revision>
  <dcterms:created xsi:type="dcterms:W3CDTF">2022-01-13T06:19:26Z</dcterms:created>
  <dcterms:modified xsi:type="dcterms:W3CDTF">2022-02-08T17:11:05Z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0x010100713173F475E1DF49ACCBA5A435C7FE33</vt:lpwstr>
  </property>
</Properties>
</file>