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03"/>
    <p:restoredTop sz="94682"/>
  </p:normalViewPr>
  <p:slideViewPr>
    <p:cSldViewPr snapToGrid="0" snapToObjects="1">
      <p:cViewPr varScale="1">
        <p:scale>
          <a:sx n="98" d="100"/>
          <a:sy n="98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E7A-4094-914C-964A-853B6F65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22955-DAFC-D84F-AE4F-5516BFD7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C549-A72B-3B4B-AF1C-42F225AF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C035-91C7-E341-8578-59BCC0B9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3193-4D81-9847-ABFE-AB21D898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2C61-5177-F344-9AC5-A07F7D7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6741-E47C-324B-A78C-BA328A41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1E7E-000F-6F4B-951D-9A8B75C9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919E-46BA-334C-B34A-2ED81F4A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DAE9-1D0D-9E44-8636-B0459066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749A0-F3AB-DB45-A5C9-9C02194D6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3FD8C-6E0E-184E-B58B-6D4E77DC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23D0-4D88-B247-AABD-0D11A1EE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2E5C-6949-1F42-A898-4CCD4E13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63D2A-C9A7-0949-8FEB-863C1C8F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C8A8-64B2-5045-B067-EA24CCA9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B250-C339-2D47-8866-9F5FFFB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721F-54B2-6247-BDBE-623E8812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8F9F-16E0-8C4F-9E5C-2A18B2F4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30A9-3785-0B47-88C9-0D371337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0012-603C-FA46-B5E9-00D88342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169B5-A1FC-6340-AE0F-F4F87CC05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C3FE-AE43-9B42-8F59-95E57112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6EBE-05D0-DA43-9AC4-496182AA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6DA3-0090-774D-B57E-7154A073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9E2-F769-BB44-96B8-F21BB63B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D7D0-3703-C543-A77D-DCA2C9F5A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632B0-6DB9-254F-B16C-2DBB9AC1A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6D40D-4FCB-D84C-8E9B-F37A3741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D809-2D13-B947-AD91-D789E52C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583E-4EDC-2C4C-B16F-0EF4811F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23E1-0170-6843-BE51-2A1F1BF8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07C0-13CB-4A4B-AC50-4EE2BB6F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6386B-C70A-F341-8574-AA88B3B4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21732-DD0D-D847-9C45-B74E54F91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029C0-587C-404E-9051-E4F9084EE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B0634-2102-6447-86F8-813D59AA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38B5C-A1BC-2F43-8FB4-7B3BF682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13928-9F5F-9F46-A1D0-2B72ED5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BBCA-4973-DD4E-9CF3-05977712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4C842-4451-4446-A3A4-E705E1CE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D23F9-0298-A448-9AA3-CC92F676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A9EB0-069A-9D4F-8870-44ECF89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2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D42C8-4F45-3C49-8911-03F9D449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57F8E-B334-8A4F-B2BD-B21546D3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A56A9-6DA9-EA4A-87ED-9A180978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3323-ED57-CD4D-AAC4-B78C7DA1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3235-3108-A244-A716-A49283E3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2BF3A-F558-624C-BC23-4EB031F1E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00E02-183F-304F-A25C-DE16BFD0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95E4-F7EA-7F4A-B703-5570063B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7A5C3-2E2F-E648-BE31-8AD5D612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2D1D-EA58-F648-A72F-A92FF73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F0932-9925-314D-8A51-23FDDC4B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917AC-3509-4C4B-A83E-9866DCAD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4684C-086C-084C-A9A5-20B9E695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B4F8-6F87-0D4F-A2E1-C279BEFC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7364C-E3EA-9C43-8149-9BC287BD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C7ACB-97A4-EC4F-9E86-CE5FB372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8F7F-25ED-3B48-90E9-CD2384AD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D7D3-2FB8-0247-BDC1-63D747302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B9453-ADEA-3C43-80C2-95546D11CA1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0F1D-7A68-1249-B8EB-392B8EDD9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2A6C-6E31-8242-95CF-2D2BCA34F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3253-2093-A241-8F1E-F7837471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1875-DC39-4E48-A16F-D4CC5D3C5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&amp; DOM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AA3B-330D-4046-B431-9A6188BC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8380"/>
            <a:ext cx="9144000" cy="859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Recitation 2</a:t>
            </a:r>
          </a:p>
          <a:p>
            <a:r>
              <a:rPr lang="en-US" dirty="0"/>
              <a:t>Jan 23, 2019</a:t>
            </a:r>
          </a:p>
        </p:txBody>
      </p:sp>
    </p:spTree>
    <p:extLst>
      <p:ext uri="{BB962C8B-B14F-4D97-AF65-F5344CB8AC3E}">
        <p14:creationId xmlns:p14="http://schemas.microsoft.com/office/powerpoint/2010/main" val="129232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042-978E-8047-A927-5EBCB699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7FFF-6C06-6B41-86D6-A97B62041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 a function:</a:t>
            </a:r>
            <a:br>
              <a:rPr lang="en-US" dirty="0"/>
            </a:br>
            <a:r>
              <a:rPr lang="en-US" dirty="0"/>
              <a:t>	function calculator() {... </a:t>
            </a:r>
          </a:p>
          <a:p>
            <a:pPr marL="0" indent="0">
              <a:buNone/>
            </a:pPr>
            <a:r>
              <a:rPr lang="en-US" dirty="0"/>
              <a:t>	OR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calculator = function() {... </a:t>
            </a:r>
          </a:p>
          <a:p>
            <a:r>
              <a:rPr lang="en-US" dirty="0"/>
              <a:t>As inner functions:</a:t>
            </a:r>
            <a:br>
              <a:rPr lang="en-US" dirty="0"/>
            </a:br>
            <a:r>
              <a:rPr lang="en-US" dirty="0"/>
              <a:t>	function </a:t>
            </a:r>
            <a:r>
              <a:rPr lang="en-US" dirty="0" err="1"/>
              <a:t>multiplyAbsolute</a:t>
            </a:r>
            <a:r>
              <a:rPr lang="en-US" dirty="0"/>
              <a:t>(number, factor){ </a:t>
            </a:r>
          </a:p>
          <a:p>
            <a:pPr marL="0" indent="0">
              <a:buNone/>
            </a:pPr>
            <a:r>
              <a:rPr lang="en-US" dirty="0"/>
              <a:t>		function multiply(number){ return number * factor; </a:t>
            </a:r>
          </a:p>
          <a:p>
            <a:pPr marL="0" indent="0">
              <a:buNone/>
            </a:pP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if(number &lt; 0){ </a:t>
            </a:r>
          </a:p>
          <a:p>
            <a:pPr marL="0" indent="0">
              <a:buNone/>
            </a:pPr>
            <a:r>
              <a:rPr lang="en-US" dirty="0"/>
              <a:t>		return multiply(-number); } </a:t>
            </a:r>
          </a:p>
          <a:p>
            <a:pPr marL="0" indent="0">
              <a:buNone/>
            </a:pPr>
            <a:r>
              <a:rPr lang="en-US" dirty="0"/>
              <a:t>	else{</a:t>
            </a:r>
            <a:br>
              <a:rPr lang="en-US" dirty="0"/>
            </a:br>
            <a:r>
              <a:rPr lang="en-US" dirty="0"/>
              <a:t>		return multiply(number); </a:t>
            </a:r>
          </a:p>
          <a:p>
            <a:pPr marL="0" indent="0">
              <a:buNone/>
            </a:pPr>
            <a:r>
              <a:rPr lang="en-US" dirty="0"/>
              <a:t>	} } </a:t>
            </a:r>
          </a:p>
          <a:p>
            <a:r>
              <a:rPr lang="en-US" dirty="0"/>
              <a:t>As anonymous functions: (function(){ number = 10; })();    //Why anonymous functions?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3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AAEC-953E-8741-8AC1-CC1D130E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435A-AF0C-A349-9AE5-05A814CA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Closure: The scope of an inner function continues even after the parent functions have returned. 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function f1(){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n=999;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nAdd</a:t>
            </a:r>
            <a:r>
              <a:rPr lang="en-US" dirty="0"/>
              <a:t>=function(){n+=1}		//setter</a:t>
            </a:r>
          </a:p>
          <a:p>
            <a:pPr marL="0" indent="0">
              <a:buNone/>
            </a:pPr>
            <a:r>
              <a:rPr lang="en-US" dirty="0"/>
              <a:t>		function f2(){		//n will not be collected as garbage</a:t>
            </a:r>
          </a:p>
          <a:p>
            <a:pPr marL="0" indent="0">
              <a:buNone/>
            </a:pPr>
            <a:r>
              <a:rPr lang="en-US" dirty="0"/>
              <a:t>			alert(n);		</a:t>
            </a:r>
            <a:br>
              <a:rPr lang="en-US" dirty="0"/>
            </a:br>
            <a:r>
              <a:rPr lang="en-US" dirty="0"/>
              <a:t>　　　　		}</a:t>
            </a:r>
          </a:p>
          <a:p>
            <a:pPr marL="0" indent="0">
              <a:buNone/>
            </a:pPr>
            <a:r>
              <a:rPr lang="en-US" dirty="0"/>
              <a:t>		return f2;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result=f1();</a:t>
            </a:r>
          </a:p>
          <a:p>
            <a:pPr marL="0" indent="0">
              <a:buNone/>
            </a:pPr>
            <a:r>
              <a:rPr lang="en-US" dirty="0"/>
              <a:t>	result(); // 999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nAdd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result(); // 1000</a:t>
            </a:r>
          </a:p>
          <a:p>
            <a:r>
              <a:rPr lang="en-US" dirty="0"/>
              <a:t>Don not </a:t>
            </a:r>
            <a:r>
              <a:rPr lang="en-US" altLang="zh-CN" dirty="0"/>
              <a:t>overuse</a:t>
            </a:r>
            <a:r>
              <a:rPr lang="en-US" dirty="0"/>
              <a:t> closure!</a:t>
            </a:r>
          </a:p>
        </p:txBody>
      </p:sp>
    </p:spTree>
    <p:extLst>
      <p:ext uri="{BB962C8B-B14F-4D97-AF65-F5344CB8AC3E}">
        <p14:creationId xmlns:p14="http://schemas.microsoft.com/office/powerpoint/2010/main" val="238599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AC09-7C62-0B42-AA96-5C43BCF9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686F-E23A-474C-91BB-E9BDD3D5B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ping()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("Ping"); </a:t>
            </a:r>
          </a:p>
          <a:p>
            <a:pPr marL="0" indent="0">
              <a:buNone/>
            </a:pPr>
            <a:r>
              <a:rPr lang="en-US" dirty="0"/>
              <a:t>	let times=0;</a:t>
            </a:r>
          </a:p>
          <a:p>
            <a:pPr marL="0" indent="0">
              <a:buNone/>
            </a:pPr>
            <a:r>
              <a:rPr lang="en-US" dirty="0"/>
              <a:t>	pong =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("Pong "+ (++times));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Try pong()</a:t>
            </a:r>
          </a:p>
          <a:p>
            <a:r>
              <a:rPr lang="en-US" dirty="0"/>
              <a:t>Try ping()</a:t>
            </a:r>
          </a:p>
          <a:p>
            <a:r>
              <a:rPr lang="en-US" dirty="0"/>
              <a:t>pong()</a:t>
            </a:r>
          </a:p>
          <a:p>
            <a:r>
              <a:rPr lang="en-US" dirty="0"/>
              <a:t>pong()</a:t>
            </a:r>
          </a:p>
        </p:txBody>
      </p:sp>
    </p:spTree>
    <p:extLst>
      <p:ext uri="{BB962C8B-B14F-4D97-AF65-F5344CB8AC3E}">
        <p14:creationId xmlns:p14="http://schemas.microsoft.com/office/powerpoint/2010/main" val="373258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A418-C3C3-0F43-98DF-D8254E0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BE22-41FE-7343-9255-FF4322C8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Browsers, mobile devices, and servers spend a lot of their time waiting for things to happen </a:t>
            </a:r>
          </a:p>
          <a:p>
            <a:pPr lvl="1">
              <a:buFontTx/>
              <a:buChar char="-"/>
            </a:pPr>
            <a:r>
              <a:rPr lang="en-US" dirty="0"/>
              <a:t>Waiting for a user to click a button</a:t>
            </a:r>
          </a:p>
          <a:p>
            <a:pPr lvl="1">
              <a:buFontTx/>
              <a:buChar char="-"/>
            </a:pPr>
            <a:r>
              <a:rPr lang="en-US" dirty="0"/>
              <a:t>Waiting for a server to make a response </a:t>
            </a:r>
          </a:p>
          <a:p>
            <a:pPr lvl="1">
              <a:buFontTx/>
              <a:buChar char="-"/>
            </a:pPr>
            <a:r>
              <a:rPr lang="en-US" dirty="0"/>
              <a:t>Waiting for a database to return data </a:t>
            </a:r>
          </a:p>
          <a:p>
            <a:r>
              <a:rPr lang="en-US" dirty="0"/>
              <a:t>Two ways to handle delay: </a:t>
            </a:r>
          </a:p>
          <a:p>
            <a:pPr lvl="1"/>
            <a:r>
              <a:rPr lang="en-US" b="1" dirty="0"/>
              <a:t>Synchronous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When initiating something that takes time, “block</a:t>
            </a:r>
            <a:r>
              <a:rPr lang="en-US" altLang="zh-CN" dirty="0"/>
              <a:t>"</a:t>
            </a:r>
            <a:endParaRPr lang="en-US" dirty="0"/>
          </a:p>
          <a:p>
            <a:pPr lvl="3">
              <a:buFontTx/>
              <a:buChar char="-"/>
            </a:pPr>
            <a:r>
              <a:rPr lang="en-US" b="1" dirty="0"/>
              <a:t>Stop and wait </a:t>
            </a:r>
            <a:r>
              <a:rPr lang="en-US" dirty="0"/>
              <a:t>until the response is received </a:t>
            </a:r>
          </a:p>
          <a:p>
            <a:pPr lvl="1"/>
            <a:r>
              <a:rPr lang="en-US" b="1" dirty="0"/>
              <a:t>Asynchronous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When initiating something that takes time, </a:t>
            </a:r>
          </a:p>
          <a:p>
            <a:pPr lvl="3">
              <a:buFontTx/>
              <a:buChar char="-"/>
            </a:pPr>
            <a:r>
              <a:rPr lang="en-US" dirty="0"/>
              <a:t>start it and provide a "handler" to run when the response is received</a:t>
            </a:r>
          </a:p>
          <a:p>
            <a:pPr lvl="3">
              <a:buFontTx/>
              <a:buChar char="-"/>
            </a:pPr>
            <a:r>
              <a:rPr lang="en-US" dirty="0"/>
              <a:t> move on and do other things </a:t>
            </a:r>
          </a:p>
        </p:txBody>
      </p:sp>
    </p:spTree>
    <p:extLst>
      <p:ext uri="{BB962C8B-B14F-4D97-AF65-F5344CB8AC3E}">
        <p14:creationId xmlns:p14="http://schemas.microsoft.com/office/powerpoint/2010/main" val="317788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2F71-3CC1-EF4E-B8C8-ACB260FB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(browser) </a:t>
            </a:r>
            <a:r>
              <a:rPr lang="en-US" dirty="0" err="1"/>
              <a:t>asynchronousity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E4B4-2FB5-134C-8617-B3F2C6EB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Events</a:t>
            </a:r>
          </a:p>
          <a:p>
            <a:pPr lvl="1"/>
            <a:r>
              <a:rPr lang="en-US" dirty="0"/>
              <a:t>E.g. onclick, </a:t>
            </a:r>
            <a:r>
              <a:rPr lang="en-US" dirty="0" err="1"/>
              <a:t>onmouseover</a:t>
            </a:r>
            <a:r>
              <a:rPr lang="en-US" dirty="0"/>
              <a:t>, </a:t>
            </a:r>
            <a:r>
              <a:rPr lang="en-US" dirty="0" err="1"/>
              <a:t>onfocus</a:t>
            </a:r>
            <a:r>
              <a:rPr lang="en-US" dirty="0"/>
              <a:t> </a:t>
            </a:r>
          </a:p>
          <a:p>
            <a:r>
              <a:rPr lang="en-US" dirty="0"/>
              <a:t>Timer</a:t>
            </a:r>
          </a:p>
          <a:p>
            <a:pPr lvl="1"/>
            <a:r>
              <a:rPr lang="en-US" dirty="0" err="1"/>
              <a:t>setTimeout</a:t>
            </a:r>
            <a:r>
              <a:rPr lang="en-US" dirty="0"/>
              <a:t> - do callback after some given time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functionToCall</a:t>
            </a:r>
            <a:r>
              <a:rPr lang="en-US" dirty="0"/>
              <a:t>, </a:t>
            </a:r>
            <a:r>
              <a:rPr lang="en-US" dirty="0" err="1"/>
              <a:t>numMillisecond</a:t>
            </a:r>
            <a:r>
              <a:rPr lang="en-US" altLang="zh-CN" dirty="0"/>
              <a:t>)</a:t>
            </a:r>
          </a:p>
          <a:p>
            <a:pPr lvl="1"/>
            <a:r>
              <a:rPr lang="en-US" dirty="0" err="1"/>
              <a:t>setInterval</a:t>
            </a:r>
            <a:r>
              <a:rPr lang="en-US" dirty="0"/>
              <a:t> – do callback after every given time interval </a:t>
            </a:r>
          </a:p>
          <a:p>
            <a:pPr lvl="2">
              <a:buFontTx/>
              <a:buChar char="-"/>
            </a:pPr>
            <a:r>
              <a:rPr lang="en-US" sz="2400" dirty="0" err="1"/>
              <a:t>setInterval</a:t>
            </a:r>
            <a:r>
              <a:rPr lang="en-US" sz="2400" dirty="0"/>
              <a:t>(</a:t>
            </a:r>
            <a:r>
              <a:rPr lang="en-US" sz="2400" dirty="0" err="1"/>
              <a:t>functinoToCall</a:t>
            </a:r>
            <a:r>
              <a:rPr lang="en-US" sz="2400" dirty="0"/>
              <a:t>, </a:t>
            </a:r>
            <a:r>
              <a:rPr lang="en-US" sz="2400" dirty="0" err="1"/>
              <a:t>numMilliseconds</a:t>
            </a:r>
            <a:r>
              <a:rPr lang="en-US" sz="2400" dirty="0"/>
              <a:t>)</a:t>
            </a:r>
          </a:p>
          <a:p>
            <a:r>
              <a:rPr lang="en-US" dirty="0"/>
              <a:t>Asynchronous processes</a:t>
            </a:r>
          </a:p>
          <a:p>
            <a:pPr lvl="1"/>
            <a:r>
              <a:rPr lang="en-US" dirty="0"/>
              <a:t>E.g. make a request to the server (AJAX) and run a callback function when the reply is completed 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559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F1B4-62A0-2042-B551-3D64C883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/Closure/Callback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B73A-6FD4-2745-AD17-9CBF9834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tick() {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console.log</a:t>
            </a:r>
            <a:r>
              <a:rPr lang="en-US" dirty="0"/>
              <a:t>("tick ");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setTimeout</a:t>
            </a:r>
            <a:r>
              <a:rPr lang="en-US" dirty="0"/>
              <a:t>(tock, 1000); 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function tock()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("tock ");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(tick, 1000); </a:t>
            </a:r>
            <a:br>
              <a:rPr lang="en-US" dirty="0"/>
            </a:b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Without using a global variable, have tick and tock produce the following: </a:t>
            </a:r>
          </a:p>
          <a:p>
            <a:pPr marL="0" indent="0">
              <a:buNone/>
            </a:pPr>
            <a:r>
              <a:rPr lang="en-US" dirty="0"/>
              <a:t>	tick 0 </a:t>
            </a:r>
          </a:p>
          <a:p>
            <a:pPr marL="0" indent="0">
              <a:buNone/>
            </a:pPr>
            <a:r>
              <a:rPr lang="en-US" dirty="0"/>
              <a:t>	tock 1 </a:t>
            </a:r>
          </a:p>
          <a:p>
            <a:pPr marL="0" indent="0">
              <a:buNone/>
            </a:pPr>
            <a:r>
              <a:rPr lang="en-US" dirty="0"/>
              <a:t>	tick 2 </a:t>
            </a:r>
          </a:p>
          <a:p>
            <a:pPr marL="0" indent="0">
              <a:buNone/>
            </a:pPr>
            <a:r>
              <a:rPr lang="en-US" dirty="0"/>
              <a:t>	tock 3 </a:t>
            </a:r>
          </a:p>
          <a:p>
            <a:pPr marL="0" indent="0">
              <a:buNone/>
            </a:pPr>
            <a:r>
              <a:rPr lang="en-US" dirty="0"/>
              <a:t>	...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5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6E70-C8E3-3E48-A713-16516CE1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FE36-97A8-1D4B-9BE6-A9D8A347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tick() {</a:t>
            </a:r>
            <a:br>
              <a:rPr lang="en-US" dirty="0"/>
            </a:br>
            <a:r>
              <a:rPr lang="en-US" dirty="0"/>
              <a:t>	let </a:t>
            </a:r>
            <a:r>
              <a:rPr lang="en-US" dirty="0" err="1"/>
              <a:t>tcount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("tick "+ </a:t>
            </a:r>
            <a:r>
              <a:rPr lang="en-US" dirty="0" err="1"/>
              <a:t>tcount</a:t>
            </a:r>
            <a:r>
              <a:rPr lang="en-US" dirty="0"/>
              <a:t>++);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(function(){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("tock "+ </a:t>
            </a:r>
            <a:r>
              <a:rPr lang="en-US" dirty="0" err="1"/>
              <a:t>tcount</a:t>
            </a:r>
            <a:r>
              <a:rPr lang="en-US" dirty="0"/>
              <a:t>++);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(tick, 1000); }, 1000);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39DA-4266-3144-9204-2AC31095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with zero global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0983-10FA-F14E-9E62-5A65402A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(function()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tcount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	function tick()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("tick "+ </a:t>
            </a:r>
            <a:r>
              <a:rPr lang="en-US" dirty="0" err="1"/>
              <a:t>tcount</a:t>
            </a:r>
            <a:r>
              <a:rPr lang="en-US" dirty="0"/>
              <a:t>++);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(tock, 1000); } </a:t>
            </a:r>
          </a:p>
          <a:p>
            <a:pPr marL="0" indent="0">
              <a:buNone/>
            </a:pPr>
            <a:r>
              <a:rPr lang="en-US" dirty="0"/>
              <a:t>	function tock()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("tock "+ </a:t>
            </a:r>
            <a:r>
              <a:rPr lang="en-US" dirty="0" err="1"/>
              <a:t>tcount</a:t>
            </a:r>
            <a:r>
              <a:rPr lang="en-US" dirty="0"/>
              <a:t>++);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(tick, 1000);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return tick; })()();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2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23C-EB40-D945-974D-7CF33F99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904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DOM </a:t>
            </a:r>
          </a:p>
        </p:txBody>
      </p:sp>
    </p:spTree>
    <p:extLst>
      <p:ext uri="{BB962C8B-B14F-4D97-AF65-F5344CB8AC3E}">
        <p14:creationId xmlns:p14="http://schemas.microsoft.com/office/powerpoint/2010/main" val="184321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22A2-DB79-354C-9AEC-56C3A6A9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EEE94-D0FD-D843-A145-38763C8E1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90688"/>
            <a:ext cx="8338366" cy="50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3823-4D3B-574E-AA51-CC1D079D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C792-0432-5A43-90EB-AADD81AE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 err="1"/>
              <a:t>NaN&amp;Infinity</a:t>
            </a:r>
            <a:endParaRPr lang="en-US" dirty="0"/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Closure</a:t>
            </a:r>
          </a:p>
          <a:p>
            <a:pPr lvl="1"/>
            <a:r>
              <a:rPr lang="en-US" dirty="0"/>
              <a:t>Asynchronous Programming</a:t>
            </a:r>
          </a:p>
          <a:p>
            <a:r>
              <a:rPr lang="en-US" dirty="0"/>
              <a:t>DOM</a:t>
            </a:r>
          </a:p>
          <a:p>
            <a:pPr lvl="1"/>
            <a:r>
              <a:rPr lang="en-US" dirty="0"/>
              <a:t>DOM as a tree</a:t>
            </a:r>
          </a:p>
          <a:p>
            <a:pPr lvl="1"/>
            <a:r>
              <a:rPr lang="en-US" dirty="0"/>
              <a:t>Walking DOM</a:t>
            </a:r>
          </a:p>
          <a:p>
            <a:pPr lvl="1"/>
            <a:r>
              <a:rPr lang="en-US" dirty="0"/>
              <a:t>Searching DOM</a:t>
            </a:r>
          </a:p>
          <a:p>
            <a:pPr lvl="1"/>
            <a:r>
              <a:rPr lang="en-US" dirty="0"/>
              <a:t>Creating Elements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66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0160-AD19-104A-A4B7-3CBDAE12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AB74-2815-D240-BE86-1CC6A754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err="1"/>
              <a:t>document.body.childNodes</a:t>
            </a:r>
            <a:r>
              <a:rPr lang="en-US" dirty="0"/>
              <a:t>[1]</a:t>
            </a:r>
          </a:p>
          <a:p>
            <a:pPr>
              <a:buFontTx/>
              <a:buChar char="-"/>
            </a:pPr>
            <a:r>
              <a:rPr lang="en-US" dirty="0" err="1"/>
              <a:t>document.body.firstChild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document.body.firstChild.nextSibling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document.body.firstElementChild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document.body.firstElementChild.innerHTML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document.body.firstElementChild.nodeName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document.body.firstElementChild.id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hw.nodeName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hw.nextElementSibling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8686-9026-B04A-8785-F1E14565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DOM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8578-D126-3241-B2A3-4F7BD10C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("pp1").</a:t>
            </a:r>
            <a:r>
              <a:rPr lang="en-US" dirty="0" err="1"/>
              <a:t>innerHTML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"This is a paragraph with &lt;b&gt;bold&lt;/b&gt; and &lt;span id=“span1"&gt;spanned &lt;/span&gt; text within it” </a:t>
            </a:r>
          </a:p>
          <a:p>
            <a:r>
              <a:rPr lang="en-US" dirty="0" err="1"/>
              <a:t>document.getElementsByName</a:t>
            </a:r>
            <a:r>
              <a:rPr lang="en-US" dirty="0"/>
              <a:t>("2nd")</a:t>
            </a:r>
          </a:p>
          <a:p>
            <a:pPr lvl="1">
              <a:buFontTx/>
              <a:buChar char="-"/>
            </a:pPr>
            <a:r>
              <a:rPr lang="en-US" dirty="0"/>
              <a:t>[&lt;span id=“span2” name=“2nd”&gt;spanned &lt;/span&gt;]</a:t>
            </a:r>
          </a:p>
          <a:p>
            <a:pPr lvl="1">
              <a:buFontTx/>
              <a:buChar char="-"/>
            </a:pPr>
            <a:r>
              <a:rPr lang="en-US" dirty="0"/>
              <a:t>Notice the plural Elements and that an array is returned (Even if only for one element) </a:t>
            </a:r>
          </a:p>
          <a:p>
            <a:r>
              <a:rPr lang="en-US" dirty="0" err="1"/>
              <a:t>document.getElementsByTagName</a:t>
            </a:r>
            <a:r>
              <a:rPr lang="en-US" dirty="0"/>
              <a:t>("span")</a:t>
            </a:r>
          </a:p>
          <a:p>
            <a:pPr lvl="1">
              <a:buFontTx/>
              <a:buChar char="-"/>
            </a:pPr>
            <a:r>
              <a:rPr lang="en-US" dirty="0"/>
              <a:t>[&lt;span id="span1"&gt;Spanned text&lt;/span&gt;, </a:t>
            </a:r>
          </a:p>
          <a:p>
            <a:pPr marL="457200" lvl="1" indent="0">
              <a:buNone/>
            </a:pPr>
            <a:r>
              <a:rPr lang="en-US" dirty="0"/>
              <a:t>	&lt;span id="span2" name="2nd"&gt;spanned &lt;/span&gt;]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EDE1-5CBE-4444-9C65-C0AD1BA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0740-B35C-D847-9189-1EB519C4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new element:</a:t>
            </a:r>
          </a:p>
          <a:p>
            <a:pPr lvl="1">
              <a:buFontTx/>
              <a:buChar char="-"/>
            </a:pPr>
            <a:r>
              <a:rPr lang="en-US" dirty="0"/>
              <a:t>de=</a:t>
            </a:r>
            <a:r>
              <a:rPr lang="en-US" dirty="0" err="1"/>
              <a:t>document.createElement</a:t>
            </a:r>
            <a:r>
              <a:rPr lang="en-US" dirty="0"/>
              <a:t>(“p”); </a:t>
            </a:r>
          </a:p>
          <a:p>
            <a:r>
              <a:rPr lang="en-US" dirty="0"/>
              <a:t>Create a </a:t>
            </a:r>
            <a:r>
              <a:rPr lang="en-US" dirty="0" err="1"/>
              <a:t>textNode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tn</a:t>
            </a:r>
            <a:r>
              <a:rPr lang="en-US" dirty="0"/>
              <a:t>=</a:t>
            </a:r>
            <a:r>
              <a:rPr lang="en-US" dirty="0" err="1"/>
              <a:t>document.createTextNode</a:t>
            </a:r>
            <a:r>
              <a:rPr lang="en-US" dirty="0"/>
              <a:t>(“It is 11:30am.”); </a:t>
            </a:r>
          </a:p>
          <a:p>
            <a:r>
              <a:rPr lang="en-US" dirty="0"/>
              <a:t>Add the </a:t>
            </a:r>
            <a:r>
              <a:rPr lang="en-US" dirty="0" err="1"/>
              <a:t>textNode</a:t>
            </a:r>
            <a:r>
              <a:rPr lang="en-US" dirty="0"/>
              <a:t> to the &lt;p&gt; element </a:t>
            </a:r>
          </a:p>
          <a:p>
            <a:pPr lvl="1">
              <a:buFontTx/>
              <a:buChar char="-"/>
            </a:pPr>
            <a:r>
              <a:rPr lang="en-US" dirty="0" err="1"/>
              <a:t>de.appendChild</a:t>
            </a:r>
            <a:r>
              <a:rPr lang="en-US" dirty="0"/>
              <a:t>(</a:t>
            </a:r>
            <a:r>
              <a:rPr lang="en-US" dirty="0" err="1"/>
              <a:t>tn</a:t>
            </a:r>
            <a:r>
              <a:rPr lang="en-US" dirty="0"/>
              <a:t>);</a:t>
            </a:r>
          </a:p>
          <a:p>
            <a:r>
              <a:rPr lang="en-US" dirty="0"/>
              <a:t>Insert a node before another</a:t>
            </a:r>
          </a:p>
          <a:p>
            <a:pPr lvl="1">
              <a:buFontTx/>
              <a:buChar char="-"/>
            </a:pPr>
            <a:r>
              <a:rPr lang="en-US" dirty="0" err="1"/>
              <a:t>tn</a:t>
            </a:r>
            <a:r>
              <a:rPr lang="en-US" dirty="0"/>
              <a:t>=</a:t>
            </a:r>
            <a:r>
              <a:rPr lang="en-US" dirty="0" err="1"/>
              <a:t>document.createTextNode</a:t>
            </a:r>
            <a:r>
              <a:rPr lang="en-US" dirty="0"/>
              <a:t>(“What time is it? ”); </a:t>
            </a:r>
          </a:p>
          <a:p>
            <a:pPr lvl="1">
              <a:buFontTx/>
              <a:buChar char="-"/>
            </a:pPr>
            <a:r>
              <a:rPr lang="en-US" dirty="0" err="1"/>
              <a:t>de.insertBefore</a:t>
            </a:r>
            <a:r>
              <a:rPr lang="en-US" dirty="0"/>
              <a:t>(</a:t>
            </a:r>
            <a:r>
              <a:rPr lang="en-US" dirty="0" err="1"/>
              <a:t>tn</a:t>
            </a:r>
            <a:r>
              <a:rPr lang="en-US" dirty="0"/>
              <a:t>, </a:t>
            </a:r>
            <a:r>
              <a:rPr lang="en-US" dirty="0" err="1"/>
              <a:t>de.firstChild</a:t>
            </a:r>
            <a:r>
              <a:rPr lang="en-US" dirty="0"/>
              <a:t>); </a:t>
            </a:r>
          </a:p>
          <a:p>
            <a:r>
              <a:rPr lang="en-US" dirty="0"/>
              <a:t>Add the whole thing to the document</a:t>
            </a:r>
          </a:p>
          <a:p>
            <a:pPr lvl="1">
              <a:buFontTx/>
              <a:buChar char="-"/>
            </a:pPr>
            <a:r>
              <a:rPr lang="en-US" dirty="0" err="1"/>
              <a:t>var</a:t>
            </a:r>
            <a:r>
              <a:rPr lang="en-US" dirty="0"/>
              <a:t> dv=</a:t>
            </a:r>
            <a:r>
              <a:rPr lang="en-US" dirty="0" err="1"/>
              <a:t>document.getElementsByTagName</a:t>
            </a:r>
            <a:r>
              <a:rPr lang="en-US" dirty="0"/>
              <a:t>("div");</a:t>
            </a:r>
          </a:p>
          <a:p>
            <a:pPr lvl="1">
              <a:buFontTx/>
              <a:buChar char="-"/>
            </a:pPr>
            <a:r>
              <a:rPr lang="en-US" dirty="0" err="1"/>
              <a:t>document.body.insertBefore</a:t>
            </a:r>
            <a:r>
              <a:rPr lang="en-US" dirty="0"/>
              <a:t>(</a:t>
            </a:r>
            <a:r>
              <a:rPr lang="en-US" dirty="0" err="1"/>
              <a:t>de,dv</a:t>
            </a:r>
            <a:r>
              <a:rPr lang="en-US" dirty="0"/>
              <a:t>[0]); </a:t>
            </a:r>
          </a:p>
        </p:txBody>
      </p:sp>
    </p:spTree>
    <p:extLst>
      <p:ext uri="{BB962C8B-B14F-4D97-AF65-F5344CB8AC3E}">
        <p14:creationId xmlns:p14="http://schemas.microsoft.com/office/powerpoint/2010/main" val="293864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C04A-541B-9C47-BF44-1F562876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382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26907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42BF-D18F-2C44-A009-C8BF23F0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B61F-37C8-9340-AC33-32D0BB8B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number types are there in JavaScript? </a:t>
            </a:r>
          </a:p>
          <a:p>
            <a:pPr lvl="1"/>
            <a:r>
              <a:rPr lang="en-US" dirty="0"/>
              <a:t>Only ONE: 64-bit floating point</a:t>
            </a:r>
          </a:p>
          <a:p>
            <a:pPr lvl="1"/>
            <a:r>
              <a:rPr lang="en-US" dirty="0"/>
              <a:t>No integers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X = 3</a:t>
            </a:r>
          </a:p>
          <a:p>
            <a:pPr marL="457200" lvl="1" indent="0">
              <a:buNone/>
            </a:pPr>
            <a:r>
              <a:rPr lang="en-US" dirty="0"/>
              <a:t>X = .33</a:t>
            </a:r>
          </a:p>
          <a:p>
            <a:pPr marL="457200" lvl="1" indent="0">
              <a:buNone/>
            </a:pPr>
            <a:r>
              <a:rPr lang="en-US" dirty="0"/>
              <a:t>X+=.33</a:t>
            </a:r>
          </a:p>
          <a:p>
            <a:r>
              <a:rPr lang="en-US" dirty="0"/>
              <a:t>How to get integers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(x)//round</a:t>
            </a:r>
          </a:p>
          <a:p>
            <a:pPr lvl="1"/>
            <a:r>
              <a:rPr lang="en-US" dirty="0" err="1"/>
              <a:t>Math.floor</a:t>
            </a:r>
            <a:r>
              <a:rPr lang="en-US" dirty="0"/>
              <a:t>(x)//truncate</a:t>
            </a:r>
          </a:p>
        </p:txBody>
      </p:sp>
    </p:spTree>
    <p:extLst>
      <p:ext uri="{BB962C8B-B14F-4D97-AF65-F5344CB8AC3E}">
        <p14:creationId xmlns:p14="http://schemas.microsoft.com/office/powerpoint/2010/main" val="23634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02F-BC76-1641-82D2-78072C3B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Infinity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61E093-8761-804B-9962-364FD4D16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NaN</a:t>
                </a:r>
                <a:r>
                  <a:rPr lang="en-US" dirty="0"/>
                  <a:t>: Not a Number</a:t>
                </a:r>
              </a:p>
              <a:p>
                <a:pPr lvl="1"/>
                <a:r>
                  <a:rPr lang="en-US" dirty="0"/>
                  <a:t>Result of undefined or erroneous operations</a:t>
                </a:r>
              </a:p>
              <a:p>
                <a:pPr lvl="1"/>
                <a:r>
                  <a:rPr lang="en-US" dirty="0"/>
                  <a:t>Toxic: any arithmetic operation with </a:t>
                </a:r>
                <a:r>
                  <a:rPr lang="en-US" dirty="0" err="1"/>
                  <a:t>NaN</a:t>
                </a:r>
                <a:r>
                  <a:rPr lang="en-US" dirty="0"/>
                  <a:t> as an input will have </a:t>
                </a:r>
                <a:r>
                  <a:rPr lang="en-US" dirty="0" err="1"/>
                  <a:t>NaN</a:t>
                </a:r>
                <a:r>
                  <a:rPr lang="en-US" dirty="0"/>
                  <a:t> as a result</a:t>
                </a:r>
              </a:p>
              <a:p>
                <a:pPr lvl="1"/>
                <a:r>
                  <a:rPr lang="en-US" dirty="0" err="1"/>
                  <a:t>NaN</a:t>
                </a:r>
                <a:r>
                  <a:rPr lang="en-US" dirty="0"/>
                  <a:t> is not equal to anything, including </a:t>
                </a:r>
                <a:r>
                  <a:rPr lang="en-US" dirty="0" err="1"/>
                  <a:t>NaN</a:t>
                </a:r>
                <a:endParaRPr lang="en-US" dirty="0"/>
              </a:p>
              <a:p>
                <a:pPr lvl="1"/>
                <a:r>
                  <a:rPr lang="en-US" dirty="0"/>
                  <a:t>Examples:</a:t>
                </a:r>
              </a:p>
              <a:p>
                <a:pPr marL="914400" lvl="2" indent="0">
                  <a:buNone/>
                </a:pPr>
                <a:r>
                  <a:rPr lang="en-US" dirty="0" err="1"/>
                  <a:t>var</a:t>
                </a:r>
                <a:r>
                  <a:rPr lang="en-US" dirty="0"/>
                  <a:t> r=12 </a:t>
                </a:r>
              </a:p>
              <a:p>
                <a:pPr marL="914400" lvl="2" indent="0">
                  <a:buNone/>
                </a:pPr>
                <a:r>
                  <a:rPr lang="en-US" dirty="0" err="1"/>
                  <a:t>var</a:t>
                </a:r>
                <a:r>
                  <a:rPr lang="en-US" dirty="0"/>
                  <a:t> t=</a:t>
                </a:r>
                <a:r>
                  <a:rPr lang="en-US" dirty="0" err="1"/>
                  <a:t>NaN</a:t>
                </a:r>
                <a:r>
                  <a:rPr lang="en-US" dirty="0"/>
                  <a:t> </a:t>
                </a:r>
                <a:r>
                  <a:rPr lang="en-US" dirty="0" err="1"/>
                  <a:t>x+r</a:t>
                </a:r>
                <a:br>
                  <a:rPr lang="en-US" dirty="0"/>
                </a:br>
                <a:r>
                  <a:rPr lang="en-US" dirty="0" err="1"/>
                  <a:t>x+t</a:t>
                </a:r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dirty="0" err="1"/>
                  <a:t>x+r+t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Infinity: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1/0, -1/0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61E093-8761-804B-9962-364FD4D16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05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9F88-8C54-0446-BB03-5872035B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4-way to declare Variables and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2697-E454-2C4A-A767-1DA4DFAE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var</a:t>
            </a:r>
            <a:r>
              <a:rPr lang="en-US" dirty="0"/>
              <a:t> x = 2;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defines a variable in the current execution context </a:t>
            </a:r>
          </a:p>
          <a:p>
            <a:pPr lvl="2"/>
            <a:r>
              <a:rPr lang="en-US" dirty="0"/>
              <a:t>Function context if in a function</a:t>
            </a:r>
          </a:p>
          <a:p>
            <a:pPr lvl="2"/>
            <a:r>
              <a:rPr lang="en-US" dirty="0"/>
              <a:t>Global context if outside a function</a:t>
            </a:r>
          </a:p>
          <a:p>
            <a:pPr lvl="1"/>
            <a:r>
              <a:rPr lang="en-US" dirty="0"/>
              <a:t>Does not have block scope/Oversharing in variables</a:t>
            </a:r>
          </a:p>
          <a:p>
            <a:r>
              <a:rPr lang="en-US" b="1" dirty="0"/>
              <a:t>let</a:t>
            </a:r>
            <a:r>
              <a:rPr lang="en-US" dirty="0"/>
              <a:t> x = 2;</a:t>
            </a:r>
          </a:p>
          <a:p>
            <a:pPr lvl="1"/>
            <a:r>
              <a:rPr lang="en-US" dirty="0"/>
              <a:t>let defines a variable within a block scope </a:t>
            </a:r>
          </a:p>
          <a:p>
            <a:pPr lvl="1"/>
            <a:r>
              <a:rPr lang="en-US" dirty="0"/>
              <a:t>A block is delineated by { and }</a:t>
            </a:r>
          </a:p>
          <a:p>
            <a:pPr lvl="1"/>
            <a:r>
              <a:rPr lang="en-US" dirty="0"/>
              <a:t>This is the best way to define variables </a:t>
            </a:r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x = 2;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defines a constant within a block scope. </a:t>
            </a:r>
          </a:p>
          <a:p>
            <a:pPr lvl="1"/>
            <a:r>
              <a:rPr lang="en-US" dirty="0"/>
              <a:t>Assignment is made once and only once </a:t>
            </a:r>
          </a:p>
          <a:p>
            <a:pPr marL="914400" lvl="2" indent="0">
              <a:buNone/>
            </a:pPr>
            <a:r>
              <a:rPr lang="en-US" dirty="0" err="1"/>
              <a:t>const</a:t>
            </a:r>
            <a:r>
              <a:rPr lang="en-US" dirty="0"/>
              <a:t> PITT_ADDR = "5000 Forbes Ave" 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2A4C-3D20-244C-9C76-39EA99C8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Implicit </a:t>
            </a:r>
            <a:r>
              <a:rPr lang="en-US" dirty="0"/>
              <a:t>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0EA5-7435-744D-BBDB-52A135EC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just use a variable without declaring it using </a:t>
            </a:r>
            <a:r>
              <a:rPr lang="en-US" dirty="0" err="1"/>
              <a:t>const</a:t>
            </a:r>
            <a:r>
              <a:rPr lang="en-US" dirty="0"/>
              <a:t>, let, and var. </a:t>
            </a:r>
          </a:p>
          <a:p>
            <a:pPr marL="457200" lvl="1" indent="0">
              <a:buNone/>
            </a:pPr>
            <a:r>
              <a:rPr lang="en-US" dirty="0"/>
              <a:t>Example:  x = 2;</a:t>
            </a:r>
          </a:p>
          <a:p>
            <a:r>
              <a:rPr lang="en-US" dirty="0"/>
              <a:t>Notice: all variables declared in this way will be in </a:t>
            </a:r>
            <a:r>
              <a:rPr lang="en-US" b="1" dirty="0"/>
              <a:t>global</a:t>
            </a:r>
          </a:p>
          <a:p>
            <a:r>
              <a:rPr lang="en-US" dirty="0"/>
              <a:t>This can be bad since:</a:t>
            </a:r>
          </a:p>
          <a:p>
            <a:pPr lvl="1"/>
            <a:r>
              <a:rPr lang="en-US" dirty="0"/>
              <a:t>It pollutes the global namespace. </a:t>
            </a:r>
          </a:p>
          <a:p>
            <a:pPr lvl="1"/>
            <a:r>
              <a:rPr lang="en-US" dirty="0"/>
              <a:t>Makes debugging harder </a:t>
            </a:r>
          </a:p>
          <a:p>
            <a:pPr lvl="2"/>
            <a:r>
              <a:rPr lang="en-US" dirty="0"/>
              <a:t>Where did this variable come from? </a:t>
            </a:r>
          </a:p>
          <a:p>
            <a:pPr lvl="2"/>
            <a:r>
              <a:rPr lang="en-US" dirty="0"/>
              <a:t>Where is its value assigned?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19B0-4C3D-CE4B-8345-E046D237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3951-1197-304D-B1BA-27BB3B6D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scope1 = "global"; </a:t>
            </a:r>
          </a:p>
          <a:p>
            <a:pPr marL="0" indent="0">
              <a:buNone/>
            </a:pPr>
            <a:r>
              <a:rPr lang="en-US" dirty="0"/>
              <a:t>	scope2 = "global"; </a:t>
            </a:r>
          </a:p>
          <a:p>
            <a:pPr marL="0" indent="0">
              <a:buNone/>
            </a:pPr>
            <a:r>
              <a:rPr lang="en-US" dirty="0"/>
              <a:t>	function </a:t>
            </a:r>
            <a:r>
              <a:rPr lang="en-US" dirty="0" err="1"/>
              <a:t>checkscope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		let scope1 = "local"; </a:t>
            </a:r>
          </a:p>
          <a:p>
            <a:pPr marL="0" indent="0">
              <a:buNone/>
            </a:pPr>
            <a:r>
              <a:rPr lang="en-US" dirty="0"/>
              <a:t>		let scope3 = "local"; </a:t>
            </a:r>
          </a:p>
          <a:p>
            <a:pPr marL="0" indent="0">
              <a:buNone/>
            </a:pPr>
            <a:r>
              <a:rPr lang="en-US" dirty="0"/>
              <a:t>		scope2 = "local"; </a:t>
            </a:r>
          </a:p>
          <a:p>
            <a:pPr marL="0" indent="0">
              <a:buNone/>
            </a:pPr>
            <a:r>
              <a:rPr lang="en-US" dirty="0"/>
              <a:t>		scope4 = "local";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scope5= "local";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checkscope</a:t>
            </a:r>
            <a:r>
              <a:rPr lang="en-US" dirty="0"/>
              <a:t>() </a:t>
            </a:r>
          </a:p>
          <a:p>
            <a:r>
              <a:rPr lang="en-US" dirty="0"/>
              <a:t>What is the result of scope 1-5?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FF81-2716-034B-9B32-FE9B17C2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1758-9194-6C42-8B56-C3D4DFE6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statement</a:t>
            </a:r>
          </a:p>
          <a:p>
            <a:pPr lvl="1">
              <a:buFontTx/>
              <a:buChar char="-"/>
            </a:pPr>
            <a:r>
              <a:rPr lang="en-US" dirty="0"/>
              <a:t>function calculator() {...}</a:t>
            </a:r>
          </a:p>
          <a:p>
            <a:r>
              <a:rPr lang="en-US" dirty="0"/>
              <a:t>Function expression</a:t>
            </a:r>
          </a:p>
          <a:p>
            <a:pPr lvl="1">
              <a:buFontTx/>
              <a:buChar char="-"/>
            </a:pPr>
            <a:r>
              <a:rPr lang="en-US" dirty="0" err="1"/>
              <a:t>var</a:t>
            </a:r>
            <a:r>
              <a:rPr lang="en-US" dirty="0"/>
              <a:t> calculator = function() {...}</a:t>
            </a:r>
          </a:p>
          <a:p>
            <a:r>
              <a:rPr lang="en-US" dirty="0"/>
              <a:t>Function generators</a:t>
            </a:r>
          </a:p>
        </p:txBody>
      </p:sp>
    </p:spTree>
    <p:extLst>
      <p:ext uri="{BB962C8B-B14F-4D97-AF65-F5344CB8AC3E}">
        <p14:creationId xmlns:p14="http://schemas.microsoft.com/office/powerpoint/2010/main" val="241612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748</Words>
  <Application>Microsoft Macintosh PowerPoint</Application>
  <PresentationFormat>Widescreen</PresentationFormat>
  <Paragraphs>206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JavaScript &amp; DOM  </vt:lpstr>
      <vt:lpstr>Table of Contents </vt:lpstr>
      <vt:lpstr>JavaScript</vt:lpstr>
      <vt:lpstr> Numbers</vt:lpstr>
      <vt:lpstr>NaN and Infinity</vt:lpstr>
      <vt:lpstr>4-way to declare Variables and constants</vt:lpstr>
      <vt:lpstr>Implicit declaration </vt:lpstr>
      <vt:lpstr>Variable Scope</vt:lpstr>
      <vt:lpstr>Defining Functions</vt:lpstr>
      <vt:lpstr>Defining Functions</vt:lpstr>
      <vt:lpstr>Closure</vt:lpstr>
      <vt:lpstr>Another example</vt:lpstr>
      <vt:lpstr>Asynchronous Programming </vt:lpstr>
      <vt:lpstr>Client-side (browser) asynchronousity </vt:lpstr>
      <vt:lpstr>Async/Closure/Callback Example </vt:lpstr>
      <vt:lpstr>Will this work?</vt:lpstr>
      <vt:lpstr>Solution with zero global variable </vt:lpstr>
      <vt:lpstr>DOM </vt:lpstr>
      <vt:lpstr>Document Object Model</vt:lpstr>
      <vt:lpstr>Walking the DOM </vt:lpstr>
      <vt:lpstr>Searching the DOM </vt:lpstr>
      <vt:lpstr>Creating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DOM  </dc:title>
  <dc:creator>Yue Dai</dc:creator>
  <cp:lastModifiedBy>Yue Dai</cp:lastModifiedBy>
  <cp:revision>15</cp:revision>
  <dcterms:created xsi:type="dcterms:W3CDTF">2019-01-23T18:24:13Z</dcterms:created>
  <dcterms:modified xsi:type="dcterms:W3CDTF">2019-01-23T22:45:33Z</dcterms:modified>
</cp:coreProperties>
</file>