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99E6-7914-794C-913F-8F416E59D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F814C-6A81-764E-9A87-5D2CF98FE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A931-AF5F-A24D-94E0-A7EAA080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E2E9-6D1B-DA42-914E-2DA19E9C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51273-B0F2-4842-85C9-BF66D62B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F5CC-BA6E-0447-BF8C-3E86A23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AF34D-2438-4643-A34D-4A9A2C0A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34B9-C349-9B41-B42F-5E98BB7E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2A11-8997-8E4C-8E45-E25ABF5F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6E15-4A39-E049-8D96-0084D956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63223-7147-CC45-96C4-F625D6715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A5B59-A34A-E644-9E57-9EA37FF1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4A6-C9DE-8347-ACE7-6935AD69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750E6-57F7-F34B-A26F-674E2548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1B08-0B93-B14F-8215-52AC4EBE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4B55-E547-294E-8FB0-DE5AA85E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A0FC-A565-4D4A-BC8C-A3EB1A9E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2965-AEAB-8A48-B2AE-2D5F46EC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B39B-39F4-D349-8606-C21E8CD5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A7B6-46E9-3049-AEAA-D6C19F5F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345F-FEA2-4440-960F-9FABAE00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8C0C-17D4-614C-B09B-3B0F1A5D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6B89-C474-2146-8C45-0C91BA16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39D5-6A0E-284E-B458-B56BCB40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6488-0A40-4F4C-A6DA-6EC79BDF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8F1-204B-1340-83D2-2729ACFC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4D04-DD98-9E4E-ADE2-4B76AC707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BFB38-8825-A04D-ADB7-47F52EA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4D300-DA77-D247-A92F-14C6E06F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14EC0-F942-D04D-85E3-CFFFEFA7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12CC-A429-E14B-9C6C-88B91C74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B185-478D-CD4F-BA9C-5E4A2FCE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52B5F-FD3A-F64F-89CC-3B09FAC1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98B1-C089-2644-87AA-EC74F2152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E9118-A1E4-F342-BAD2-8B813CE96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BAB5C-8C6F-6845-A331-46E4D3D3E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62A36-3C00-5949-A6CF-7971D07E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9A5F7-109C-7C40-9272-A97CE85E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C880-F6B1-2E45-9754-A8C5873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8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06BA-62A8-834A-A90A-0920F851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AE0FB-38B1-F945-B5F2-AE4BEB8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E074-8F43-8E44-87BC-F851DBEF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5D837-9EE9-6841-9950-B0FFFB8F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01DD3-F6BD-7944-BBC9-B1E434A1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2BBC7-9AA3-164F-9231-6C897309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45FB-5AE8-E248-A108-20A760D0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5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279C-61CC-1E4E-91E5-4CE944D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7B99-0AAF-554F-A5D5-6AFDCA77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571FF-E886-5B4C-8BFD-29DF9E3BD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DC01D-B148-0843-92A4-E3313B23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5112-C943-7646-854A-9E20419A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DA5F2-33AD-454B-9B13-383408B0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5512-D133-954E-85E4-781943F5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6D01C-90D7-B040-B7FA-0A98D47CE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03E84-E767-9B45-A334-418D5F78C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2279-CF22-FC4A-AED7-086FE8D7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D581E-8565-5C49-BC5B-CF289E24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06FE-7A94-534D-8A0F-90BCC28A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013E3-6884-6946-8F8A-6FD2C3F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AC61-E375-4143-8C80-D8598A6C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7538-8657-284D-B084-311C66D1F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6AF2-6A9D-0B41-BF53-4398177503F2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1292-D78C-4148-A72E-9657C0029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82C4-7294-8C4B-8A19-D7F96757F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8707-74E2-094D-BB4B-8A70066F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87F7-5435-C54F-BEE1-936D479A7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1098"/>
            <a:ext cx="9144000" cy="2387600"/>
          </a:xfrm>
        </p:spPr>
        <p:txBody>
          <a:bodyPr/>
          <a:lstStyle/>
          <a:p>
            <a:r>
              <a:rPr lang="en-US" altLang="zh-CN" dirty="0"/>
              <a:t>Mid-term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FF6A3-507D-7D4F-B82B-FDED09C49235}"/>
              </a:ext>
            </a:extLst>
          </p:cNvPr>
          <p:cNvSpPr txBox="1"/>
          <p:nvPr/>
        </p:nvSpPr>
        <p:spPr>
          <a:xfrm>
            <a:off x="2172182" y="5558682"/>
            <a:ext cx="7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reviewing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Mr.</a:t>
            </a:r>
            <a:r>
              <a:rPr lang="zh-CN" altLang="en-US" dirty="0"/>
              <a:t> </a:t>
            </a:r>
            <a:r>
              <a:rPr lang="en-US" altLang="zh-CN" dirty="0"/>
              <a:t>Waits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3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C722-CB19-F94D-B17C-739341B6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vents</a:t>
            </a:r>
            <a:endParaRPr lang="en-US" dirty="0"/>
          </a:p>
        </p:txBody>
      </p:sp>
      <p:pic>
        <p:nvPicPr>
          <p:cNvPr id="4" name="Picture 1" descr="page12image54480128">
            <a:extLst>
              <a:ext uri="{FF2B5EF4-FFF2-40B4-BE49-F238E27FC236}">
                <a16:creationId xmlns:a16="http://schemas.microsoft.com/office/drawing/2014/main" id="{F1C73868-555D-4A44-B88A-796087FE2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617" y="1389089"/>
            <a:ext cx="5220183" cy="50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1F588-00A0-0E45-8DC0-49007D2ED154}"/>
              </a:ext>
            </a:extLst>
          </p:cNvPr>
          <p:cNvSpPr txBox="1"/>
          <p:nvPr/>
        </p:nvSpPr>
        <p:spPr>
          <a:xfrm>
            <a:off x="937549" y="1690688"/>
            <a:ext cx="3414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currentTarget</a:t>
            </a:r>
            <a:r>
              <a:rPr lang="en-US" dirty="0"/>
              <a:t> refers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en-US" dirty="0"/>
              <a:t> whose </a:t>
            </a:r>
            <a:r>
              <a:rPr lang="en-US" altLang="zh-CN" b="1" dirty="0" err="1"/>
              <a:t>eventlisteners</a:t>
            </a:r>
            <a:r>
              <a:rPr lang="en-US" dirty="0"/>
              <a:t> are currently being processed. As the event capturing and bubbling occurs this value </a:t>
            </a:r>
            <a:r>
              <a:rPr lang="en-US" b="1" dirty="0"/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target</a:t>
            </a:r>
            <a:r>
              <a:rPr lang="en-US" dirty="0"/>
              <a:t> refers to </a:t>
            </a:r>
            <a:r>
              <a:rPr lang="en-US" altLang="zh-CN" dirty="0"/>
              <a:t>t</a:t>
            </a:r>
            <a:r>
              <a:rPr lang="en-US" dirty="0"/>
              <a:t>he DOM element on the </a:t>
            </a:r>
            <a:r>
              <a:rPr lang="en-US" dirty="0" err="1"/>
              <a:t>lefthand</a:t>
            </a:r>
            <a:r>
              <a:rPr lang="en-US" dirty="0"/>
              <a:t> side of the call that triggered this event</a:t>
            </a:r>
          </a:p>
        </p:txBody>
      </p:sp>
    </p:spTree>
    <p:extLst>
      <p:ext uri="{BB962C8B-B14F-4D97-AF65-F5344CB8AC3E}">
        <p14:creationId xmlns:p14="http://schemas.microsoft.com/office/powerpoint/2010/main" val="229827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9E80-9526-C048-BF60-4EE236CF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7670-2AC7-DE41-B689-69325591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  <a:p>
            <a:pPr lvl="1"/>
            <a:r>
              <a:rPr lang="en-US" dirty="0"/>
              <a:t>stores data with no expiration </a:t>
            </a:r>
            <a:r>
              <a:rPr lang="en-US" dirty="0" err="1"/>
              <a:t>dateSessionStorage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sessionStorage</a:t>
            </a:r>
            <a:r>
              <a:rPr lang="en-US" dirty="0"/>
              <a:t> 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tores data for one session (data is lost when the browser tab is closed)</a:t>
            </a:r>
          </a:p>
          <a:p>
            <a:r>
              <a:rPr lang="en-US" dirty="0" err="1"/>
              <a:t>getItem</a:t>
            </a:r>
            <a:r>
              <a:rPr lang="en-US" dirty="0"/>
              <a:t>, </a:t>
            </a:r>
            <a:r>
              <a:rPr lang="en-US" dirty="0" err="1"/>
              <a:t>setItem</a:t>
            </a:r>
            <a:r>
              <a:rPr lang="en-US" dirty="0"/>
              <a:t>, </a:t>
            </a:r>
            <a:r>
              <a:rPr lang="en-US" dirty="0" err="1"/>
              <a:t>removeItem</a:t>
            </a:r>
            <a:r>
              <a:rPr lang="en-US" dirty="0"/>
              <a:t>, clear, 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1DC3-9426-5349-B93D-57D0469E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5B9D-AC8E-9042-A45A-AA1765E6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recitation</a:t>
            </a:r>
            <a:r>
              <a:rPr lang="zh-CN" altLang="en-US" dirty="0"/>
              <a:t> </a:t>
            </a:r>
            <a:r>
              <a:rPr lang="en-US" altLang="zh-CN" dirty="0"/>
              <a:t>3&amp;4</a:t>
            </a:r>
          </a:p>
          <a:p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7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3585-D11A-0844-80CC-60227A6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CC4E-E2B3-7B4F-B7FC-36097844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pPr lvl="1"/>
            <a:r>
              <a:rPr lang="en-US" b="1" dirty="0"/>
              <a:t>safe</a:t>
            </a:r>
            <a:r>
              <a:rPr lang="en-US" dirty="0"/>
              <a:t> if it doesn't alter the state of the server</a:t>
            </a:r>
          </a:p>
          <a:p>
            <a:r>
              <a:rPr lang="en-US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</a:p>
          <a:p>
            <a:pPr lvl="1"/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recitation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Network&amp;HTTPs</a:t>
            </a:r>
            <a:r>
              <a:rPr lang="en-US" altLang="zh-CN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2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764C-AB65-7C48-BB35-4ACEA37D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242B-2E33-C446-A895-5E6F13F7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Slicing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[1,2,3,4,5,6,7,8]</a:t>
            </a:r>
          </a:p>
          <a:p>
            <a:pPr lvl="1"/>
            <a:r>
              <a:rPr lang="en-US" altLang="zh-CN" dirty="0"/>
              <a:t>A[:-1]?</a:t>
            </a:r>
            <a:r>
              <a:rPr lang="zh-CN" altLang="en-US" dirty="0"/>
              <a:t> </a:t>
            </a:r>
            <a:r>
              <a:rPr lang="en-US" altLang="zh-CN" dirty="0"/>
              <a:t>A[2:5]?</a:t>
            </a:r>
          </a:p>
          <a:p>
            <a:r>
              <a:rPr lang="en-US" dirty="0"/>
              <a:t>Lists, Dictionaries, and Tuples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comprehension</a:t>
            </a:r>
          </a:p>
          <a:p>
            <a:pPr lvl="1"/>
            <a:r>
              <a:rPr lang="en-US" dirty="0"/>
              <a:t>[ expression </a:t>
            </a:r>
            <a:r>
              <a:rPr lang="en-US" b="1" dirty="0"/>
              <a:t>for</a:t>
            </a:r>
            <a:r>
              <a:rPr lang="en-US" dirty="0"/>
              <a:t> item </a:t>
            </a:r>
            <a:r>
              <a:rPr lang="en-US" b="1" dirty="0"/>
              <a:t>in</a:t>
            </a:r>
            <a:r>
              <a:rPr lang="en-US" dirty="0"/>
              <a:t> list </a:t>
            </a:r>
            <a:r>
              <a:rPr lang="en-US" b="1" dirty="0"/>
              <a:t>if</a:t>
            </a:r>
            <a:r>
              <a:rPr lang="en-US" dirty="0"/>
              <a:t> conditional ]</a:t>
            </a:r>
          </a:p>
          <a:p>
            <a:pPr lvl="1"/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as:</a:t>
            </a:r>
          </a:p>
          <a:p>
            <a:pPr marL="914400" lvl="2" indent="0">
              <a:buNone/>
            </a:pPr>
            <a:r>
              <a:rPr lang="en-US" b="1" i="1" dirty="0"/>
              <a:t>for</a:t>
            </a:r>
            <a:r>
              <a:rPr lang="en-US" i="1" dirty="0"/>
              <a:t> item </a:t>
            </a:r>
            <a:r>
              <a:rPr lang="en-US" b="1" i="1" dirty="0"/>
              <a:t>in</a:t>
            </a:r>
            <a:r>
              <a:rPr lang="en-US" i="1" dirty="0"/>
              <a:t> list: </a:t>
            </a:r>
          </a:p>
          <a:p>
            <a:pPr marL="914400" lvl="2" indent="0">
              <a:buNone/>
            </a:pPr>
            <a:r>
              <a:rPr lang="en-US" b="1" i="1" dirty="0"/>
              <a:t>	if</a:t>
            </a:r>
            <a:r>
              <a:rPr lang="en-US" i="1" dirty="0"/>
              <a:t> conditional: </a:t>
            </a:r>
          </a:p>
          <a:p>
            <a:pPr marL="914400" lvl="2" indent="0">
              <a:buNone/>
            </a:pPr>
            <a:r>
              <a:rPr lang="en-US" i="1" dirty="0"/>
              <a:t>		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6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A5BB-186E-1447-8C53-24280CB1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F128-B182-5F4E-B729-60C152FD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Classes</a:t>
            </a:r>
          </a:p>
          <a:p>
            <a:pPr lvl="1"/>
            <a:r>
              <a:rPr lang="en-US" dirty="0"/>
              <a:t>Inheritance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dirty="0" err="1"/>
              <a:t>superclasses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class Person: </a:t>
            </a:r>
          </a:p>
          <a:p>
            <a:pPr marL="457200" lvl="1" indent="0">
              <a:buNone/>
            </a:pPr>
            <a:r>
              <a:rPr lang="en-US" altLang="zh-CN" dirty="0"/>
              <a:t>		def __</a:t>
            </a:r>
            <a:r>
              <a:rPr lang="en-US" altLang="zh-CN" dirty="0" err="1"/>
              <a:t>init</a:t>
            </a:r>
            <a:r>
              <a:rPr lang="en-US" altLang="zh-CN" dirty="0"/>
              <a:t>__(self, first, last): </a:t>
            </a:r>
          </a:p>
          <a:p>
            <a:pPr marL="457200" lvl="1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self.firstname</a:t>
            </a:r>
            <a:r>
              <a:rPr lang="en-US" altLang="zh-CN" dirty="0"/>
              <a:t> = first </a:t>
            </a:r>
          </a:p>
          <a:p>
            <a:pPr marL="457200" lvl="1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self.lastname</a:t>
            </a:r>
            <a:r>
              <a:rPr lang="en-US" altLang="zh-CN" dirty="0"/>
              <a:t> = last </a:t>
            </a:r>
          </a:p>
          <a:p>
            <a:pPr marL="457200" lvl="1" indent="0">
              <a:buNone/>
            </a:pPr>
            <a:r>
              <a:rPr lang="en-US" altLang="zh-CN" dirty="0"/>
              <a:t>		def Name(self): </a:t>
            </a:r>
          </a:p>
          <a:p>
            <a:pPr marL="457200" lvl="1" indent="0">
              <a:buNone/>
            </a:pPr>
            <a:r>
              <a:rPr lang="en-US" altLang="zh-CN" dirty="0"/>
              <a:t>			return </a:t>
            </a:r>
            <a:r>
              <a:rPr lang="en-US" altLang="zh-CN" dirty="0" err="1"/>
              <a:t>self.firstname</a:t>
            </a:r>
            <a:r>
              <a:rPr lang="en-US" altLang="zh-CN" dirty="0"/>
              <a:t> + " " + </a:t>
            </a:r>
            <a:r>
              <a:rPr lang="en-US" altLang="zh-CN" dirty="0" err="1"/>
              <a:t>self.lastname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	class Employee(Person): </a:t>
            </a:r>
          </a:p>
          <a:p>
            <a:pPr marL="457200" lvl="1" indent="0">
              <a:buNone/>
            </a:pPr>
            <a:r>
              <a:rPr lang="en-US" altLang="zh-CN" dirty="0"/>
              <a:t>		def __</a:t>
            </a:r>
            <a:r>
              <a:rPr lang="en-US" altLang="zh-CN" dirty="0" err="1"/>
              <a:t>init</a:t>
            </a:r>
            <a:r>
              <a:rPr lang="en-US" altLang="zh-CN" dirty="0"/>
              <a:t>__(self, first, last, </a:t>
            </a:r>
            <a:r>
              <a:rPr lang="en-US" altLang="zh-CN" dirty="0" err="1"/>
              <a:t>staffnum</a:t>
            </a:r>
            <a:r>
              <a:rPr lang="en-US" altLang="zh-CN" dirty="0"/>
              <a:t>): </a:t>
            </a:r>
          </a:p>
          <a:p>
            <a:pPr marL="457200" lvl="1" indent="0">
              <a:buNone/>
            </a:pPr>
            <a:r>
              <a:rPr lang="en-US" altLang="zh-CN" dirty="0"/>
              <a:t>			Person.__</a:t>
            </a:r>
            <a:r>
              <a:rPr lang="en-US" altLang="zh-CN" dirty="0" err="1"/>
              <a:t>init</a:t>
            </a:r>
            <a:r>
              <a:rPr lang="en-US" altLang="zh-CN" dirty="0"/>
              <a:t>__(</a:t>
            </a:r>
            <a:r>
              <a:rPr lang="en-US" altLang="zh-CN" dirty="0" err="1"/>
              <a:t>self,first</a:t>
            </a:r>
            <a:r>
              <a:rPr lang="en-US" altLang="zh-CN" dirty="0"/>
              <a:t>, last) </a:t>
            </a:r>
          </a:p>
          <a:p>
            <a:pPr marL="457200" lvl="1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self.staffnumber</a:t>
            </a:r>
            <a:r>
              <a:rPr lang="en-US" altLang="zh-CN" dirty="0"/>
              <a:t> = </a:t>
            </a:r>
            <a:r>
              <a:rPr lang="en-US" altLang="zh-CN" dirty="0" err="1"/>
              <a:t>staffnum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		def </a:t>
            </a:r>
            <a:r>
              <a:rPr lang="en-US" altLang="zh-CN" dirty="0" err="1"/>
              <a:t>GetEmployee</a:t>
            </a:r>
            <a:r>
              <a:rPr lang="en-US" altLang="zh-CN" dirty="0"/>
              <a:t>(self): </a:t>
            </a:r>
          </a:p>
          <a:p>
            <a:pPr marL="457200" lvl="1" indent="0">
              <a:buNone/>
            </a:pPr>
            <a:r>
              <a:rPr lang="en-US" altLang="zh-CN" dirty="0"/>
              <a:t>			return </a:t>
            </a:r>
            <a:r>
              <a:rPr lang="en-US" altLang="zh-CN" dirty="0" err="1"/>
              <a:t>self.Name</a:t>
            </a:r>
            <a:r>
              <a:rPr lang="en-US" altLang="zh-CN" dirty="0"/>
              <a:t>() + ", " + </a:t>
            </a:r>
            <a:r>
              <a:rPr lang="en-US" altLang="zh-CN" dirty="0" err="1"/>
              <a:t>self.staffnumber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dirty="0"/>
              <a:t>x = Person(“Marge”, “Simpson”) </a:t>
            </a:r>
            <a:r>
              <a:rPr lang="zh-CN" altLang="en-US" dirty="0"/>
              <a:t>  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y = Employee("Homer", "Simpson", "1007")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dirty="0"/>
              <a:t>print(</a:t>
            </a:r>
            <a:r>
              <a:rPr lang="en-US" dirty="0" err="1"/>
              <a:t>x.Name</a:t>
            </a:r>
            <a:r>
              <a:rPr lang="en-US" dirty="0"/>
              <a:t>()) </a:t>
            </a:r>
            <a:r>
              <a:rPr lang="zh-CN" altLang="en-US" dirty="0"/>
              <a:t>       </a:t>
            </a:r>
            <a:r>
              <a:rPr lang="en-US" altLang="zh-CN" dirty="0"/>
              <a:t>#</a:t>
            </a:r>
            <a:r>
              <a:rPr lang="en-US" dirty="0"/>
              <a:t>Marge Simpson</a:t>
            </a:r>
          </a:p>
          <a:p>
            <a:pPr marL="457200" lvl="1" indent="0">
              <a:buNone/>
            </a:pPr>
            <a:r>
              <a:rPr lang="en-US" dirty="0"/>
              <a:t>	print(</a:t>
            </a:r>
            <a:r>
              <a:rPr lang="en-US" dirty="0" err="1"/>
              <a:t>y.GetEmployee</a:t>
            </a:r>
            <a:r>
              <a:rPr lang="en-US" dirty="0"/>
              <a:t>()) 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en-US" dirty="0"/>
              <a:t>Homer Simpson, 1007</a:t>
            </a:r>
            <a:endParaRPr lang="en-US" altLang="zh-CN" dirty="0"/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super()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dirty="0" err="1"/>
              <a:t>superclasses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5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FE2D-EE3A-FF40-9187-81891EA5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Decorators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06DCE-0800-9E41-9E3C-A92001F2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717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This is our decorator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simple_decorator</a:t>
            </a:r>
            <a:r>
              <a:rPr lang="en-US" dirty="0"/>
              <a:t>(f):</a:t>
            </a:r>
          </a:p>
          <a:p>
            <a:pPr marL="457200" lvl="1" indent="0">
              <a:buNone/>
            </a:pPr>
            <a:r>
              <a:rPr lang="en-US" dirty="0"/>
              <a:t>def wrapper():</a:t>
            </a:r>
          </a:p>
          <a:p>
            <a:pPr marL="457200" lvl="1" indent="0">
              <a:buNone/>
            </a:pPr>
            <a:r>
              <a:rPr lang="en-US" dirty="0"/>
              <a:t>        print "Entering Function"</a:t>
            </a:r>
          </a:p>
          <a:p>
            <a:pPr marL="457200" lvl="1" indent="0">
              <a:buNone/>
            </a:pPr>
            <a:r>
              <a:rPr lang="en-US" dirty="0"/>
              <a:t>        f()</a:t>
            </a:r>
          </a:p>
          <a:p>
            <a:pPr marL="457200" lvl="1" indent="0">
              <a:buNone/>
            </a:pPr>
            <a:r>
              <a:rPr lang="en-US" dirty="0"/>
              <a:t>        print "Exited Function"</a:t>
            </a:r>
          </a:p>
          <a:p>
            <a:pPr marL="457200" lvl="1" indent="0">
              <a:buNone/>
            </a:pPr>
            <a:r>
              <a:rPr lang="en-US" dirty="0"/>
              <a:t>    return wrapper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simple_decorator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def hello():</a:t>
            </a:r>
          </a:p>
          <a:p>
            <a:pPr marL="0" indent="0">
              <a:buNone/>
            </a:pPr>
            <a:r>
              <a:rPr lang="en-US" dirty="0"/>
              <a:t>    print "Hello World"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B7938-5230-E241-B6D7-B9A7CC027777}"/>
              </a:ext>
            </a:extLst>
          </p:cNvPr>
          <p:cNvSpPr txBox="1"/>
          <p:nvPr/>
        </p:nvSpPr>
        <p:spPr>
          <a:xfrm>
            <a:off x="7604567" y="2372810"/>
            <a:ext cx="295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</a:t>
            </a:r>
            <a:endParaRPr lang="en-US" dirty="0"/>
          </a:p>
          <a:p>
            <a:r>
              <a:rPr lang="en-US" dirty="0"/>
              <a:t>Entering Function</a:t>
            </a:r>
            <a:br>
              <a:rPr lang="en-US" dirty="0"/>
            </a:br>
            <a:r>
              <a:rPr lang="en-US" dirty="0"/>
              <a:t>Hello World</a:t>
            </a:r>
            <a:br>
              <a:rPr lang="en-US" dirty="0"/>
            </a:br>
            <a:r>
              <a:rPr lang="en-US" dirty="0"/>
              <a:t>Exited Function</a:t>
            </a:r>
          </a:p>
        </p:txBody>
      </p:sp>
    </p:spTree>
    <p:extLst>
      <p:ext uri="{BB962C8B-B14F-4D97-AF65-F5344CB8AC3E}">
        <p14:creationId xmlns:p14="http://schemas.microsoft.com/office/powerpoint/2010/main" val="404628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3D5E-446C-3543-81B3-56A1ABA3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0279-DFF5-A34D-AD4E-77E5B8D1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75</a:t>
            </a:r>
            <a:r>
              <a:rPr lang="zh-CN" altLang="en-US" dirty="0"/>
              <a:t> </a:t>
            </a:r>
            <a:r>
              <a:rPr lang="en-US" altLang="zh-CN" dirty="0"/>
              <a:t>mins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Bonus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</a:p>
          <a:p>
            <a:r>
              <a:rPr lang="en-US" altLang="zh-CN" dirty="0"/>
              <a:t>Types</a:t>
            </a:r>
          </a:p>
          <a:p>
            <a:pPr lvl="1"/>
            <a:r>
              <a:rPr lang="en-US" dirty="0"/>
              <a:t>multiple-choice question</a:t>
            </a:r>
          </a:p>
          <a:p>
            <a:pPr lvl="1"/>
            <a:r>
              <a:rPr lang="en-US" dirty="0"/>
              <a:t>Sho</a:t>
            </a:r>
            <a:r>
              <a:rPr lang="en-US" altLang="zh-CN" dirty="0"/>
              <a:t>rt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</a:p>
          <a:p>
            <a:pPr lvl="1"/>
            <a:r>
              <a:rPr lang="en-US" altLang="zh-CN" dirty="0"/>
              <a:t>Matching</a:t>
            </a:r>
          </a:p>
          <a:p>
            <a:pPr lvl="1"/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6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6FC2-8467-5241-B872-D9141382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BCFE-3B2B-E141-8FA4-68E38654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difference between tags and attributes and how they represent elements</a:t>
            </a:r>
          </a:p>
          <a:p>
            <a:pPr lvl="1"/>
            <a:r>
              <a:rPr lang="en-US" dirty="0"/>
              <a:t>Tags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starting and ending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dirty="0"/>
              <a:t>with angle brackets</a:t>
            </a:r>
          </a:p>
          <a:p>
            <a:pPr lvl="1"/>
            <a:r>
              <a:rPr lang="en-US" altLang="zh-CN" dirty="0"/>
              <a:t>Attributes:</a:t>
            </a:r>
            <a:r>
              <a:rPr lang="zh-CN" altLang="en-US" dirty="0"/>
              <a:t> </a:t>
            </a:r>
            <a:r>
              <a:rPr lang="en-US" dirty="0"/>
              <a:t>name/value pairs specified in a start tag, e.g.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leader.jpg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07967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A5F5-0ACD-BF40-B7A8-3BCB25A7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6FC1-A3F1-3D4D-B542-6490156B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altLang="zh-CN" dirty="0"/>
              <a:t>electors</a:t>
            </a:r>
          </a:p>
          <a:p>
            <a:pPr lvl="1"/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CSS</a:t>
            </a:r>
            <a:r>
              <a:rPr lang="zh-CN" altLang="en-US" dirty="0"/>
              <a:t> </a:t>
            </a:r>
            <a:r>
              <a:rPr lang="en-US" altLang="zh-CN" dirty="0"/>
              <a:t>selectors</a:t>
            </a:r>
          </a:p>
          <a:p>
            <a:pPr lvl="2"/>
            <a:r>
              <a:rPr lang="en-US" altLang="zh-CN" dirty="0"/>
              <a:t>Element</a:t>
            </a:r>
          </a:p>
          <a:p>
            <a:pPr lvl="2"/>
            <a:r>
              <a:rPr lang="en-US" altLang="zh-CN" dirty="0"/>
              <a:t>Class:</a:t>
            </a:r>
            <a:r>
              <a:rPr lang="zh-CN" altLang="en-US" dirty="0"/>
              <a:t> </a:t>
            </a:r>
            <a:r>
              <a:rPr lang="en-US" dirty="0"/>
              <a:t>Classes are attributes of HTML elements for which we want to define </a:t>
            </a:r>
            <a:r>
              <a:rPr lang="en-US" b="1" dirty="0"/>
              <a:t>common properties</a:t>
            </a:r>
            <a:endParaRPr lang="en-US" altLang="zh-CN" dirty="0"/>
          </a:p>
          <a:p>
            <a:pPr lvl="2"/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dirty="0"/>
              <a:t>IDs are attributes of HTML elements for which we want to </a:t>
            </a:r>
            <a:r>
              <a:rPr lang="en-US" b="1" dirty="0"/>
              <a:t>identify uniquely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selectors</a:t>
            </a:r>
          </a:p>
          <a:p>
            <a:pPr lvl="2"/>
            <a:r>
              <a:rPr lang="en-US" dirty="0"/>
              <a:t>Child Combinator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E &gt; F </a:t>
            </a:r>
          </a:p>
          <a:p>
            <a:pPr lvl="3"/>
            <a:r>
              <a:rPr lang="en-US" dirty="0"/>
              <a:t>Matches any F element that is a </a:t>
            </a:r>
            <a:r>
              <a:rPr lang="en-US" b="1" dirty="0"/>
              <a:t>child</a:t>
            </a:r>
            <a:r>
              <a:rPr lang="en-US" dirty="0"/>
              <a:t> of an element E</a:t>
            </a:r>
          </a:p>
          <a:p>
            <a:pPr lvl="2"/>
            <a:r>
              <a:rPr lang="en-US" dirty="0"/>
              <a:t>Next sibling combinator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E + F </a:t>
            </a:r>
          </a:p>
          <a:p>
            <a:pPr lvl="3"/>
            <a:r>
              <a:rPr lang="en-US" dirty="0"/>
              <a:t>The selector matches if E and F share the same parent and E </a:t>
            </a:r>
            <a:r>
              <a:rPr lang="en-US" b="1" dirty="0"/>
              <a:t>immediately precedes</a:t>
            </a:r>
            <a:r>
              <a:rPr lang="en-US" dirty="0"/>
              <a:t> F. </a:t>
            </a:r>
            <a:br>
              <a:rPr lang="en-US" dirty="0"/>
            </a:br>
            <a:r>
              <a:rPr lang="en-US" dirty="0"/>
              <a:t>Meaning it selects all F elements that are placed immediately after E elements.</a:t>
            </a:r>
          </a:p>
          <a:p>
            <a:pPr lvl="2"/>
            <a:r>
              <a:rPr lang="en-US" dirty="0"/>
              <a:t>Compounding multiple class or ID selectors</a:t>
            </a:r>
            <a:r>
              <a:rPr lang="en-US" altLang="zh-CN" dirty="0"/>
              <a:t>:</a:t>
            </a:r>
          </a:p>
          <a:p>
            <a:pPr lvl="3"/>
            <a:r>
              <a:rPr lang="en-US" dirty="0"/>
              <a:t>.class1.class2(.</a:t>
            </a:r>
            <a:r>
              <a:rPr lang="en-US" dirty="0" err="1"/>
              <a:t>classN</a:t>
            </a:r>
            <a:r>
              <a:rPr lang="en-US" dirty="0"/>
              <a:t>) / #id.class1(.</a:t>
            </a:r>
            <a:r>
              <a:rPr lang="en-US" dirty="0" err="1"/>
              <a:t>classN</a:t>
            </a:r>
            <a:r>
              <a:rPr lang="en-US" dirty="0"/>
              <a:t>) / .class1(.</a:t>
            </a:r>
            <a:r>
              <a:rPr lang="en-US" dirty="0" err="1"/>
              <a:t>classN</a:t>
            </a:r>
            <a:r>
              <a:rPr lang="en-US" dirty="0"/>
              <a:t>)#id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8A81-599E-014D-A946-0B395382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6550-988E-2346-8511-7BCC7167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dirty="0"/>
              <a:t>quality</a:t>
            </a:r>
          </a:p>
          <a:p>
            <a:pPr lvl="1"/>
            <a:r>
              <a:rPr lang="en-US" dirty="0"/>
              <a:t>== vs ===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==(loose</a:t>
            </a:r>
            <a:r>
              <a:rPr lang="zh-CN" altLang="en-US" dirty="0"/>
              <a:t> </a:t>
            </a:r>
            <a:r>
              <a:rPr lang="en-US" altLang="zh-CN" dirty="0"/>
              <a:t>equality):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permitted</a:t>
            </a:r>
          </a:p>
          <a:p>
            <a:pPr lvl="2"/>
            <a:r>
              <a:rPr lang="en-US" altLang="zh-CN" dirty="0"/>
              <a:t>===(strict</a:t>
            </a:r>
            <a:r>
              <a:rPr lang="zh-CN" altLang="en-US" dirty="0"/>
              <a:t> </a:t>
            </a:r>
            <a:r>
              <a:rPr lang="en-US" altLang="zh-CN" dirty="0"/>
              <a:t>equality):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datatype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identical</a:t>
            </a:r>
          </a:p>
          <a:p>
            <a:pPr lvl="1"/>
            <a:r>
              <a:rPr lang="en-US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!==:</a:t>
            </a:r>
          </a:p>
          <a:p>
            <a:pPr lvl="2"/>
            <a:r>
              <a:rPr lang="en-US" dirty="0"/>
              <a:t>!=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not equal</a:t>
            </a:r>
          </a:p>
          <a:p>
            <a:pPr lvl="2"/>
            <a:r>
              <a:rPr lang="en-US" dirty="0"/>
              <a:t>!==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not equal value or not equal type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63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4AEB-0E3E-7248-9765-A6790FAA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6A7B-AAB1-5943-B4EC-EABB81CB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operators with mixed types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da" altLang="zh-CN" dirty="0"/>
              <a:t>var x = 5;</a:t>
            </a:r>
          </a:p>
          <a:p>
            <a:pPr marL="0" indent="0">
              <a:buNone/>
            </a:pPr>
            <a:r>
              <a:rPr lang="da" altLang="zh-CN" dirty="0"/>
              <a:t>	var y = 'y’;</a:t>
            </a:r>
          </a:p>
          <a:p>
            <a:pPr marL="0" indent="0">
              <a:buNone/>
            </a:pPr>
            <a:r>
              <a:rPr lang="da" altLang="zh-CN" dirty="0"/>
              <a:t>	var z = x + y;</a:t>
            </a:r>
          </a:p>
          <a:p>
            <a:pPr marL="0" indent="0">
              <a:buNone/>
            </a:pPr>
            <a:endParaRPr lang="da" altLang="zh-CN" dirty="0"/>
          </a:p>
          <a:p>
            <a:pPr marL="0" indent="0">
              <a:buNone/>
            </a:pPr>
            <a:endParaRPr lang="da" altLang="zh-CN" dirty="0"/>
          </a:p>
          <a:p>
            <a:pPr marL="0" indent="0">
              <a:buNone/>
            </a:pPr>
            <a:r>
              <a:rPr lang="da" altLang="zh-CN" dirty="0"/>
              <a:t>	z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582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3CC1-C6D6-924F-AB67-23570483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en-US" dirty="0"/>
              <a:t>avaScript Arrays and 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4390-7CBE-5547-9F4B-3841E8EA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dirty="0"/>
              <a:t>Objects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 </a:t>
            </a:r>
            <a:r>
              <a:rPr lang="en-US" altLang="zh-CN" dirty="0" err="1"/>
              <a:t>typeof</a:t>
            </a:r>
            <a:r>
              <a:rPr lang="en-US" altLang="zh-CN" dirty="0"/>
              <a:t> operator in JavaScript returns "object" for array</a:t>
            </a:r>
            <a:endParaRPr lang="en-US" dirty="0"/>
          </a:p>
          <a:p>
            <a:pPr lvl="1"/>
            <a:r>
              <a:rPr lang="en-US" altLang="zh-CN" dirty="0"/>
              <a:t>U</a:t>
            </a:r>
            <a:r>
              <a:rPr lang="en-US" dirty="0"/>
              <a:t>se </a:t>
            </a:r>
            <a:r>
              <a:rPr lang="en-US" b="1" dirty="0"/>
              <a:t>numbers</a:t>
            </a:r>
            <a:r>
              <a:rPr lang="en-US" dirty="0"/>
              <a:t> to access its "elements”</a:t>
            </a:r>
          </a:p>
          <a:p>
            <a:pPr lvl="1"/>
            <a:r>
              <a:rPr lang="en-US" dirty="0"/>
              <a:t>Array Elements Can Be Objects</a:t>
            </a:r>
          </a:p>
          <a:p>
            <a:pPr lvl="1"/>
            <a:r>
              <a:rPr lang="en-US" altLang="zh-CN" dirty="0"/>
              <a:t>Properties:</a:t>
            </a:r>
          </a:p>
          <a:p>
            <a:pPr lvl="2"/>
            <a:r>
              <a:rPr lang="en-US" altLang="zh-CN" dirty="0" err="1"/>
              <a:t>array.length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dirty="0"/>
              <a:t>number of array elements</a:t>
            </a:r>
          </a:p>
          <a:p>
            <a:pPr lvl="2"/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elements:</a:t>
            </a:r>
            <a:r>
              <a:rPr lang="zh-CN" altLang="en-US" dirty="0"/>
              <a:t> </a:t>
            </a:r>
            <a:r>
              <a:rPr lang="en-US" altLang="zh-CN" dirty="0" err="1"/>
              <a:t>array.push</a:t>
            </a:r>
            <a:r>
              <a:rPr lang="en-US" altLang="zh-CN" dirty="0"/>
              <a:t>(a)/array[</a:t>
            </a:r>
            <a:r>
              <a:rPr lang="en-US" altLang="zh-CN" dirty="0" err="1"/>
              <a:t>array.length</a:t>
            </a:r>
            <a:r>
              <a:rPr lang="en-US" altLang="zh-CN" dirty="0"/>
              <a:t>]</a:t>
            </a:r>
          </a:p>
          <a:p>
            <a:pPr lvl="3"/>
            <a:r>
              <a:rPr lang="en-US" dirty="0"/>
              <a:t>Adding elements with high indexes can create undefined "holes" in an array</a:t>
            </a:r>
          </a:p>
          <a:p>
            <a:pPr lvl="2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</a:p>
          <a:p>
            <a:pPr lvl="3"/>
            <a:r>
              <a:rPr lang="en-US" dirty="0"/>
              <a:t>delete array[ index ]</a:t>
            </a:r>
            <a:r>
              <a:rPr lang="zh-CN" altLang="en-US" dirty="0"/>
              <a:t> </a:t>
            </a:r>
            <a:r>
              <a:rPr lang="en-US" altLang="zh-CN" dirty="0"/>
              <a:t>(might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slots)</a:t>
            </a:r>
          </a:p>
          <a:p>
            <a:pPr lvl="3"/>
            <a:r>
              <a:rPr lang="en-US" dirty="0" err="1"/>
              <a:t>array.splice</a:t>
            </a:r>
            <a:r>
              <a:rPr lang="en-US" dirty="0"/>
              <a:t>( index, 1 )</a:t>
            </a:r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629F-F387-4949-B22F-996243B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en-US" dirty="0"/>
              <a:t>avaScript Arrays and 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9BDF-2D13-2843-BDE2-844C2FC2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Objects are variables too. But objects can contain many values</a:t>
            </a:r>
          </a:p>
          <a:p>
            <a:pPr lvl="1"/>
            <a:r>
              <a:rPr lang="en-US" dirty="0"/>
              <a:t>JavaScript objects are containers for </a:t>
            </a:r>
            <a:r>
              <a:rPr lang="en-US" b="1" dirty="0"/>
              <a:t>named values </a:t>
            </a:r>
            <a:r>
              <a:rPr lang="en-US" dirty="0"/>
              <a:t>called </a:t>
            </a:r>
            <a:r>
              <a:rPr lang="en-US" b="1" dirty="0"/>
              <a:t>properties</a:t>
            </a:r>
            <a:r>
              <a:rPr lang="en-US" dirty="0"/>
              <a:t> or methods</a:t>
            </a:r>
          </a:p>
          <a:p>
            <a:pPr lvl="1"/>
            <a:r>
              <a:rPr lang="en-US" dirty="0"/>
              <a:t>Object Definition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</a:p>
          <a:p>
            <a:pPr lvl="1"/>
            <a:r>
              <a:rPr lang="en-US" dirty="0"/>
              <a:t>Accessing Object Properties</a:t>
            </a:r>
            <a:r>
              <a:rPr lang="en-US" altLang="zh-CN" dirty="0"/>
              <a:t>/methods</a:t>
            </a:r>
            <a:endParaRPr lang="en-US" dirty="0"/>
          </a:p>
          <a:p>
            <a:pPr lvl="2"/>
            <a:r>
              <a:rPr lang="en-US" dirty="0" err="1"/>
              <a:t>objectName.propertyName</a:t>
            </a:r>
            <a:r>
              <a:rPr lang="en-US" altLang="zh-CN" dirty="0"/>
              <a:t>/</a:t>
            </a:r>
            <a:r>
              <a:rPr lang="en-US" altLang="zh-CN" dirty="0" err="1"/>
              <a:t>objectName</a:t>
            </a:r>
            <a:r>
              <a:rPr lang="en-US" altLang="zh-CN" dirty="0"/>
              <a:t>["</a:t>
            </a:r>
            <a:r>
              <a:rPr lang="en-US" altLang="zh-CN" dirty="0" err="1"/>
              <a:t>propertyName</a:t>
            </a:r>
            <a:r>
              <a:rPr lang="en-US" altLang="zh-CN" dirty="0"/>
              <a:t>"]</a:t>
            </a:r>
          </a:p>
          <a:p>
            <a:pPr lvl="2"/>
            <a:r>
              <a:rPr lang="en-US" altLang="zh-CN" dirty="0" err="1"/>
              <a:t>objectName.methodName</a:t>
            </a:r>
            <a:r>
              <a:rPr lang="en-US" altLang="zh-CN" dirty="0"/>
              <a:t>()/</a:t>
            </a:r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/>
              <a:t>()</a:t>
            </a:r>
            <a:endParaRPr lang="en-US" altLang="zh-CN" dirty="0"/>
          </a:p>
          <a:p>
            <a:pPr lvl="1"/>
            <a:r>
              <a:rPr lang="en-US" altLang="zh-CN" dirty="0"/>
              <a:t>Add/Delete:</a:t>
            </a:r>
          </a:p>
          <a:p>
            <a:pPr lvl="2"/>
            <a:r>
              <a:rPr lang="en-US" altLang="zh-CN" dirty="0"/>
              <a:t>Add:</a:t>
            </a:r>
            <a:r>
              <a:rPr lang="zh-CN" altLang="en-US" dirty="0"/>
              <a:t> </a:t>
            </a:r>
            <a:r>
              <a:rPr lang="en-US" altLang="zh-CN" dirty="0"/>
              <a:t>Simply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  <a:p>
            <a:pPr lvl="2"/>
            <a:r>
              <a:rPr lang="en-US" altLang="zh-CN" dirty="0"/>
              <a:t>Delete:</a:t>
            </a:r>
            <a:r>
              <a:rPr lang="zh-CN" altLang="en-US" dirty="0"/>
              <a:t> </a:t>
            </a:r>
            <a:r>
              <a:rPr lang="en-US" b="1" dirty="0"/>
              <a:t>delete</a:t>
            </a:r>
            <a:r>
              <a:rPr lang="en-US" dirty="0"/>
              <a:t> </a:t>
            </a:r>
            <a:r>
              <a:rPr lang="en-US" dirty="0" err="1"/>
              <a:t>person.age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6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7841-D75B-3C4C-A408-D7058974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5FC99-5273-8B41-BFDB-D9D951F4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(parents,</a:t>
            </a:r>
            <a:r>
              <a:rPr lang="zh-CN" altLang="en-US" dirty="0"/>
              <a:t> </a:t>
            </a:r>
            <a:r>
              <a:rPr lang="en-US" altLang="zh-CN" dirty="0"/>
              <a:t>children,</a:t>
            </a:r>
            <a:r>
              <a:rPr lang="zh-CN" altLang="en-US" dirty="0"/>
              <a:t> </a:t>
            </a:r>
            <a:r>
              <a:rPr lang="en-US" altLang="zh-CN" dirty="0"/>
              <a:t>siblings)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("pp1").</a:t>
            </a:r>
            <a:r>
              <a:rPr lang="en-US" dirty="0" err="1"/>
              <a:t>innerHTML</a:t>
            </a:r>
            <a:endParaRPr lang="en-US" dirty="0"/>
          </a:p>
          <a:p>
            <a:pPr lvl="1"/>
            <a:r>
              <a:rPr lang="en-US" dirty="0" err="1"/>
              <a:t>document.getElementsByName</a:t>
            </a:r>
            <a:r>
              <a:rPr lang="en-US" dirty="0"/>
              <a:t>("2nd")</a:t>
            </a:r>
          </a:p>
          <a:p>
            <a:pPr lvl="1"/>
            <a:r>
              <a:rPr lang="en-US" dirty="0" err="1"/>
              <a:t>document.getElementsByTagName</a:t>
            </a:r>
            <a:r>
              <a:rPr lang="en-US" dirty="0"/>
              <a:t>("span")</a:t>
            </a:r>
          </a:p>
          <a:p>
            <a:r>
              <a:rPr lang="en-US" dirty="0"/>
              <a:t>Chan</a:t>
            </a:r>
            <a:r>
              <a:rPr lang="en-US" altLang="zh-CN" dirty="0"/>
              <a:t>ging</a:t>
            </a:r>
          </a:p>
          <a:p>
            <a:pPr lvl="1"/>
            <a:r>
              <a:rPr lang="en-US" dirty="0"/>
              <a:t>Changing HTML Content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).</a:t>
            </a:r>
            <a:r>
              <a:rPr lang="en-US" dirty="0" err="1"/>
              <a:t>innerHTML</a:t>
            </a:r>
            <a:r>
              <a:rPr lang="en-US" dirty="0"/>
              <a:t> =</a:t>
            </a:r>
            <a:r>
              <a:rPr lang="en-US" i="1" dirty="0"/>
              <a:t> new HTML</a:t>
            </a:r>
          </a:p>
          <a:p>
            <a:pPr lvl="1"/>
            <a:r>
              <a:rPr lang="en-US" dirty="0"/>
              <a:t>Changing the Value of an Attribute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).</a:t>
            </a:r>
            <a:r>
              <a:rPr lang="en-US" i="1" dirty="0"/>
              <a:t>attribute = new value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356</Words>
  <Application>Microsoft Macintosh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Mid-term Review</vt:lpstr>
      <vt:lpstr>Overview</vt:lpstr>
      <vt:lpstr>HTML/CSS Topics</vt:lpstr>
      <vt:lpstr>HTML/CSS Topics</vt:lpstr>
      <vt:lpstr>General JavaScript</vt:lpstr>
      <vt:lpstr>General JavaScript</vt:lpstr>
      <vt:lpstr>JavaScript Arrays and Objects</vt:lpstr>
      <vt:lpstr>JavaScript Arrays and Objects</vt:lpstr>
      <vt:lpstr>DOM</vt:lpstr>
      <vt:lpstr>Events</vt:lpstr>
      <vt:lpstr>Web Storage</vt:lpstr>
      <vt:lpstr>Regular Expressions</vt:lpstr>
      <vt:lpstr>HTTP</vt:lpstr>
      <vt:lpstr>Python</vt:lpstr>
      <vt:lpstr>Python</vt:lpstr>
      <vt:lpstr>Python Decorators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Review</dc:title>
  <dc:creator>Yue Dai</dc:creator>
  <cp:lastModifiedBy>Yue Dai</cp:lastModifiedBy>
  <cp:revision>10</cp:revision>
  <dcterms:created xsi:type="dcterms:W3CDTF">2019-03-06T20:25:27Z</dcterms:created>
  <dcterms:modified xsi:type="dcterms:W3CDTF">2019-03-06T22:11:46Z</dcterms:modified>
</cp:coreProperties>
</file>