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62A5-5B10-B04F-8962-CF6C1F98C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68694-9EC7-CC4A-860C-D47871685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61DCF-6FD7-494F-B7D4-2AF9FF758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7C37-91AD-2E47-9C68-EE9D941559D5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011D3-DE92-F249-8783-B01E1A1B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00C7B-A5F8-134A-A28C-C3A00E0F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AAC3-E52D-A549-B3E0-132DBCE7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2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897A0-E83C-FD40-B3F0-5F3D30B7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37273-0A49-2844-A0F9-0C256D70C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45F26-A51F-DA43-9908-B12A2732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7C37-91AD-2E47-9C68-EE9D941559D5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74A05-440B-3846-8909-D6AF8660B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59C24-165C-824C-B3A9-CDC270FD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AAC3-E52D-A549-B3E0-132DBCE7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3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BF5A5-E69B-7644-A9AE-06E878FA8A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F7518-057D-AB40-87F9-BE33F332C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50072-4768-7347-9DF7-854A75ED6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7C37-91AD-2E47-9C68-EE9D941559D5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EEA19-0A51-6E4E-9FDF-52E27B84E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C97B2-E680-C84B-A811-750D8995D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AAC3-E52D-A549-B3E0-132DBCE7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9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CE33-284D-1141-A2EA-91CD472F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23E69-FE84-9C42-977D-75B50F29A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0FCF5-35F3-5A4C-B435-0FF81D1E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7C37-91AD-2E47-9C68-EE9D941559D5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692A9-4BAD-014A-B61D-9BE9D696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99F7-428B-8E4D-B578-C642D1D79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AAC3-E52D-A549-B3E0-132DBCE7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7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BB6E-4175-C848-9CA8-F89CE14E2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495AE-9640-A640-A71D-A662E7988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B4DDE-5694-134C-9D33-177EEA3E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7C37-91AD-2E47-9C68-EE9D941559D5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E62E4-558B-CE4B-9508-BD8E82B3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45AE5-421C-6C4C-A1BC-B4DD9EE4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AAC3-E52D-A549-B3E0-132DBCE7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1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8B08-F716-2541-8BDA-60F0B7F2A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BD648-5BB0-384C-A360-EF37626FB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C365C-138D-5D4C-B07D-374C3BFBE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D3A3F-E8B1-3F4B-8914-489614C3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7C37-91AD-2E47-9C68-EE9D941559D5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07AF5-22CC-5247-9FD3-485EE9AB1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AAE2-091B-2B44-A3C3-14E0FDD9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AAC3-E52D-A549-B3E0-132DBCE7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9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661F-D65A-BA49-80DE-0EF8B940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D7553-E1D4-E94D-9BEA-8FC0B116D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155D9-57A6-5944-AFAE-FC60BEF4C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073880-118C-1A4C-A812-9B742CBE3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50635-1BF7-FD44-A6F4-CD94FFDAA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4EA80E-614F-9B4A-8315-2E0312A0C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7C37-91AD-2E47-9C68-EE9D941559D5}" type="datetimeFigureOut">
              <a:rPr lang="en-US" smtClean="0"/>
              <a:t>2/20/19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D973E-4D51-CB4A-94E3-C927E0E4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B9A27D-B5DC-ED4E-AAE2-4A524E7EA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AAC3-E52D-A549-B3E0-132DBCE7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7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C0CE-F08B-A546-8BD3-6A7C329F8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21542-1A01-A242-B4DD-4038EE6F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7C37-91AD-2E47-9C68-EE9D941559D5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0201B-8CB3-7D45-8C84-8860839CC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88EB1-3AB8-F54F-8C89-C05A7480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AAC3-E52D-A549-B3E0-132DBCE7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1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4E970-DA88-A247-94A3-481FA550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7C37-91AD-2E47-9C68-EE9D941559D5}" type="datetimeFigureOut">
              <a:rPr lang="en-US" smtClean="0"/>
              <a:t>2/20/19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4FAE41-04FC-8444-B276-532FB487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EA454-4A8E-4E4E-ACE5-A30717F1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AAC3-E52D-A549-B3E0-132DBCE7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38865-F6E4-1C4E-898E-2D7AA8618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64349-137D-DD4E-ADBB-1B54FEFD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D30C5-E620-3E43-AD5B-87D1D4952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A18F7-BE19-2440-A8BB-8CEDCACE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7C37-91AD-2E47-9C68-EE9D941559D5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B06FC-C7DC-5045-BF1F-D7732316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3149A-1029-6840-91DF-4B76AE23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AAC3-E52D-A549-B3E0-132DBCE7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229B-FA32-544B-99A8-2D2C9793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B86080-C32F-474B-B7AF-C6B39A895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572C9-741C-0B41-AC28-A53C88F1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29233-2F9F-C04E-88BE-F4D63FBD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7C37-91AD-2E47-9C68-EE9D941559D5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4A494-8395-FF49-9AF1-1D4A7412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0F59F-1DEF-7844-BB11-6485D043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AAC3-E52D-A549-B3E0-132DBCE7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87346B-213C-9E41-8577-21F2B4FC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5AF96-F10C-C34F-95BF-1F2689C86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AADF1-5408-024E-B9D3-7E8C1B426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97C37-91AD-2E47-9C68-EE9D941559D5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95D8A-F234-A348-B3CF-D6AFBABA0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5E7CD-AF58-E948-81AA-48DDBAA9B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FAAC3-E52D-A549-B3E0-132DBCE7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9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FBE7-8B9C-654C-A27C-8E934B2D1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Networking and HTTP</a:t>
            </a:r>
          </a:p>
        </p:txBody>
      </p:sp>
    </p:spTree>
    <p:extLst>
      <p:ext uri="{BB962C8B-B14F-4D97-AF65-F5344CB8AC3E}">
        <p14:creationId xmlns:p14="http://schemas.microsoft.com/office/powerpoint/2010/main" val="857165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CBCE-C723-2241-B42B-09305DCD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9E359-880D-AC48-B302-407656C2D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Cookies</a:t>
            </a:r>
          </a:p>
          <a:p>
            <a:pPr lvl="1"/>
            <a:r>
              <a:rPr lang="en-US" dirty="0"/>
              <a:t>HTTP is stateless</a:t>
            </a:r>
          </a:p>
          <a:p>
            <a:pPr lvl="1"/>
            <a:r>
              <a:rPr lang="en-US" dirty="0"/>
              <a:t>a small piece of data stored on the client side (&lt;name&gt;=&lt;value&gt; pairs)</a:t>
            </a:r>
          </a:p>
          <a:p>
            <a:pPr lvl="1"/>
            <a:r>
              <a:rPr lang="en-US" dirty="0"/>
              <a:t>Session cookies</a:t>
            </a:r>
          </a:p>
          <a:p>
            <a:pPr lvl="1"/>
            <a:r>
              <a:rPr lang="en-US"/>
              <a:t>Permanent cookies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2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8FB18-EC90-EA46-9171-7120D3EE6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Systems Interconnection (OSI)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7C7C20-3E6D-6241-BD10-32FD3A17A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722" y="1690688"/>
            <a:ext cx="7801256" cy="418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0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2CF8E-A980-C242-8BF4-9B2997FA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Systems Interconnection (OSI)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C9725-C499-9B45-B069-81A209A07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Ethernet (Physical/Data Link Layers)</a:t>
            </a:r>
          </a:p>
          <a:p>
            <a:r>
              <a:rPr lang="en-US" dirty="0"/>
              <a:t>IP/IPX (Network Layer)</a:t>
            </a:r>
          </a:p>
          <a:p>
            <a:r>
              <a:rPr lang="en-US" dirty="0"/>
              <a:t>TCP/SPX (Transport Layer)</a:t>
            </a:r>
          </a:p>
          <a:p>
            <a:r>
              <a:rPr lang="en-US" dirty="0"/>
              <a:t>HTTP, FTP, Telnet, SMTP, and DNS(combined Session/Presentation/Application Layers)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063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D118D-9D15-7D41-A688-48FB13E1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Hyper-Text Transfer Protocol (HTTP)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1A75-3AEA-7B4E-A5E1-CC7247188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protocol TCP (default port number 80)</a:t>
            </a:r>
          </a:p>
          <a:p>
            <a:r>
              <a:rPr lang="en-US" dirty="0"/>
              <a:t>Handling user requests on web resources (objects)</a:t>
            </a:r>
          </a:p>
          <a:p>
            <a:r>
              <a:rPr lang="en-US" dirty="0"/>
              <a:t>Resources encoding</a:t>
            </a:r>
          </a:p>
          <a:p>
            <a:pPr lvl="1"/>
            <a:r>
              <a:rPr lang="en-US" dirty="0"/>
              <a:t>MIME---Multipurpose Internet Mail Extension</a:t>
            </a:r>
          </a:p>
          <a:p>
            <a:pPr marL="914400" lvl="2" indent="0">
              <a:buNone/>
            </a:pPr>
            <a:r>
              <a:rPr lang="en-US" dirty="0"/>
              <a:t>--- encodes the data format</a:t>
            </a:r>
          </a:p>
          <a:p>
            <a:pPr marL="914400" lvl="2" indent="0">
              <a:buNone/>
            </a:pPr>
            <a:r>
              <a:rPr lang="en-US" dirty="0"/>
              <a:t>--- a MIME type is attached to each resource</a:t>
            </a:r>
          </a:p>
          <a:p>
            <a:r>
              <a:rPr lang="en-US" dirty="0"/>
              <a:t>URL: Uniform Resource Locator</a:t>
            </a:r>
          </a:p>
          <a:p>
            <a:pPr lvl="1"/>
            <a:r>
              <a:rPr lang="en-US" dirty="0"/>
              <a:t>Describe the location of a resource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6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80D32-2D4F-B444-8581-9A495400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E70DF-AF6E-B843-BF1E-30CE42A3B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 oriented</a:t>
            </a:r>
          </a:p>
          <a:p>
            <a:pPr marL="457200" lvl="1" indent="0">
              <a:buNone/>
            </a:pPr>
            <a:r>
              <a:rPr lang="en-US" dirty="0"/>
              <a:t>--- client: request message</a:t>
            </a:r>
          </a:p>
          <a:p>
            <a:pPr marL="457200" lvl="1" indent="0">
              <a:buNone/>
            </a:pPr>
            <a:r>
              <a:rPr lang="en-US" dirty="0"/>
              <a:t>--- server: response message</a:t>
            </a:r>
          </a:p>
          <a:p>
            <a:r>
              <a:rPr lang="en-US" dirty="0"/>
              <a:t>Stateless protocol</a:t>
            </a:r>
          </a:p>
          <a:p>
            <a:pPr marL="457200" lvl="1" indent="0">
              <a:buNone/>
            </a:pPr>
            <a:r>
              <a:rPr lang="en-US" dirty="0"/>
              <a:t>--- Does not maintain state info across multiple transaction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7822-F511-7B42-9212-B527C343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C5A7B-5C8A-8F4B-949A-24DF8BE88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Messages</a:t>
            </a:r>
          </a:p>
          <a:p>
            <a:pPr lvl="1"/>
            <a:r>
              <a:rPr lang="en-US" dirty="0"/>
              <a:t>Request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Response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D541AA-E863-FE44-B689-688011354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060657"/>
              </p:ext>
            </p:extLst>
          </p:nvPr>
        </p:nvGraphicFramePr>
        <p:xfrm>
          <a:off x="1673186" y="2738120"/>
          <a:ext cx="442281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2814">
                  <a:extLst>
                    <a:ext uri="{9D8B030D-6E8A-4147-A177-3AD203B41FA5}">
                      <a16:colId xmlns:a16="http://schemas.microsoft.com/office/drawing/2014/main" val="1153156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        Request URL       HTTP version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217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Accept: text/*</a:t>
                      </a:r>
                    </a:p>
                    <a:p>
                      <a:r>
                        <a:rPr lang="en-US" dirty="0"/>
                        <a:t>Host: </a:t>
                      </a:r>
                      <a:r>
                        <a:rPr lang="en-US" dirty="0" err="1"/>
                        <a:t>www.mysite.com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07408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9EC4D6-D986-6F44-8724-B24B53EBD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285767"/>
              </p:ext>
            </p:extLst>
          </p:nvPr>
        </p:nvGraphicFramePr>
        <p:xfrm>
          <a:off x="1673185" y="4406741"/>
          <a:ext cx="442281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2813">
                  <a:extLst>
                    <a:ext uri="{9D8B030D-6E8A-4147-A177-3AD203B41FA5}">
                      <a16:colId xmlns:a16="http://schemas.microsoft.com/office/drawing/2014/main" val="118026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 version       State Code        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97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Content-type: e.g. text/html</a:t>
                      </a:r>
                    </a:p>
                    <a:p>
                      <a:r>
                        <a:rPr lang="en-US" dirty="0"/>
                        <a:t>Content-length: 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55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941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94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FB518-258D-E444-A0B7-94152D2A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2E773-64EA-A545-A0FB-826CAD787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  <a:p>
            <a:pPr lvl="1"/>
            <a:r>
              <a:rPr lang="en-US" dirty="0"/>
              <a:t>Describe the requested action from the server</a:t>
            </a:r>
          </a:p>
          <a:p>
            <a:pPr lvl="1"/>
            <a:r>
              <a:rPr lang="en-US" dirty="0"/>
              <a:t>There are 7 methods</a:t>
            </a:r>
          </a:p>
          <a:p>
            <a:pPr lvl="2"/>
            <a:r>
              <a:rPr lang="en-US" dirty="0"/>
              <a:t>Not all servers implement all methods</a:t>
            </a:r>
          </a:p>
          <a:p>
            <a:pPr lvl="2"/>
            <a:r>
              <a:rPr lang="en-US" dirty="0"/>
              <a:t>Extensible---more additional methods can be defined</a:t>
            </a:r>
          </a:p>
          <a:p>
            <a:pPr lvl="1"/>
            <a:r>
              <a:rPr lang="en-US" dirty="0"/>
              <a:t>Most commonly used methods</a:t>
            </a:r>
          </a:p>
          <a:p>
            <a:pPr lvl="2"/>
            <a:r>
              <a:rPr lang="en-US" dirty="0"/>
              <a:t>GET: request a resource from the server</a:t>
            </a:r>
          </a:p>
          <a:p>
            <a:pPr lvl="2"/>
            <a:r>
              <a:rPr lang="en-US" dirty="0"/>
              <a:t>HEAD: like GET, but only the response header are sent (no body)</a:t>
            </a:r>
          </a:p>
          <a:p>
            <a:pPr lvl="2"/>
            <a:r>
              <a:rPr lang="en-US" dirty="0"/>
              <a:t>PUT: deposit a resource on the server</a:t>
            </a:r>
          </a:p>
          <a:p>
            <a:pPr lvl="2"/>
            <a:r>
              <a:rPr lang="en-US" dirty="0"/>
              <a:t>POST: send data to the server for processing (typically used with HTML forms and data are typically forward to applications)</a:t>
            </a:r>
          </a:p>
          <a:p>
            <a:pPr lvl="2"/>
            <a:r>
              <a:rPr lang="en-US" dirty="0"/>
              <a:t>DELETE: delete a resource on the server</a:t>
            </a:r>
          </a:p>
        </p:txBody>
      </p:sp>
    </p:spTree>
    <p:extLst>
      <p:ext uri="{BB962C8B-B14F-4D97-AF65-F5344CB8AC3E}">
        <p14:creationId xmlns:p14="http://schemas.microsoft.com/office/powerpoint/2010/main" val="217850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EF41-7C38-B44C-B148-FC2D0EF2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DE6AB-988A-894C-B42B-4D03C0338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 codes:</a:t>
            </a:r>
          </a:p>
          <a:p>
            <a:pPr lvl="1"/>
            <a:r>
              <a:rPr lang="en-US" dirty="0"/>
              <a:t>Informational status codes: 100-199</a:t>
            </a:r>
          </a:p>
          <a:p>
            <a:pPr lvl="2"/>
            <a:r>
              <a:rPr lang="en-US" dirty="0"/>
              <a:t>Provide additional information (e.g. 100 continue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lvl="1"/>
            <a:r>
              <a:rPr lang="en-US" dirty="0">
                <a:sym typeface="Wingdings" pitchFamily="2" charset="2"/>
              </a:rPr>
              <a:t>Success status codes: 200-299</a:t>
            </a:r>
          </a:p>
          <a:p>
            <a:pPr lvl="2"/>
            <a:r>
              <a:rPr lang="en-US" dirty="0">
                <a:sym typeface="Wingdings" pitchFamily="2" charset="2"/>
              </a:rPr>
              <a:t>Indicate successful request completion (e.g. 200 ok)</a:t>
            </a:r>
          </a:p>
          <a:p>
            <a:pPr lvl="2"/>
            <a:r>
              <a:rPr lang="en-US" dirty="0">
                <a:sym typeface="Wingdings" pitchFamily="2" charset="2"/>
              </a:rPr>
              <a:t>The requested resource is in the response’s body</a:t>
            </a:r>
          </a:p>
          <a:p>
            <a:pPr lvl="1"/>
            <a:r>
              <a:rPr lang="en-US" dirty="0">
                <a:sym typeface="Wingdings" pitchFamily="2" charset="2"/>
              </a:rPr>
              <a:t>Redirection status code: 300-399</a:t>
            </a:r>
          </a:p>
          <a:p>
            <a:pPr lvl="2"/>
            <a:r>
              <a:rPr lang="en-US" dirty="0">
                <a:sym typeface="Wingdings" pitchFamily="2" charset="2"/>
              </a:rPr>
              <a:t>Indicates that the requested resources has been moved</a:t>
            </a:r>
          </a:p>
          <a:p>
            <a:pPr lvl="2"/>
            <a:r>
              <a:rPr lang="en-US" dirty="0">
                <a:sym typeface="Wingdings" pitchFamily="2" charset="2"/>
              </a:rPr>
              <a:t>E.g. 301 Moved Permanently: Requested object has been moved permanently, the new URL is specified in location header of the response message. The client will automatically retrieve the new URL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372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E4D2-40FC-D147-B170-EFD8F472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85BDD-CDE2-0541-83EA-26B94BC96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 code</a:t>
            </a:r>
          </a:p>
          <a:p>
            <a:pPr lvl="1"/>
            <a:r>
              <a:rPr lang="en-US" dirty="0">
                <a:sym typeface="Wingdings" pitchFamily="2" charset="2"/>
              </a:rPr>
              <a:t>Client error status codes: 400-499</a:t>
            </a:r>
          </a:p>
          <a:p>
            <a:pPr lvl="2"/>
            <a:r>
              <a:rPr lang="en-US" dirty="0">
                <a:sym typeface="Wingdings" pitchFamily="2" charset="2"/>
              </a:rPr>
              <a:t>Indicates client-side error</a:t>
            </a:r>
          </a:p>
          <a:p>
            <a:pPr lvl="2"/>
            <a:r>
              <a:rPr lang="en-US" dirty="0">
                <a:sym typeface="Wingdings" pitchFamily="2" charset="2"/>
              </a:rPr>
              <a:t>400 Bad Request: malfunction HTTP request</a:t>
            </a:r>
          </a:p>
          <a:p>
            <a:pPr lvl="2"/>
            <a:r>
              <a:rPr lang="en-US" dirty="0">
                <a:sym typeface="Wingdings" pitchFamily="2" charset="2"/>
              </a:rPr>
              <a:t>401 Unauthorized: Authorization is needed before resource can be accessed</a:t>
            </a:r>
          </a:p>
          <a:p>
            <a:pPr lvl="2"/>
            <a:r>
              <a:rPr lang="en-US" dirty="0">
                <a:sym typeface="Wingdings" pitchFamily="2" charset="2"/>
              </a:rPr>
              <a:t>404 Not Found: The requested document does not exist on this server</a:t>
            </a:r>
          </a:p>
          <a:p>
            <a:pPr lvl="1"/>
            <a:r>
              <a:rPr lang="en-US" dirty="0">
                <a:sym typeface="Wingdings" pitchFamily="2" charset="2"/>
              </a:rPr>
              <a:t>Server error status code: 500-500</a:t>
            </a:r>
          </a:p>
          <a:p>
            <a:pPr lvl="2"/>
            <a:r>
              <a:rPr lang="en-US" dirty="0">
                <a:sym typeface="Wingdings" pitchFamily="2" charset="2"/>
              </a:rPr>
              <a:t>Indicate server-side error</a:t>
            </a:r>
          </a:p>
          <a:p>
            <a:pPr lvl="2"/>
            <a:r>
              <a:rPr lang="en-US" dirty="0">
                <a:sym typeface="Wingdings" pitchFamily="2" charset="2"/>
              </a:rPr>
              <a:t>500 Internal Server Error</a:t>
            </a:r>
          </a:p>
          <a:p>
            <a:pPr lvl="2"/>
            <a:r>
              <a:rPr lang="en-US" dirty="0">
                <a:sym typeface="Wingdings" pitchFamily="2" charset="2"/>
              </a:rPr>
              <a:t>501 Not implemented</a:t>
            </a:r>
          </a:p>
          <a:p>
            <a:pPr lvl="2"/>
            <a:r>
              <a:rPr lang="en-US" dirty="0">
                <a:sym typeface="Wingdings" pitchFamily="2" charset="2"/>
              </a:rPr>
              <a:t>505 Version not supported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36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452</Words>
  <Application>Microsoft Macintosh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Networking and HTTP</vt:lpstr>
      <vt:lpstr>Open Systems Interconnection (OSI)</vt:lpstr>
      <vt:lpstr>Open Systems Interconnection (OSI)</vt:lpstr>
      <vt:lpstr>Hyper-Text Transfer Protocol (HTTP)</vt:lpstr>
      <vt:lpstr>HTTP</vt:lpstr>
      <vt:lpstr>HTTP</vt:lpstr>
      <vt:lpstr>HTTP</vt:lpstr>
      <vt:lpstr>HTTP</vt:lpstr>
      <vt:lpstr>HTTP</vt:lpstr>
      <vt:lpstr>HTTP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and HTTP</dc:title>
  <dc:creator>Yue Dai</dc:creator>
  <cp:lastModifiedBy>Yue Dai</cp:lastModifiedBy>
  <cp:revision>4</cp:revision>
  <dcterms:created xsi:type="dcterms:W3CDTF">2019-02-20T19:08:14Z</dcterms:created>
  <dcterms:modified xsi:type="dcterms:W3CDTF">2019-02-20T19:53:13Z</dcterms:modified>
</cp:coreProperties>
</file>