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snapToObjects="1">
      <p:cViewPr varScale="1">
        <p:scale>
          <a:sx n="65" d="100"/>
          <a:sy n="65" d="100"/>
        </p:scale>
        <p:origin x="72"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5A82-5D47-F543-9444-62C432A57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BD6284-64E7-A441-BC73-052212261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8D0B45-98B1-C54B-9093-6379A9EFE923}"/>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5" name="Footer Placeholder 4">
            <a:extLst>
              <a:ext uri="{FF2B5EF4-FFF2-40B4-BE49-F238E27FC236}">
                <a16:creationId xmlns:a16="http://schemas.microsoft.com/office/drawing/2014/main" id="{986D5027-824E-6640-986D-6304E3741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E9873-41C8-D246-8AA1-1C46BD8FD7F7}"/>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367640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859B-B110-D445-AC35-11ECC661D0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368A8-05B6-4A48-9664-FB34AAA0F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8F937-62F9-DE49-A45D-B42B3100C66B}"/>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5" name="Footer Placeholder 4">
            <a:extLst>
              <a:ext uri="{FF2B5EF4-FFF2-40B4-BE49-F238E27FC236}">
                <a16:creationId xmlns:a16="http://schemas.microsoft.com/office/drawing/2014/main" id="{1422BBD3-76DD-394D-9BB7-2B0D2234F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D6389-2D2F-4743-8273-3526F54A30CB}"/>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194826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AA195-7267-FB4D-9D64-AD0B918A8F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AD0F50-E193-714E-BF5D-968B9FF2D8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353EE-56AE-2B4A-98D6-D855248C338C}"/>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5" name="Footer Placeholder 4">
            <a:extLst>
              <a:ext uri="{FF2B5EF4-FFF2-40B4-BE49-F238E27FC236}">
                <a16:creationId xmlns:a16="http://schemas.microsoft.com/office/drawing/2014/main" id="{3A86303D-968E-DA49-BA62-45614B95E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A9794-97CE-7A45-9722-E652972D7D62}"/>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161372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8F1D-A986-CC44-8B0F-49C795902C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44457-C4EC-0E4F-ABD6-0C09F3704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9EAAF-80AE-AA40-9F4C-1C122FF822C2}"/>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5" name="Footer Placeholder 4">
            <a:extLst>
              <a:ext uri="{FF2B5EF4-FFF2-40B4-BE49-F238E27FC236}">
                <a16:creationId xmlns:a16="http://schemas.microsoft.com/office/drawing/2014/main" id="{2237CD28-C708-DA47-9B9F-84DE73CA9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8205D-7E21-4B43-944B-156278605382}"/>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368071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138C-59FE-5D43-8B65-135E5372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0F4B44-D340-E24C-ACD7-2583E45CD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1908E6-3E04-B645-A784-4C8C486F0FB3}"/>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5" name="Footer Placeholder 4">
            <a:extLst>
              <a:ext uri="{FF2B5EF4-FFF2-40B4-BE49-F238E27FC236}">
                <a16:creationId xmlns:a16="http://schemas.microsoft.com/office/drawing/2014/main" id="{6783C906-49A1-1C4B-8586-C89F0FB01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64412-1A91-F343-9308-6280AD9E699A}"/>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289251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7D63-88D6-DF46-A503-497B1E1CD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888CBE-DB07-0240-BA30-33591452C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4DDB57-A3C1-2643-8699-29634CF31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F427E-B970-9A4F-BA6A-943224BCC0D6}"/>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6" name="Footer Placeholder 5">
            <a:extLst>
              <a:ext uri="{FF2B5EF4-FFF2-40B4-BE49-F238E27FC236}">
                <a16:creationId xmlns:a16="http://schemas.microsoft.com/office/drawing/2014/main" id="{2522B07F-1981-1941-8C13-DC69BDCB1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F7C59-E41C-8146-B50B-671F6FC04E96}"/>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133113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5C5E-6E48-6044-8C5D-E31A324BE3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DD1979-F01E-6044-A7CA-E16DCED8B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23F898-5427-CC4D-AD23-70086575F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EC299-9977-6C45-9074-C9CEDDE21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D92D33-BDA1-9C46-A1F9-0727F1DCC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E8608-F7D6-414A-A81D-2AAC44B41B1F}"/>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8" name="Footer Placeholder 7">
            <a:extLst>
              <a:ext uri="{FF2B5EF4-FFF2-40B4-BE49-F238E27FC236}">
                <a16:creationId xmlns:a16="http://schemas.microsoft.com/office/drawing/2014/main" id="{5455102B-C190-6C46-915F-50EC1D3FD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4EFB05-4C02-CA48-963D-A31F8C63D75D}"/>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218540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4E4C-BB1D-AF45-93B5-DF18EA6EB8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A94C0-F973-1E4E-A94E-80485C7BE2B6}"/>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4" name="Footer Placeholder 3">
            <a:extLst>
              <a:ext uri="{FF2B5EF4-FFF2-40B4-BE49-F238E27FC236}">
                <a16:creationId xmlns:a16="http://schemas.microsoft.com/office/drawing/2014/main" id="{223EED40-5380-7F43-9EDD-86178953E2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58F3B1-5001-6F4D-AF7A-197C21ED4D40}"/>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59576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A26A4-AB2D-F24A-AEFF-66F167F508E9}"/>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3" name="Footer Placeholder 2">
            <a:extLst>
              <a:ext uri="{FF2B5EF4-FFF2-40B4-BE49-F238E27FC236}">
                <a16:creationId xmlns:a16="http://schemas.microsoft.com/office/drawing/2014/main" id="{7F6569A2-DDC3-3F43-92CA-1321EB47A0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A38955-2ABC-D044-92A8-74EB7B713E52}"/>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35292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DDFE-466A-8B48-B8C2-F0B06572E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CAEDD0-79AC-D242-ABDB-2A1149CC5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7AEA56-A8D0-A946-8ADF-F351A5E0B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306AE-1478-5D48-8C6C-54D2234A5433}"/>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6" name="Footer Placeholder 5">
            <a:extLst>
              <a:ext uri="{FF2B5EF4-FFF2-40B4-BE49-F238E27FC236}">
                <a16:creationId xmlns:a16="http://schemas.microsoft.com/office/drawing/2014/main" id="{77EBBFA7-723A-0649-953C-0FA72BA7C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953A2-B2F7-524B-8840-AA9B95446018}"/>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23604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9E03-3292-6442-8F20-72E01AD29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FA31C6-94A0-204D-BF54-6D85D5DFC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9E0E8C-760C-3D40-88C9-4014A2E7C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C7050-096B-E74F-A92E-1F6C3B867A0E}"/>
              </a:ext>
            </a:extLst>
          </p:cNvPr>
          <p:cNvSpPr>
            <a:spLocks noGrp="1"/>
          </p:cNvSpPr>
          <p:nvPr>
            <p:ph type="dt" sz="half" idx="10"/>
          </p:nvPr>
        </p:nvSpPr>
        <p:spPr/>
        <p:txBody>
          <a:bodyPr/>
          <a:lstStyle/>
          <a:p>
            <a:fld id="{D78C74B0-D30C-FF4C-B1DB-07A97B33F4F2}" type="datetimeFigureOut">
              <a:rPr lang="en-US" smtClean="0"/>
              <a:t>2/20/2019</a:t>
            </a:fld>
            <a:endParaRPr lang="en-US"/>
          </a:p>
        </p:txBody>
      </p:sp>
      <p:sp>
        <p:nvSpPr>
          <p:cNvPr id="6" name="Footer Placeholder 5">
            <a:extLst>
              <a:ext uri="{FF2B5EF4-FFF2-40B4-BE49-F238E27FC236}">
                <a16:creationId xmlns:a16="http://schemas.microsoft.com/office/drawing/2014/main" id="{10DF5AD1-7249-3848-B2DE-A0BD60594D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989D-897E-9B41-9573-41912AE94DA3}"/>
              </a:ext>
            </a:extLst>
          </p:cNvPr>
          <p:cNvSpPr>
            <a:spLocks noGrp="1"/>
          </p:cNvSpPr>
          <p:nvPr>
            <p:ph type="sldNum" sz="quarter" idx="12"/>
          </p:nvPr>
        </p:nvSpPr>
        <p:spPr/>
        <p:txBody>
          <a:bodyPr/>
          <a:lstStyle/>
          <a:p>
            <a:fld id="{5B8FF904-9B2D-1F47-8E40-27426ABEA3A4}" type="slidenum">
              <a:rPr lang="en-US" smtClean="0"/>
              <a:t>‹#›</a:t>
            </a:fld>
            <a:endParaRPr lang="en-US"/>
          </a:p>
        </p:txBody>
      </p:sp>
    </p:spTree>
    <p:extLst>
      <p:ext uri="{BB962C8B-B14F-4D97-AF65-F5344CB8AC3E}">
        <p14:creationId xmlns:p14="http://schemas.microsoft.com/office/powerpoint/2010/main" val="208249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7D27E-EB56-FD42-9DE5-372F78A40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78BCEC-8E0A-8245-8D31-D53BF182F5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12802-568D-F242-AE45-3251FB8C8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74B0-D30C-FF4C-B1DB-07A97B33F4F2}" type="datetimeFigureOut">
              <a:rPr lang="en-US" smtClean="0"/>
              <a:t>2/20/2019</a:t>
            </a:fld>
            <a:endParaRPr lang="en-US"/>
          </a:p>
        </p:txBody>
      </p:sp>
      <p:sp>
        <p:nvSpPr>
          <p:cNvPr id="5" name="Footer Placeholder 4">
            <a:extLst>
              <a:ext uri="{FF2B5EF4-FFF2-40B4-BE49-F238E27FC236}">
                <a16:creationId xmlns:a16="http://schemas.microsoft.com/office/drawing/2014/main" id="{1FF7EF0B-8858-9B40-AD68-F171C9696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8A4749-C58C-4D43-AED4-9BF605B56F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FF904-9B2D-1F47-8E40-27426ABEA3A4}" type="slidenum">
              <a:rPr lang="en-US" smtClean="0"/>
              <a:t>‹#›</a:t>
            </a:fld>
            <a:endParaRPr lang="en-US"/>
          </a:p>
        </p:txBody>
      </p:sp>
    </p:spTree>
    <p:extLst>
      <p:ext uri="{BB962C8B-B14F-4D97-AF65-F5344CB8AC3E}">
        <p14:creationId xmlns:p14="http://schemas.microsoft.com/office/powerpoint/2010/main" val="31747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nda.io/projects/conda/en/latest/user-guide/tasks/manage-environment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nda.io/projects/conda/en/latest/user-guide/tasks/manage-pkg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ythoncentral.io/add-python-to-path-python-is-not-%20recognized-as-an-internal-or-external-comma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A490-5711-704E-9984-47422DC677FE}"/>
              </a:ext>
            </a:extLst>
          </p:cNvPr>
          <p:cNvSpPr>
            <a:spLocks noGrp="1"/>
          </p:cNvSpPr>
          <p:nvPr>
            <p:ph type="ctrTitle"/>
          </p:nvPr>
        </p:nvSpPr>
        <p:spPr/>
        <p:txBody>
          <a:bodyPr/>
          <a:lstStyle/>
          <a:p>
            <a:r>
              <a:rPr lang="en-US" dirty="0"/>
              <a:t>Python </a:t>
            </a:r>
          </a:p>
        </p:txBody>
      </p:sp>
    </p:spTree>
    <p:extLst>
      <p:ext uri="{BB962C8B-B14F-4D97-AF65-F5344CB8AC3E}">
        <p14:creationId xmlns:p14="http://schemas.microsoft.com/office/powerpoint/2010/main" val="148139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5AED-FF98-9848-8C80-8F6211D3CFA7}"/>
              </a:ext>
            </a:extLst>
          </p:cNvPr>
          <p:cNvSpPr>
            <a:spLocks noGrp="1"/>
          </p:cNvSpPr>
          <p:nvPr>
            <p:ph type="title"/>
          </p:nvPr>
        </p:nvSpPr>
        <p:spPr/>
        <p:txBody>
          <a:bodyPr/>
          <a:lstStyle/>
          <a:p>
            <a:r>
              <a:rPr lang="en-US" altLang="zh-CN" dirty="0" err="1"/>
              <a:t>Conda</a:t>
            </a:r>
            <a:endParaRPr lang="en-US" dirty="0"/>
          </a:p>
        </p:txBody>
      </p:sp>
      <p:sp>
        <p:nvSpPr>
          <p:cNvPr id="3" name="Content Placeholder 2">
            <a:extLst>
              <a:ext uri="{FF2B5EF4-FFF2-40B4-BE49-F238E27FC236}">
                <a16:creationId xmlns:a16="http://schemas.microsoft.com/office/drawing/2014/main" id="{4CCB277A-72D1-C041-8062-D596C5224D74}"/>
              </a:ext>
            </a:extLst>
          </p:cNvPr>
          <p:cNvSpPr>
            <a:spLocks noGrp="1"/>
          </p:cNvSpPr>
          <p:nvPr>
            <p:ph idx="1"/>
          </p:nvPr>
        </p:nvSpPr>
        <p:spPr/>
        <p:txBody>
          <a:bodyPr/>
          <a:lstStyle/>
          <a:p>
            <a:r>
              <a:rPr lang="en-US" altLang="zh-CN" dirty="0" err="1"/>
              <a:t>Conda</a:t>
            </a:r>
            <a:r>
              <a:rPr lang="en-US" dirty="0"/>
              <a:t> is an open source package and environment management system for any programming language; though it is quite popular in the python community.</a:t>
            </a:r>
          </a:p>
          <a:p>
            <a:r>
              <a:rPr lang="en-US" altLang="zh-CN" dirty="0"/>
              <a:t>Managing</a:t>
            </a:r>
            <a:r>
              <a:rPr lang="zh-CN" altLang="en-US" dirty="0"/>
              <a:t> </a:t>
            </a:r>
            <a:r>
              <a:rPr lang="en-US" altLang="zh-CN" dirty="0" err="1"/>
              <a:t>Conda</a:t>
            </a:r>
            <a:endParaRPr lang="en-US" altLang="zh-CN" dirty="0"/>
          </a:p>
          <a:p>
            <a:pPr lvl="1"/>
            <a:r>
              <a:rPr lang="en-US" altLang="zh-CN" dirty="0"/>
              <a:t>Check</a:t>
            </a:r>
            <a:r>
              <a:rPr lang="zh-CN" altLang="en-US" dirty="0"/>
              <a:t> </a:t>
            </a:r>
            <a:r>
              <a:rPr lang="en-US" altLang="zh-CN" dirty="0"/>
              <a:t>version:</a:t>
            </a:r>
            <a:r>
              <a:rPr lang="zh-CN" altLang="en-US" dirty="0"/>
              <a:t> </a:t>
            </a:r>
            <a:r>
              <a:rPr lang="en-US" dirty="0"/>
              <a:t>$ </a:t>
            </a:r>
            <a:r>
              <a:rPr lang="en-US" dirty="0" err="1"/>
              <a:t>conda</a:t>
            </a:r>
            <a:r>
              <a:rPr lang="en-US" dirty="0"/>
              <a:t> –version</a:t>
            </a:r>
          </a:p>
          <a:p>
            <a:pPr lvl="1"/>
            <a:r>
              <a:rPr lang="en-US" altLang="zh-CN" dirty="0"/>
              <a:t>Get</a:t>
            </a:r>
            <a:r>
              <a:rPr lang="zh-CN" altLang="en-US" dirty="0"/>
              <a:t> </a:t>
            </a:r>
            <a:r>
              <a:rPr lang="en-US" altLang="zh-CN" dirty="0"/>
              <a:t>help:</a:t>
            </a:r>
            <a:r>
              <a:rPr lang="zh-CN" altLang="en-US" dirty="0"/>
              <a:t> </a:t>
            </a:r>
            <a:r>
              <a:rPr lang="en-US" dirty="0"/>
              <a:t>$ </a:t>
            </a:r>
            <a:r>
              <a:rPr lang="en-US" dirty="0" err="1"/>
              <a:t>conda</a:t>
            </a:r>
            <a:r>
              <a:rPr lang="en-US" dirty="0"/>
              <a:t> </a:t>
            </a:r>
            <a:r>
              <a:rPr lang="en-US" altLang="zh-CN" i="1" dirty="0"/>
              <a:t>command</a:t>
            </a:r>
            <a:r>
              <a:rPr lang="en-US" dirty="0"/>
              <a:t> –help</a:t>
            </a:r>
          </a:p>
          <a:p>
            <a:pPr lvl="1"/>
            <a:r>
              <a:rPr lang="en-US" altLang="zh-CN" dirty="0"/>
              <a:t>Update:</a:t>
            </a:r>
            <a:r>
              <a:rPr lang="zh-CN" altLang="en-US" dirty="0"/>
              <a:t> </a:t>
            </a:r>
            <a:r>
              <a:rPr lang="en-US" dirty="0"/>
              <a:t>$ </a:t>
            </a:r>
            <a:r>
              <a:rPr lang="en-US" dirty="0" err="1"/>
              <a:t>conda</a:t>
            </a:r>
            <a:r>
              <a:rPr lang="en-US" dirty="0"/>
              <a:t> update </a:t>
            </a:r>
            <a:r>
              <a:rPr lang="en-US" dirty="0" err="1"/>
              <a:t>conda</a:t>
            </a:r>
            <a:r>
              <a:rPr lang="en-US" dirty="0"/>
              <a:t/>
            </a:r>
            <a:br>
              <a:rPr lang="en-US" dirty="0"/>
            </a:br>
            <a:endParaRPr lang="en-US" dirty="0"/>
          </a:p>
        </p:txBody>
      </p:sp>
    </p:spTree>
    <p:extLst>
      <p:ext uri="{BB962C8B-B14F-4D97-AF65-F5344CB8AC3E}">
        <p14:creationId xmlns:p14="http://schemas.microsoft.com/office/powerpoint/2010/main" val="183765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B580-5C68-8C46-948F-DE4B757FED15}"/>
              </a:ext>
            </a:extLst>
          </p:cNvPr>
          <p:cNvSpPr>
            <a:spLocks noGrp="1"/>
          </p:cNvSpPr>
          <p:nvPr>
            <p:ph type="title"/>
          </p:nvPr>
        </p:nvSpPr>
        <p:spPr/>
        <p:txBody>
          <a:bodyPr/>
          <a:lstStyle/>
          <a:p>
            <a:r>
              <a:rPr lang="en-US" altLang="zh-CN" dirty="0"/>
              <a:t>Environment</a:t>
            </a:r>
            <a:r>
              <a:rPr lang="zh-CN" altLang="en-US" dirty="0"/>
              <a:t> </a:t>
            </a:r>
            <a:r>
              <a:rPr lang="en-US" altLang="zh-CN" dirty="0"/>
              <a:t>management</a:t>
            </a:r>
            <a:endParaRPr lang="en-US" dirty="0"/>
          </a:p>
        </p:txBody>
      </p:sp>
      <p:sp>
        <p:nvSpPr>
          <p:cNvPr id="3" name="Content Placeholder 2">
            <a:extLst>
              <a:ext uri="{FF2B5EF4-FFF2-40B4-BE49-F238E27FC236}">
                <a16:creationId xmlns:a16="http://schemas.microsoft.com/office/drawing/2014/main" id="{B6B430E4-C34E-4641-8B5D-F9E7F78F262A}"/>
              </a:ext>
            </a:extLst>
          </p:cNvPr>
          <p:cNvSpPr>
            <a:spLocks noGrp="1"/>
          </p:cNvSpPr>
          <p:nvPr>
            <p:ph idx="1"/>
          </p:nvPr>
        </p:nvSpPr>
        <p:spPr/>
        <p:txBody>
          <a:bodyPr>
            <a:normAutofit fontScale="70000" lnSpcReduction="20000"/>
          </a:bodyPr>
          <a:lstStyle/>
          <a:p>
            <a:r>
              <a:rPr lang="en-US" altLang="zh-CN" dirty="0"/>
              <a:t>Using</a:t>
            </a:r>
            <a:r>
              <a:rPr lang="zh-CN" altLang="en-US" dirty="0"/>
              <a:t> </a:t>
            </a:r>
            <a:r>
              <a:rPr lang="en-US" altLang="zh-CN" dirty="0"/>
              <a:t>visualized</a:t>
            </a:r>
            <a:r>
              <a:rPr lang="zh-CN" altLang="en-US" dirty="0"/>
              <a:t> </a:t>
            </a:r>
            <a:r>
              <a:rPr lang="en-US" altLang="zh-CN" dirty="0"/>
              <a:t>operating</a:t>
            </a:r>
            <a:r>
              <a:rPr lang="zh-CN" altLang="en-US" dirty="0"/>
              <a:t> </a:t>
            </a:r>
            <a:r>
              <a:rPr lang="en-US" altLang="zh-CN" dirty="0"/>
              <a:t>on</a:t>
            </a:r>
            <a:r>
              <a:rPr lang="zh-CN" altLang="en-US" dirty="0"/>
              <a:t> </a:t>
            </a:r>
            <a:r>
              <a:rPr lang="en-US" altLang="zh-CN" dirty="0"/>
              <a:t>Anaconda</a:t>
            </a:r>
          </a:p>
          <a:p>
            <a:r>
              <a:rPr lang="en-US" altLang="zh-CN" dirty="0"/>
              <a:t>Using</a:t>
            </a:r>
            <a:r>
              <a:rPr lang="zh-CN" altLang="en-US" dirty="0"/>
              <a:t> </a:t>
            </a:r>
            <a:r>
              <a:rPr lang="en-US" altLang="zh-CN" dirty="0" err="1"/>
              <a:t>conda</a:t>
            </a:r>
            <a:endParaRPr lang="en-US" altLang="zh-CN" dirty="0"/>
          </a:p>
          <a:p>
            <a:pPr lvl="1"/>
            <a:r>
              <a:rPr lang="en-US" altLang="zh-CN" dirty="0"/>
              <a:t>Creating</a:t>
            </a:r>
            <a:r>
              <a:rPr lang="zh-CN" altLang="en-US" dirty="0"/>
              <a:t> </a:t>
            </a:r>
            <a:r>
              <a:rPr lang="en-US" altLang="zh-CN" dirty="0"/>
              <a:t>with</a:t>
            </a:r>
            <a:r>
              <a:rPr lang="zh-CN" altLang="en-US" dirty="0"/>
              <a:t> </a:t>
            </a:r>
            <a:r>
              <a:rPr lang="en-US" altLang="zh-CN" dirty="0"/>
              <a:t>environment</a:t>
            </a:r>
            <a:r>
              <a:rPr lang="zh-CN" altLang="en-US" dirty="0"/>
              <a:t> </a:t>
            </a:r>
            <a:r>
              <a:rPr lang="en-US" altLang="zh-CN" dirty="0"/>
              <a:t>file:</a:t>
            </a:r>
            <a:r>
              <a:rPr lang="zh-CN" altLang="en-US" dirty="0"/>
              <a:t> </a:t>
            </a:r>
            <a:endParaRPr lang="en-US" altLang="zh-CN" dirty="0"/>
          </a:p>
          <a:p>
            <a:pPr lvl="2"/>
            <a:r>
              <a:rPr lang="en-US" altLang="zh-CN" dirty="0"/>
              <a:t>E.g.</a:t>
            </a:r>
            <a:r>
              <a:rPr lang="zh-CN" altLang="en-US" dirty="0"/>
              <a:t> </a:t>
            </a:r>
            <a:r>
              <a:rPr lang="en-US" dirty="0"/>
              <a:t>$ </a:t>
            </a:r>
            <a:r>
              <a:rPr lang="en-US" dirty="0" err="1"/>
              <a:t>conda</a:t>
            </a:r>
            <a:r>
              <a:rPr lang="en-US" dirty="0"/>
              <a:t> </a:t>
            </a:r>
            <a:r>
              <a:rPr lang="en-US" dirty="0" err="1"/>
              <a:t>env</a:t>
            </a:r>
            <a:r>
              <a:rPr lang="en-US" dirty="0"/>
              <a:t> create --file </a:t>
            </a:r>
            <a:r>
              <a:rPr lang="en-US" dirty="0" err="1"/>
              <a:t>environment.yml</a:t>
            </a:r>
            <a:endParaRPr lang="en-US" dirty="0"/>
          </a:p>
          <a:p>
            <a:pPr lvl="1"/>
            <a:r>
              <a:rPr lang="en-US" altLang="zh-CN" dirty="0"/>
              <a:t>Creating</a:t>
            </a:r>
            <a:r>
              <a:rPr lang="zh-CN" altLang="en-US" dirty="0"/>
              <a:t> </a:t>
            </a:r>
            <a:r>
              <a:rPr lang="en-US" altLang="zh-CN" dirty="0"/>
              <a:t>manually:</a:t>
            </a:r>
            <a:r>
              <a:rPr lang="zh-CN" altLang="en-US" dirty="0"/>
              <a:t> </a:t>
            </a:r>
            <a:endParaRPr lang="en-US" altLang="zh-CN" dirty="0"/>
          </a:p>
          <a:p>
            <a:pPr lvl="2"/>
            <a:r>
              <a:rPr lang="en-US" altLang="zh-CN" dirty="0"/>
              <a:t>E.g.</a:t>
            </a:r>
            <a:r>
              <a:rPr lang="zh-CN" altLang="en-US" dirty="0"/>
              <a:t> </a:t>
            </a:r>
            <a:r>
              <a:rPr lang="en-US" dirty="0"/>
              <a:t>$ </a:t>
            </a:r>
            <a:r>
              <a:rPr lang="en-US" dirty="0" err="1"/>
              <a:t>conda</a:t>
            </a:r>
            <a:r>
              <a:rPr lang="en-US" dirty="0"/>
              <a:t> create -c </a:t>
            </a:r>
            <a:r>
              <a:rPr lang="en-US" dirty="0" err="1"/>
              <a:t>conda</a:t>
            </a:r>
            <a:r>
              <a:rPr lang="en-US" dirty="0"/>
              <a:t>-forge -n </a:t>
            </a:r>
            <a:r>
              <a:rPr lang="en-US" dirty="0" err="1"/>
              <a:t>test_env</a:t>
            </a:r>
            <a:r>
              <a:rPr lang="en-US" dirty="0"/>
              <a:t> python=2.7 </a:t>
            </a:r>
            <a:r>
              <a:rPr lang="en-US" dirty="0" err="1"/>
              <a:t>numpy</a:t>
            </a:r>
            <a:r>
              <a:rPr lang="en-US" dirty="0"/>
              <a:t> matplotlib pandas</a:t>
            </a:r>
          </a:p>
          <a:p>
            <a:pPr lvl="1"/>
            <a:r>
              <a:rPr lang="en-US" altLang="zh-CN" dirty="0"/>
              <a:t>Activating:</a:t>
            </a:r>
            <a:r>
              <a:rPr lang="zh-CN" altLang="en-US" dirty="0"/>
              <a:t> </a:t>
            </a:r>
            <a:endParaRPr lang="en-US" altLang="zh-CN" dirty="0"/>
          </a:p>
          <a:p>
            <a:pPr lvl="2"/>
            <a:r>
              <a:rPr lang="en-US" dirty="0"/>
              <a:t>Linux, OS X: $ source activate </a:t>
            </a:r>
            <a:r>
              <a:rPr lang="en-US" altLang="zh-CN" i="1" dirty="0" err="1"/>
              <a:t>env_name</a:t>
            </a:r>
            <a:endParaRPr lang="en-US" i="1" dirty="0"/>
          </a:p>
          <a:p>
            <a:pPr lvl="2"/>
            <a:r>
              <a:rPr lang="en-US" dirty="0"/>
              <a:t>Windows: $ activate </a:t>
            </a:r>
            <a:r>
              <a:rPr lang="en-US" altLang="zh-CN" i="1" dirty="0" err="1"/>
              <a:t>env_name</a:t>
            </a:r>
            <a:endParaRPr lang="en-US" altLang="zh-CN" i="1" dirty="0"/>
          </a:p>
          <a:p>
            <a:pPr lvl="1"/>
            <a:r>
              <a:rPr lang="en-US" altLang="zh-CN" dirty="0"/>
              <a:t>Check</a:t>
            </a:r>
            <a:r>
              <a:rPr lang="zh-CN" altLang="en-US" dirty="0"/>
              <a:t> </a:t>
            </a:r>
            <a:r>
              <a:rPr lang="en-US" altLang="zh-CN" dirty="0"/>
              <a:t>Environments:</a:t>
            </a:r>
          </a:p>
          <a:p>
            <a:pPr lvl="2"/>
            <a:r>
              <a:rPr lang="en-US" dirty="0"/>
              <a:t>$ </a:t>
            </a:r>
            <a:r>
              <a:rPr lang="en-US" dirty="0" err="1"/>
              <a:t>conda</a:t>
            </a:r>
            <a:r>
              <a:rPr lang="en-US" dirty="0"/>
              <a:t> </a:t>
            </a:r>
            <a:r>
              <a:rPr lang="en-US" dirty="0" err="1"/>
              <a:t>env</a:t>
            </a:r>
            <a:r>
              <a:rPr lang="en-US" dirty="0"/>
              <a:t> list</a:t>
            </a:r>
          </a:p>
          <a:p>
            <a:pPr lvl="1"/>
            <a:r>
              <a:rPr lang="en-US" altLang="zh-CN" dirty="0"/>
              <a:t>Sharing</a:t>
            </a:r>
            <a:r>
              <a:rPr lang="zh-CN" altLang="en-US" dirty="0"/>
              <a:t> </a:t>
            </a:r>
            <a:r>
              <a:rPr lang="en-US" altLang="zh-CN" dirty="0"/>
              <a:t>Environments(export</a:t>
            </a:r>
            <a:r>
              <a:rPr lang="zh-CN" altLang="en-US" dirty="0"/>
              <a:t> </a:t>
            </a:r>
            <a:r>
              <a:rPr lang="en-US" altLang="zh-CN" dirty="0"/>
              <a:t>configs):</a:t>
            </a:r>
          </a:p>
          <a:p>
            <a:pPr lvl="2"/>
            <a:r>
              <a:rPr lang="en-US" dirty="0"/>
              <a:t>$ </a:t>
            </a:r>
            <a:r>
              <a:rPr lang="en-US" dirty="0" err="1"/>
              <a:t>conda</a:t>
            </a:r>
            <a:r>
              <a:rPr lang="en-US" dirty="0"/>
              <a:t> </a:t>
            </a:r>
            <a:r>
              <a:rPr lang="en-US" dirty="0" err="1"/>
              <a:t>env</a:t>
            </a:r>
            <a:r>
              <a:rPr lang="en-US" dirty="0"/>
              <a:t> export -f </a:t>
            </a:r>
            <a:r>
              <a:rPr lang="en-US" dirty="0" err="1"/>
              <a:t>test_env.yml</a:t>
            </a:r>
            <a:r>
              <a:rPr lang="en-US" dirty="0"/>
              <a:t> -n </a:t>
            </a:r>
            <a:r>
              <a:rPr lang="en-US" dirty="0" err="1"/>
              <a:t>test_env</a:t>
            </a:r>
            <a:endParaRPr lang="en-US" dirty="0"/>
          </a:p>
          <a:p>
            <a:pPr lvl="1"/>
            <a:r>
              <a:rPr lang="en-US" dirty="0"/>
              <a:t>De</a:t>
            </a:r>
            <a:r>
              <a:rPr lang="en-US" altLang="zh-CN" dirty="0"/>
              <a:t>lete</a:t>
            </a:r>
            <a:r>
              <a:rPr lang="zh-CN" altLang="en-US" dirty="0"/>
              <a:t> </a:t>
            </a:r>
            <a:r>
              <a:rPr lang="en-US" altLang="zh-CN" dirty="0"/>
              <a:t>Environments:</a:t>
            </a:r>
          </a:p>
          <a:p>
            <a:pPr lvl="2"/>
            <a:r>
              <a:rPr lang="pt" dirty="0"/>
              <a:t>$ conda </a:t>
            </a:r>
            <a:r>
              <a:rPr lang="pt" dirty="0" err="1"/>
              <a:t>env</a:t>
            </a:r>
            <a:r>
              <a:rPr lang="pt" dirty="0"/>
              <a:t> remove -</a:t>
            </a:r>
            <a:r>
              <a:rPr lang="pt" dirty="0" err="1"/>
              <a:t>n</a:t>
            </a:r>
            <a:r>
              <a:rPr lang="pt" dirty="0"/>
              <a:t> </a:t>
            </a:r>
            <a:r>
              <a:rPr lang="pt" dirty="0" err="1"/>
              <a:t>live_env</a:t>
            </a:r>
            <a:endParaRPr lang="pt" dirty="0"/>
          </a:p>
          <a:p>
            <a:pPr lvl="1"/>
            <a:r>
              <a:rPr lang="pt" dirty="0"/>
              <a:t>More</a:t>
            </a:r>
            <a:r>
              <a:rPr lang="zh-CN" altLang="en-US" dirty="0"/>
              <a:t> </a:t>
            </a:r>
            <a:r>
              <a:rPr lang="en-US" altLang="zh-CN" dirty="0"/>
              <a:t>info:</a:t>
            </a:r>
          </a:p>
          <a:p>
            <a:pPr lvl="2"/>
            <a:r>
              <a:rPr lang="en-US" dirty="0">
                <a:hlinkClick r:id="rId2"/>
              </a:rPr>
              <a:t>https://conda.io/projects/conda/en/latest/user-guide/tasks/manage-environments.html</a:t>
            </a:r>
            <a:endParaRPr lang="en-US" dirty="0"/>
          </a:p>
        </p:txBody>
      </p:sp>
    </p:spTree>
    <p:extLst>
      <p:ext uri="{BB962C8B-B14F-4D97-AF65-F5344CB8AC3E}">
        <p14:creationId xmlns:p14="http://schemas.microsoft.com/office/powerpoint/2010/main" val="26100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E032-139C-B14D-9115-3A627C816998}"/>
              </a:ext>
            </a:extLst>
          </p:cNvPr>
          <p:cNvSpPr>
            <a:spLocks noGrp="1"/>
          </p:cNvSpPr>
          <p:nvPr>
            <p:ph type="title"/>
          </p:nvPr>
        </p:nvSpPr>
        <p:spPr/>
        <p:txBody>
          <a:bodyPr/>
          <a:lstStyle/>
          <a:p>
            <a:r>
              <a:rPr lang="en-US" altLang="zh-CN" dirty="0"/>
              <a:t>Package</a:t>
            </a:r>
            <a:r>
              <a:rPr lang="zh-CN" altLang="en-US" dirty="0"/>
              <a:t> </a:t>
            </a:r>
            <a:r>
              <a:rPr lang="en-US" altLang="zh-CN" dirty="0"/>
              <a:t>management</a:t>
            </a:r>
            <a:endParaRPr lang="en-US" dirty="0"/>
          </a:p>
        </p:txBody>
      </p:sp>
      <p:sp>
        <p:nvSpPr>
          <p:cNvPr id="3" name="Content Placeholder 2">
            <a:extLst>
              <a:ext uri="{FF2B5EF4-FFF2-40B4-BE49-F238E27FC236}">
                <a16:creationId xmlns:a16="http://schemas.microsoft.com/office/drawing/2014/main" id="{1EE1E11F-FA60-9F47-BC06-1A5E6CDD277D}"/>
              </a:ext>
            </a:extLst>
          </p:cNvPr>
          <p:cNvSpPr>
            <a:spLocks noGrp="1"/>
          </p:cNvSpPr>
          <p:nvPr>
            <p:ph idx="1"/>
          </p:nvPr>
        </p:nvSpPr>
        <p:spPr/>
        <p:txBody>
          <a:bodyPr>
            <a:normAutofit/>
          </a:bodyPr>
          <a:lstStyle/>
          <a:p>
            <a:r>
              <a:rPr lang="en-US" altLang="zh-CN" dirty="0"/>
              <a:t>Searching</a:t>
            </a:r>
          </a:p>
          <a:p>
            <a:pPr lvl="1"/>
            <a:r>
              <a:rPr lang="en-US" altLang="zh-CN" dirty="0"/>
              <a:t>E.g.</a:t>
            </a:r>
            <a:r>
              <a:rPr lang="zh-CN" altLang="en-US" dirty="0"/>
              <a:t> </a:t>
            </a:r>
            <a:r>
              <a:rPr lang="en-US" altLang="zh-CN" dirty="0"/>
              <a:t>$</a:t>
            </a:r>
            <a:r>
              <a:rPr lang="zh-CN" altLang="en-US" dirty="0"/>
              <a:t> </a:t>
            </a:r>
            <a:r>
              <a:rPr lang="en-US" dirty="0" err="1"/>
              <a:t>conda</a:t>
            </a:r>
            <a:r>
              <a:rPr lang="en-US" dirty="0"/>
              <a:t> search </a:t>
            </a:r>
            <a:r>
              <a:rPr lang="en-US" dirty="0" err="1"/>
              <a:t>scipy</a:t>
            </a:r>
            <a:endParaRPr lang="en-US" dirty="0"/>
          </a:p>
          <a:p>
            <a:r>
              <a:rPr lang="en-US" altLang="zh-CN" dirty="0"/>
              <a:t>Installing</a:t>
            </a:r>
          </a:p>
          <a:p>
            <a:pPr lvl="1"/>
            <a:r>
              <a:rPr lang="en-US" altLang="zh-CN" dirty="0"/>
              <a:t>E.g.</a:t>
            </a:r>
            <a:r>
              <a:rPr lang="zh-CN" altLang="en-US" dirty="0"/>
              <a:t> </a:t>
            </a:r>
            <a:r>
              <a:rPr lang="en-US" altLang="zh-CN" dirty="0"/>
              <a:t>$</a:t>
            </a:r>
            <a:r>
              <a:rPr lang="zh-CN" altLang="en-US" dirty="0"/>
              <a:t> </a:t>
            </a:r>
            <a:r>
              <a:rPr lang="en-US" dirty="0" err="1"/>
              <a:t>conda</a:t>
            </a:r>
            <a:r>
              <a:rPr lang="en-US" dirty="0"/>
              <a:t> install --name </a:t>
            </a:r>
            <a:r>
              <a:rPr lang="en-US" dirty="0" err="1"/>
              <a:t>myenv</a:t>
            </a:r>
            <a:r>
              <a:rPr lang="en-US" dirty="0"/>
              <a:t> </a:t>
            </a:r>
            <a:r>
              <a:rPr lang="en-US" dirty="0" err="1"/>
              <a:t>scipy</a:t>
            </a:r>
            <a:endParaRPr lang="en-US" dirty="0"/>
          </a:p>
          <a:p>
            <a:pPr lvl="1"/>
            <a:r>
              <a:rPr lang="en-US" altLang="zh-CN" dirty="0"/>
              <a:t>E.g.</a:t>
            </a:r>
            <a:r>
              <a:rPr lang="zh-CN" altLang="en-US" dirty="0"/>
              <a:t> </a:t>
            </a:r>
            <a:r>
              <a:rPr lang="en-US" altLang="zh-CN" dirty="0"/>
              <a:t>$</a:t>
            </a:r>
            <a:r>
              <a:rPr lang="zh-CN" altLang="en-US" dirty="0"/>
              <a:t> </a:t>
            </a:r>
            <a:r>
              <a:rPr lang="en-US" altLang="zh-CN" dirty="0"/>
              <a:t>pip</a:t>
            </a:r>
            <a:r>
              <a:rPr lang="zh-CN" altLang="en-US" dirty="0"/>
              <a:t> </a:t>
            </a:r>
            <a:r>
              <a:rPr lang="en-US" altLang="zh-CN" dirty="0"/>
              <a:t>install</a:t>
            </a:r>
            <a:r>
              <a:rPr lang="zh-CN" altLang="en-US" dirty="0"/>
              <a:t> </a:t>
            </a:r>
            <a:r>
              <a:rPr lang="en-US" altLang="zh-CN" i="1" dirty="0"/>
              <a:t>package</a:t>
            </a:r>
          </a:p>
          <a:p>
            <a:r>
              <a:rPr lang="en-US" altLang="zh-CN" dirty="0"/>
              <a:t>Removing</a:t>
            </a:r>
          </a:p>
          <a:p>
            <a:pPr lvl="1"/>
            <a:r>
              <a:rPr lang="en-US" altLang="zh-CN" dirty="0"/>
              <a:t>E.g.</a:t>
            </a:r>
            <a:r>
              <a:rPr lang="zh-CN" altLang="en-US" dirty="0"/>
              <a:t> </a:t>
            </a:r>
            <a:r>
              <a:rPr lang="en-US" altLang="zh-CN" dirty="0"/>
              <a:t>$</a:t>
            </a:r>
            <a:r>
              <a:rPr lang="zh-CN" altLang="en-US" dirty="0"/>
              <a:t> </a:t>
            </a:r>
            <a:r>
              <a:rPr lang="pt" dirty="0"/>
              <a:t>conda remove -</a:t>
            </a:r>
            <a:r>
              <a:rPr lang="pt" dirty="0" err="1"/>
              <a:t>n</a:t>
            </a:r>
            <a:r>
              <a:rPr lang="pt" dirty="0"/>
              <a:t> </a:t>
            </a:r>
            <a:r>
              <a:rPr lang="pt" dirty="0" err="1"/>
              <a:t>myenv</a:t>
            </a:r>
            <a:r>
              <a:rPr lang="pt" dirty="0"/>
              <a:t> </a:t>
            </a:r>
            <a:r>
              <a:rPr lang="pt" dirty="0" err="1"/>
              <a:t>scipy</a:t>
            </a:r>
            <a:endParaRPr lang="en-US" altLang="zh-CN" dirty="0"/>
          </a:p>
          <a:p>
            <a:r>
              <a:rPr lang="en-US" altLang="zh-CN" dirty="0"/>
              <a:t>More</a:t>
            </a:r>
            <a:r>
              <a:rPr lang="zh-CN" altLang="en-US" dirty="0"/>
              <a:t> </a:t>
            </a:r>
            <a:r>
              <a:rPr lang="en-US" altLang="zh-CN" dirty="0"/>
              <a:t>info</a:t>
            </a:r>
            <a:r>
              <a:rPr lang="zh-CN" altLang="en-US" dirty="0"/>
              <a:t> </a:t>
            </a:r>
            <a:endParaRPr lang="en-US" altLang="zh-CN" dirty="0"/>
          </a:p>
          <a:p>
            <a:pPr lvl="1"/>
            <a:r>
              <a:rPr lang="en-US" altLang="zh-CN" dirty="0">
                <a:hlinkClick r:id="rId2"/>
              </a:rPr>
              <a:t>https://conda.io/projects/conda/en/latest/user-guide/tasks/manage-pkgs.html</a:t>
            </a:r>
            <a:endParaRPr lang="en-US" altLang="zh-CN" dirty="0"/>
          </a:p>
          <a:p>
            <a:endParaRPr lang="en-US" altLang="zh-CN" dirty="0"/>
          </a:p>
        </p:txBody>
      </p:sp>
    </p:spTree>
    <p:extLst>
      <p:ext uri="{BB962C8B-B14F-4D97-AF65-F5344CB8AC3E}">
        <p14:creationId xmlns:p14="http://schemas.microsoft.com/office/powerpoint/2010/main" val="65941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0F77-6438-9A49-8FFF-22CE26073C1B}"/>
              </a:ext>
            </a:extLst>
          </p:cNvPr>
          <p:cNvSpPr>
            <a:spLocks noGrp="1"/>
          </p:cNvSpPr>
          <p:nvPr>
            <p:ph type="title"/>
          </p:nvPr>
        </p:nvSpPr>
        <p:spPr/>
        <p:txBody>
          <a:bodyPr/>
          <a:lstStyle/>
          <a:p>
            <a:r>
              <a:rPr lang="en-US" altLang="zh-CN" dirty="0"/>
              <a:t>Python</a:t>
            </a:r>
            <a:r>
              <a:rPr lang="zh-CN" altLang="en-US" dirty="0"/>
              <a:t> </a:t>
            </a:r>
            <a:r>
              <a:rPr lang="en-US" altLang="zh-CN" dirty="0"/>
              <a:t>basics</a:t>
            </a:r>
            <a:endParaRPr lang="en-US" dirty="0"/>
          </a:p>
        </p:txBody>
      </p:sp>
      <p:sp>
        <p:nvSpPr>
          <p:cNvPr id="3" name="Content Placeholder 2">
            <a:extLst>
              <a:ext uri="{FF2B5EF4-FFF2-40B4-BE49-F238E27FC236}">
                <a16:creationId xmlns:a16="http://schemas.microsoft.com/office/drawing/2014/main" id="{01AADB9B-4F76-534E-B542-06E116927118}"/>
              </a:ext>
            </a:extLst>
          </p:cNvPr>
          <p:cNvSpPr>
            <a:spLocks noGrp="1"/>
          </p:cNvSpPr>
          <p:nvPr>
            <p:ph idx="1"/>
          </p:nvPr>
        </p:nvSpPr>
        <p:spPr/>
        <p:txBody>
          <a:bodyPr>
            <a:normAutofit fontScale="77500" lnSpcReduction="20000"/>
          </a:bodyPr>
          <a:lstStyle/>
          <a:p>
            <a:r>
              <a:rPr lang="en-US" altLang="zh-CN" dirty="0"/>
              <a:t>Tuple</a:t>
            </a:r>
          </a:p>
          <a:p>
            <a:pPr lvl="1"/>
            <a:r>
              <a:rPr lang="en-US" altLang="zh-CN" dirty="0"/>
              <a:t>Immutable:</a:t>
            </a:r>
            <a:r>
              <a:rPr lang="zh-CN" altLang="en-US" dirty="0"/>
              <a:t> </a:t>
            </a:r>
            <a:r>
              <a:rPr lang="en-US" altLang="zh-CN" dirty="0"/>
              <a:t>can</a:t>
            </a:r>
            <a:r>
              <a:rPr lang="zh-CN" altLang="en-US" dirty="0"/>
              <a:t> </a:t>
            </a:r>
            <a:r>
              <a:rPr lang="en-US" altLang="zh-CN" dirty="0"/>
              <a:t>not</a:t>
            </a:r>
            <a:r>
              <a:rPr lang="zh-CN" altLang="en-US" dirty="0"/>
              <a:t> </a:t>
            </a:r>
            <a:r>
              <a:rPr lang="en-US" altLang="zh-CN" dirty="0"/>
              <a:t>be</a:t>
            </a:r>
            <a:r>
              <a:rPr lang="zh-CN" altLang="en-US" dirty="0"/>
              <a:t> </a:t>
            </a:r>
            <a:r>
              <a:rPr lang="en-US" altLang="zh-CN" dirty="0"/>
              <a:t>changed</a:t>
            </a:r>
            <a:r>
              <a:rPr lang="zh-CN" altLang="en-US" dirty="0"/>
              <a:t> </a:t>
            </a:r>
            <a:r>
              <a:rPr lang="en-US" altLang="zh-CN" dirty="0"/>
              <a:t>once</a:t>
            </a:r>
            <a:r>
              <a:rPr lang="zh-CN" altLang="en-US" dirty="0"/>
              <a:t> </a:t>
            </a:r>
            <a:r>
              <a:rPr lang="en-US" altLang="zh-CN" dirty="0"/>
              <a:t>declared</a:t>
            </a:r>
          </a:p>
          <a:p>
            <a:pPr lvl="1"/>
            <a:r>
              <a:rPr lang="en-US" altLang="zh-CN" dirty="0"/>
              <a:t>Atomic</a:t>
            </a:r>
          </a:p>
          <a:p>
            <a:pPr lvl="1"/>
            <a:r>
              <a:rPr lang="en-US" altLang="zh-CN" dirty="0"/>
              <a:t>Multi-datatype</a:t>
            </a:r>
          </a:p>
          <a:p>
            <a:pPr lvl="1"/>
            <a:r>
              <a:rPr lang="en-US" altLang="zh-CN" dirty="0"/>
              <a:t>E.g.</a:t>
            </a:r>
            <a:r>
              <a:rPr lang="zh-CN" altLang="en-US" dirty="0"/>
              <a:t> </a:t>
            </a:r>
            <a:r>
              <a:rPr lang="en-US" altLang="zh-CN" dirty="0"/>
              <a:t>tuple1</a:t>
            </a:r>
            <a:r>
              <a:rPr lang="zh-CN" altLang="en-US" dirty="0"/>
              <a:t> </a:t>
            </a:r>
            <a:r>
              <a:rPr lang="en-US" altLang="zh-CN" dirty="0"/>
              <a:t>=</a:t>
            </a:r>
            <a:r>
              <a:rPr lang="zh-CN" altLang="en-US" dirty="0"/>
              <a:t> </a:t>
            </a:r>
            <a:r>
              <a:rPr lang="en-US" altLang="zh-CN" dirty="0"/>
              <a:t>(1,</a:t>
            </a:r>
            <a:r>
              <a:rPr lang="zh-CN" altLang="en-US" dirty="0"/>
              <a:t> </a:t>
            </a:r>
            <a:r>
              <a:rPr lang="en-US" altLang="zh-CN" dirty="0"/>
              <a:t>“this”,</a:t>
            </a:r>
            <a:r>
              <a:rPr lang="zh-CN" altLang="en-US" dirty="0"/>
              <a:t> </a:t>
            </a:r>
            <a:r>
              <a:rPr lang="en-US" altLang="zh-CN" dirty="0"/>
              <a:t>‘a’,</a:t>
            </a:r>
            <a:r>
              <a:rPr lang="zh-CN" altLang="en-US" dirty="0"/>
              <a:t> </a:t>
            </a:r>
            <a:r>
              <a:rPr lang="en-US" altLang="zh-CN" dirty="0"/>
              <a:t>true)</a:t>
            </a:r>
          </a:p>
          <a:p>
            <a:pPr lvl="1"/>
            <a:r>
              <a:rPr lang="en-US" altLang="zh-CN" dirty="0"/>
              <a:t>Can</a:t>
            </a:r>
            <a:r>
              <a:rPr lang="zh-CN" altLang="en-US" dirty="0"/>
              <a:t> </a:t>
            </a:r>
            <a:r>
              <a:rPr lang="en-US" altLang="zh-CN" dirty="0"/>
              <a:t>be</a:t>
            </a:r>
            <a:r>
              <a:rPr lang="zh-CN" altLang="en-US" dirty="0"/>
              <a:t> </a:t>
            </a:r>
            <a:r>
              <a:rPr lang="en-US" altLang="zh-CN" dirty="0"/>
              <a:t>access</a:t>
            </a:r>
            <a:r>
              <a:rPr lang="zh-CN" altLang="en-US" dirty="0"/>
              <a:t> </a:t>
            </a:r>
            <a:endParaRPr lang="en-US" altLang="zh-CN" dirty="0"/>
          </a:p>
          <a:p>
            <a:r>
              <a:rPr lang="en-US" dirty="0"/>
              <a:t>List</a:t>
            </a:r>
          </a:p>
          <a:p>
            <a:pPr lvl="1"/>
            <a:r>
              <a:rPr lang="en-US" altLang="zh-CN" dirty="0"/>
              <a:t>Mutable:</a:t>
            </a:r>
            <a:r>
              <a:rPr lang="zh-CN" altLang="en-US" dirty="0"/>
              <a:t> </a:t>
            </a:r>
            <a:r>
              <a:rPr lang="en-US" altLang="zh-CN" dirty="0"/>
              <a:t>append</a:t>
            </a:r>
            <a:r>
              <a:rPr lang="zh-CN" altLang="en-US" dirty="0"/>
              <a:t> </a:t>
            </a:r>
            <a:r>
              <a:rPr lang="en-US" altLang="zh-CN" dirty="0"/>
              <a:t>elements,</a:t>
            </a:r>
            <a:r>
              <a:rPr lang="zh-CN" altLang="en-US" dirty="0"/>
              <a:t> </a:t>
            </a:r>
            <a:r>
              <a:rPr lang="en-US" altLang="zh-CN" dirty="0"/>
              <a:t>remove</a:t>
            </a:r>
            <a:r>
              <a:rPr lang="zh-CN" altLang="en-US" dirty="0"/>
              <a:t> </a:t>
            </a:r>
            <a:r>
              <a:rPr lang="en-US" altLang="zh-CN" dirty="0"/>
              <a:t>elements,</a:t>
            </a:r>
            <a:r>
              <a:rPr lang="zh-CN" altLang="en-US" dirty="0"/>
              <a:t> </a:t>
            </a:r>
            <a:r>
              <a:rPr lang="en-US" altLang="zh-CN" dirty="0"/>
              <a:t>slice,</a:t>
            </a:r>
            <a:r>
              <a:rPr lang="zh-CN" altLang="en-US" dirty="0"/>
              <a:t> </a:t>
            </a:r>
            <a:r>
              <a:rPr lang="en-US" altLang="zh-CN" dirty="0"/>
              <a:t>reverse</a:t>
            </a:r>
          </a:p>
          <a:p>
            <a:pPr lvl="1"/>
            <a:r>
              <a:rPr lang="en-US" altLang="zh-CN" dirty="0"/>
              <a:t>Multi-datatype</a:t>
            </a:r>
          </a:p>
          <a:p>
            <a:pPr lvl="1"/>
            <a:r>
              <a:rPr lang="en-US" altLang="zh-CN" dirty="0"/>
              <a:t>E.g.</a:t>
            </a:r>
            <a:r>
              <a:rPr lang="zh-CN" altLang="en-US" dirty="0"/>
              <a:t> </a:t>
            </a:r>
            <a:r>
              <a:rPr lang="en-US" altLang="zh-CN" dirty="0"/>
              <a:t>list1</a:t>
            </a:r>
            <a:r>
              <a:rPr lang="zh-CN" altLang="en-US" dirty="0"/>
              <a:t> </a:t>
            </a:r>
            <a:r>
              <a:rPr lang="en-US" altLang="zh-CN" dirty="0"/>
              <a:t>=</a:t>
            </a:r>
            <a:r>
              <a:rPr lang="zh-CN" altLang="en-US" dirty="0"/>
              <a:t> </a:t>
            </a:r>
            <a:r>
              <a:rPr lang="en-US" altLang="zh-CN" dirty="0"/>
              <a:t>[1,”this”,</a:t>
            </a:r>
            <a:r>
              <a:rPr lang="zh-CN" altLang="en-US" dirty="0"/>
              <a:t> </a:t>
            </a:r>
            <a:r>
              <a:rPr lang="en-US" altLang="zh-CN" dirty="0"/>
              <a:t>‘a’,</a:t>
            </a:r>
            <a:r>
              <a:rPr lang="zh-CN" altLang="en-US" dirty="0"/>
              <a:t> </a:t>
            </a:r>
            <a:r>
              <a:rPr lang="en-US" altLang="zh-CN" dirty="0"/>
              <a:t>true]</a:t>
            </a:r>
          </a:p>
          <a:p>
            <a:r>
              <a:rPr lang="en-US" dirty="0"/>
              <a:t>Dic</a:t>
            </a:r>
            <a:r>
              <a:rPr lang="en-US" altLang="zh-CN" dirty="0"/>
              <a:t>tionary</a:t>
            </a:r>
          </a:p>
          <a:p>
            <a:pPr lvl="1"/>
            <a:r>
              <a:rPr lang="en-US" altLang="zh-CN" dirty="0"/>
              <a:t>Key-value</a:t>
            </a:r>
            <a:r>
              <a:rPr lang="zh-CN" altLang="en-US" dirty="0"/>
              <a:t> </a:t>
            </a:r>
            <a:r>
              <a:rPr lang="en-US" altLang="zh-CN" dirty="0"/>
              <a:t>pairs:</a:t>
            </a:r>
            <a:r>
              <a:rPr lang="zh-CN" altLang="en-US" dirty="0"/>
              <a:t> </a:t>
            </a:r>
            <a:r>
              <a:rPr lang="en-US" altLang="zh-CN" dirty="0"/>
              <a:t>key</a:t>
            </a:r>
            <a:r>
              <a:rPr lang="zh-CN" altLang="en-US" dirty="0"/>
              <a:t> </a:t>
            </a:r>
            <a:r>
              <a:rPr lang="en-US" altLang="zh-CN" dirty="0"/>
              <a:t>:</a:t>
            </a:r>
            <a:r>
              <a:rPr lang="zh-CN" altLang="en-US" dirty="0"/>
              <a:t> </a:t>
            </a:r>
            <a:r>
              <a:rPr lang="en-US" altLang="zh-CN" dirty="0"/>
              <a:t>value</a:t>
            </a:r>
          </a:p>
          <a:p>
            <a:pPr lvl="1"/>
            <a:r>
              <a:rPr lang="en-US" altLang="zh-CN" dirty="0"/>
              <a:t>Key</a:t>
            </a:r>
            <a:r>
              <a:rPr lang="zh-CN" altLang="en-US" dirty="0"/>
              <a:t> </a:t>
            </a:r>
            <a:r>
              <a:rPr lang="en-US" altLang="zh-CN" dirty="0"/>
              <a:t>must</a:t>
            </a:r>
            <a:r>
              <a:rPr lang="zh-CN" altLang="en-US" dirty="0"/>
              <a:t> </a:t>
            </a:r>
            <a:r>
              <a:rPr lang="en-US" altLang="zh-CN" dirty="0"/>
              <a:t>me</a:t>
            </a:r>
            <a:r>
              <a:rPr lang="zh-CN" altLang="en-US" dirty="0"/>
              <a:t> </a:t>
            </a:r>
            <a:r>
              <a:rPr lang="en-US" altLang="zh-CN" dirty="0"/>
              <a:t>atomic</a:t>
            </a:r>
            <a:r>
              <a:rPr lang="zh-CN" altLang="en-US" dirty="0"/>
              <a:t> </a:t>
            </a:r>
            <a:r>
              <a:rPr lang="en-US" altLang="zh-CN" dirty="0"/>
              <a:t>data</a:t>
            </a:r>
            <a:r>
              <a:rPr lang="zh-CN" altLang="en-US" dirty="0"/>
              <a:t> </a:t>
            </a:r>
            <a:r>
              <a:rPr lang="en-US" altLang="zh-CN" dirty="0"/>
              <a:t>type</a:t>
            </a:r>
          </a:p>
          <a:p>
            <a:pPr lvl="1"/>
            <a:r>
              <a:rPr lang="en-US" altLang="zh-CN" dirty="0"/>
              <a:t>Un-ordered</a:t>
            </a:r>
          </a:p>
          <a:p>
            <a:pPr lvl="1"/>
            <a:r>
              <a:rPr lang="en-US" altLang="zh-CN" dirty="0"/>
              <a:t>E.g.</a:t>
            </a:r>
            <a:r>
              <a:rPr lang="zh-CN" altLang="en-US" dirty="0"/>
              <a:t> </a:t>
            </a:r>
            <a:r>
              <a:rPr lang="en-US" altLang="zh-CN" dirty="0"/>
              <a:t>dict1</a:t>
            </a:r>
            <a:r>
              <a:rPr lang="zh-CN" altLang="en-US" dirty="0"/>
              <a:t> </a:t>
            </a:r>
            <a:r>
              <a:rPr lang="en-US" altLang="zh-CN" dirty="0"/>
              <a:t>=</a:t>
            </a:r>
            <a:r>
              <a:rPr lang="zh-CN" altLang="en-US" dirty="0"/>
              <a:t> </a:t>
            </a:r>
            <a:r>
              <a:rPr lang="en-US" altLang="zh-CN" dirty="0"/>
              <a:t>{‘a’:</a:t>
            </a:r>
            <a:r>
              <a:rPr lang="zh-CN" altLang="en-US" dirty="0"/>
              <a:t> </a:t>
            </a:r>
            <a:r>
              <a:rPr lang="en-US" altLang="zh-CN" dirty="0"/>
              <a:t>1,</a:t>
            </a:r>
            <a:r>
              <a:rPr lang="zh-CN" altLang="en-US" dirty="0"/>
              <a:t> </a:t>
            </a:r>
            <a:r>
              <a:rPr lang="en-US" altLang="zh-CN" dirty="0"/>
              <a:t>‘b’:</a:t>
            </a:r>
            <a:r>
              <a:rPr lang="zh-CN" altLang="en-US" dirty="0"/>
              <a:t> </a:t>
            </a:r>
            <a:r>
              <a:rPr lang="en-US" altLang="zh-CN" dirty="0"/>
              <a:t>2,</a:t>
            </a:r>
            <a:r>
              <a:rPr lang="zh-CN" altLang="en-US" dirty="0"/>
              <a:t> </a:t>
            </a:r>
            <a:r>
              <a:rPr lang="en-US" altLang="zh-CN" dirty="0"/>
              <a:t>‘this’:</a:t>
            </a:r>
            <a:r>
              <a:rPr lang="zh-CN" altLang="en-US" dirty="0"/>
              <a:t> </a:t>
            </a:r>
            <a:r>
              <a:rPr lang="en-US" altLang="zh-CN" dirty="0"/>
              <a:t>‘a’}</a:t>
            </a:r>
          </a:p>
          <a:p>
            <a:pPr lvl="1"/>
            <a:endParaRPr lang="en-US" dirty="0"/>
          </a:p>
        </p:txBody>
      </p:sp>
    </p:spTree>
    <p:extLst>
      <p:ext uri="{BB962C8B-B14F-4D97-AF65-F5344CB8AC3E}">
        <p14:creationId xmlns:p14="http://schemas.microsoft.com/office/powerpoint/2010/main" val="233667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9670-932D-9742-9811-09E816058A8B}"/>
              </a:ext>
            </a:extLst>
          </p:cNvPr>
          <p:cNvSpPr>
            <a:spLocks noGrp="1"/>
          </p:cNvSpPr>
          <p:nvPr>
            <p:ph type="title"/>
          </p:nvPr>
        </p:nvSpPr>
        <p:spPr/>
        <p:txBody>
          <a:bodyPr/>
          <a:lstStyle/>
          <a:p>
            <a:r>
              <a:rPr lang="en-US" altLang="zh-CN" dirty="0"/>
              <a:t>Interesting</a:t>
            </a:r>
            <a:r>
              <a:rPr lang="zh-CN" altLang="en-US" dirty="0"/>
              <a:t> </a:t>
            </a:r>
            <a:r>
              <a:rPr lang="en-US" altLang="zh-CN" dirty="0"/>
              <a:t>things</a:t>
            </a:r>
            <a:r>
              <a:rPr lang="zh-CN" altLang="en-US" dirty="0"/>
              <a:t> </a:t>
            </a:r>
            <a:r>
              <a:rPr lang="en-US" altLang="zh-CN" dirty="0"/>
              <a:t>in</a:t>
            </a:r>
            <a:r>
              <a:rPr lang="zh-CN" altLang="en-US" dirty="0"/>
              <a:t> </a:t>
            </a:r>
            <a:r>
              <a:rPr lang="en-US" altLang="zh-CN" dirty="0"/>
              <a:t>Python</a:t>
            </a:r>
            <a:endParaRPr lang="en-US" dirty="0"/>
          </a:p>
        </p:txBody>
      </p:sp>
      <p:sp>
        <p:nvSpPr>
          <p:cNvPr id="3" name="Content Placeholder 2">
            <a:extLst>
              <a:ext uri="{FF2B5EF4-FFF2-40B4-BE49-F238E27FC236}">
                <a16:creationId xmlns:a16="http://schemas.microsoft.com/office/drawing/2014/main" id="{05699B6A-2838-434B-AB16-6B8D63913A60}"/>
              </a:ext>
            </a:extLst>
          </p:cNvPr>
          <p:cNvSpPr>
            <a:spLocks noGrp="1"/>
          </p:cNvSpPr>
          <p:nvPr>
            <p:ph idx="1"/>
          </p:nvPr>
        </p:nvSpPr>
        <p:spPr/>
        <p:txBody>
          <a:bodyPr>
            <a:normAutofit fontScale="47500" lnSpcReduction="20000"/>
          </a:bodyPr>
          <a:lstStyle/>
          <a:p>
            <a:r>
              <a:rPr lang="en-US" dirty="0"/>
              <a:t>store all values of the list in new variables </a:t>
            </a:r>
          </a:p>
          <a:p>
            <a:pPr marL="0" indent="0">
              <a:buNone/>
            </a:pPr>
            <a:r>
              <a:rPr lang="en-US" dirty="0"/>
              <a:t>	</a:t>
            </a:r>
            <a:r>
              <a:rPr lang="en-US" dirty="0" err="1"/>
              <a:t>cool_list</a:t>
            </a:r>
            <a:r>
              <a:rPr lang="en-US" dirty="0"/>
              <a:t> = [1, 2, 3, 4] </a:t>
            </a:r>
          </a:p>
          <a:p>
            <a:pPr marL="0" indent="0">
              <a:buNone/>
            </a:pPr>
            <a:r>
              <a:rPr lang="en-US" dirty="0"/>
              <a:t>	a, b, c, d = </a:t>
            </a:r>
            <a:r>
              <a:rPr lang="en-US" dirty="0" err="1"/>
              <a:t>cool_list</a:t>
            </a:r>
            <a:r>
              <a:rPr lang="en-US" dirty="0"/>
              <a:t> </a:t>
            </a:r>
          </a:p>
          <a:p>
            <a:pPr marL="0" indent="0">
              <a:buNone/>
            </a:pPr>
            <a:r>
              <a:rPr lang="en-US" dirty="0"/>
              <a:t>	print a </a:t>
            </a:r>
            <a:r>
              <a:rPr lang="en-US" altLang="zh-CN" dirty="0"/>
              <a:t>#1</a:t>
            </a:r>
            <a:endParaRPr lang="en-US" dirty="0"/>
          </a:p>
          <a:p>
            <a:pPr marL="0" indent="0">
              <a:buNone/>
            </a:pPr>
            <a:r>
              <a:rPr lang="en-US" dirty="0"/>
              <a:t>	print b </a:t>
            </a:r>
            <a:r>
              <a:rPr lang="en-US" altLang="zh-CN" dirty="0"/>
              <a:t>#2</a:t>
            </a:r>
            <a:endParaRPr lang="en-US" dirty="0"/>
          </a:p>
          <a:p>
            <a:pPr marL="0" indent="0">
              <a:buNone/>
            </a:pPr>
            <a:r>
              <a:rPr lang="en-US" dirty="0"/>
              <a:t>	print c </a:t>
            </a:r>
            <a:r>
              <a:rPr lang="en-US" altLang="zh-CN" dirty="0"/>
              <a:t>#3</a:t>
            </a:r>
            <a:endParaRPr lang="en-US" dirty="0"/>
          </a:p>
          <a:p>
            <a:pPr marL="0" indent="0">
              <a:buNone/>
            </a:pPr>
            <a:r>
              <a:rPr lang="en-US" dirty="0"/>
              <a:t>	print d </a:t>
            </a:r>
            <a:r>
              <a:rPr lang="en-US" altLang="zh-CN" dirty="0"/>
              <a:t>#4</a:t>
            </a:r>
            <a:endParaRPr lang="en-US" dirty="0"/>
          </a:p>
          <a:p>
            <a:r>
              <a:rPr lang="en-US" dirty="0"/>
              <a:t>return multiple values from function call </a:t>
            </a:r>
          </a:p>
          <a:p>
            <a:pPr marL="0" indent="0">
              <a:lnSpc>
                <a:spcPct val="170000"/>
              </a:lnSpc>
              <a:spcBef>
                <a:spcPts val="0"/>
              </a:spcBef>
              <a:buNone/>
            </a:pPr>
            <a:r>
              <a:rPr lang="en-US" dirty="0"/>
              <a:t>	def </a:t>
            </a:r>
            <a:r>
              <a:rPr lang="en-US" dirty="0" err="1"/>
              <a:t>some_func</a:t>
            </a:r>
            <a:r>
              <a:rPr lang="en-US" dirty="0"/>
              <a:t>(): </a:t>
            </a:r>
          </a:p>
          <a:p>
            <a:pPr marL="0" indent="0">
              <a:lnSpc>
                <a:spcPct val="170000"/>
              </a:lnSpc>
              <a:spcBef>
                <a:spcPts val="0"/>
              </a:spcBef>
              <a:buNone/>
            </a:pPr>
            <a:r>
              <a:rPr lang="en-US" dirty="0"/>
              <a:t>		return 1, 2, 3, 4</a:t>
            </a:r>
          </a:p>
          <a:p>
            <a:pPr marL="0" indent="0">
              <a:lnSpc>
                <a:spcPct val="170000"/>
              </a:lnSpc>
              <a:spcBef>
                <a:spcPts val="0"/>
              </a:spcBef>
              <a:buNone/>
            </a:pPr>
            <a:r>
              <a:rPr lang="en-US" dirty="0"/>
              <a:t>	a, b, c, d = </a:t>
            </a:r>
            <a:r>
              <a:rPr lang="en-US" dirty="0" err="1"/>
              <a:t>some_func</a:t>
            </a:r>
            <a:r>
              <a:rPr lang="en-US" dirty="0"/>
              <a:t>() </a:t>
            </a:r>
          </a:p>
          <a:p>
            <a:pPr marL="0" indent="0">
              <a:lnSpc>
                <a:spcPct val="170000"/>
              </a:lnSpc>
              <a:spcBef>
                <a:spcPts val="0"/>
              </a:spcBef>
              <a:buNone/>
            </a:pPr>
            <a:r>
              <a:rPr lang="en-US" dirty="0"/>
              <a:t>	print a #1</a:t>
            </a:r>
            <a:br>
              <a:rPr lang="en-US" dirty="0"/>
            </a:br>
            <a:r>
              <a:rPr lang="en-US" dirty="0"/>
              <a:t>	print b #2</a:t>
            </a:r>
            <a:br>
              <a:rPr lang="en-US" dirty="0"/>
            </a:br>
            <a:r>
              <a:rPr lang="en-US" dirty="0"/>
              <a:t>	print c #3 </a:t>
            </a:r>
          </a:p>
          <a:p>
            <a:pPr marL="0" indent="0">
              <a:lnSpc>
                <a:spcPct val="170000"/>
              </a:lnSpc>
              <a:spcBef>
                <a:spcPts val="0"/>
              </a:spcBef>
              <a:buNone/>
            </a:pPr>
            <a:r>
              <a:rPr lang="en-US" dirty="0"/>
              <a:t>	print d </a:t>
            </a:r>
            <a:r>
              <a:rPr lang="zh-CN" altLang="en-US" dirty="0"/>
              <a:t> </a:t>
            </a:r>
            <a:r>
              <a:rPr lang="en-US" altLang="zh-CN" dirty="0"/>
              <a:t>#4</a:t>
            </a:r>
            <a:endParaRPr lang="en-US" dirty="0"/>
          </a:p>
          <a:p>
            <a:pPr marL="0" indent="0">
              <a:lnSpc>
                <a:spcPct val="170000"/>
              </a:lnSpc>
              <a:spcBef>
                <a:spcPts val="0"/>
              </a:spcBef>
              <a:buNone/>
            </a:pPr>
            <a:endParaRPr lang="en-US" dirty="0"/>
          </a:p>
          <a:p>
            <a:pPr marL="0" indent="0">
              <a:lnSpc>
                <a:spcPct val="170000"/>
              </a:lnSpc>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77133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1B49-4B6C-3147-B129-8BC3ADDBC301}"/>
              </a:ext>
            </a:extLst>
          </p:cNvPr>
          <p:cNvSpPr>
            <a:spLocks noGrp="1"/>
          </p:cNvSpPr>
          <p:nvPr>
            <p:ph type="title"/>
          </p:nvPr>
        </p:nvSpPr>
        <p:spPr/>
        <p:txBody>
          <a:bodyPr/>
          <a:lstStyle/>
          <a:p>
            <a:r>
              <a:rPr lang="en-US" dirty="0"/>
              <a:t>map </a:t>
            </a:r>
          </a:p>
        </p:txBody>
      </p:sp>
      <p:sp>
        <p:nvSpPr>
          <p:cNvPr id="3" name="Content Placeholder 2">
            <a:extLst>
              <a:ext uri="{FF2B5EF4-FFF2-40B4-BE49-F238E27FC236}">
                <a16:creationId xmlns:a16="http://schemas.microsoft.com/office/drawing/2014/main" id="{EC929733-3AEA-B547-9EAF-F8F6E560144A}"/>
              </a:ext>
            </a:extLst>
          </p:cNvPr>
          <p:cNvSpPr>
            <a:spLocks noGrp="1"/>
          </p:cNvSpPr>
          <p:nvPr>
            <p:ph idx="1"/>
          </p:nvPr>
        </p:nvSpPr>
        <p:spPr/>
        <p:txBody>
          <a:bodyPr>
            <a:normAutofit fontScale="92500" lnSpcReduction="10000"/>
          </a:bodyPr>
          <a:lstStyle/>
          <a:p>
            <a:r>
              <a:rPr lang="en-US" altLang="zh-CN" dirty="0"/>
              <a:t>map</a:t>
            </a:r>
            <a:r>
              <a:rPr lang="zh-CN" altLang="en-US" dirty="0"/>
              <a:t> </a:t>
            </a:r>
            <a:r>
              <a:rPr lang="en-US" altLang="zh-CN" dirty="0"/>
              <a:t>a</a:t>
            </a:r>
            <a:r>
              <a:rPr lang="en-US" dirty="0"/>
              <a:t>pplies a function to all the items in an </a:t>
            </a:r>
            <a:r>
              <a:rPr lang="en-US" dirty="0" err="1"/>
              <a:t>input_list</a:t>
            </a:r>
            <a:endParaRPr lang="en-US" altLang="zh-CN" dirty="0"/>
          </a:p>
          <a:p>
            <a:r>
              <a:rPr lang="en-US" altLang="zh-CN" dirty="0"/>
              <a:t>Blueprint:</a:t>
            </a:r>
          </a:p>
          <a:p>
            <a:pPr marL="457200" lvl="1" indent="0">
              <a:buNone/>
            </a:pPr>
            <a:r>
              <a:rPr lang="en-US" dirty="0"/>
              <a:t>map(</a:t>
            </a:r>
            <a:r>
              <a:rPr lang="en-US" dirty="0" err="1"/>
              <a:t>function_to_apply</a:t>
            </a:r>
            <a:r>
              <a:rPr lang="en-US" dirty="0"/>
              <a:t>, </a:t>
            </a:r>
            <a:r>
              <a:rPr lang="en-US" dirty="0" err="1"/>
              <a:t>list_of_inputs</a:t>
            </a:r>
            <a:r>
              <a:rPr lang="en-US" dirty="0"/>
              <a:t>)</a:t>
            </a:r>
          </a:p>
          <a:p>
            <a:r>
              <a:rPr lang="en-US" altLang="zh-CN" dirty="0"/>
              <a:t>Example:</a:t>
            </a:r>
          </a:p>
          <a:p>
            <a:pPr marL="914400" lvl="2" indent="0">
              <a:buNone/>
            </a:pPr>
            <a:r>
              <a:rPr lang="en-US" dirty="0"/>
              <a:t>items = [1, 2, 3, 4, 5] </a:t>
            </a:r>
          </a:p>
          <a:p>
            <a:pPr marL="914400" lvl="2" indent="0">
              <a:buNone/>
            </a:pPr>
            <a:r>
              <a:rPr lang="en-US" dirty="0"/>
              <a:t>squared = [] </a:t>
            </a:r>
          </a:p>
          <a:p>
            <a:pPr marL="914400" lvl="2" indent="0">
              <a:buNone/>
            </a:pPr>
            <a:r>
              <a:rPr lang="en-US" b="1" dirty="0"/>
              <a:t>for</a:t>
            </a:r>
            <a:r>
              <a:rPr lang="en-US" dirty="0"/>
              <a:t> </a:t>
            </a:r>
            <a:r>
              <a:rPr lang="en-US" dirty="0" err="1"/>
              <a:t>i</a:t>
            </a:r>
            <a:r>
              <a:rPr lang="en-US" dirty="0"/>
              <a:t> </a:t>
            </a:r>
            <a:r>
              <a:rPr lang="en-US" b="1" dirty="0"/>
              <a:t>in</a:t>
            </a:r>
            <a:r>
              <a:rPr lang="en-US" dirty="0"/>
              <a:t> items: </a:t>
            </a:r>
          </a:p>
          <a:p>
            <a:pPr marL="914400" lvl="2" indent="0">
              <a:buNone/>
            </a:pPr>
            <a:r>
              <a:rPr lang="en-US" dirty="0"/>
              <a:t>	</a:t>
            </a:r>
            <a:r>
              <a:rPr lang="en-US" dirty="0" err="1"/>
              <a:t>squared.append</a:t>
            </a:r>
            <a:r>
              <a:rPr lang="en-US" dirty="0"/>
              <a:t>(</a:t>
            </a:r>
            <a:r>
              <a:rPr lang="en-US" dirty="0" err="1"/>
              <a:t>i</a:t>
            </a:r>
            <a:r>
              <a:rPr lang="en-US" dirty="0"/>
              <a:t>**2)</a:t>
            </a:r>
          </a:p>
          <a:p>
            <a:r>
              <a:rPr lang="en-US" dirty="0"/>
              <a:t>map</a:t>
            </a:r>
            <a:r>
              <a:rPr lang="zh-CN" altLang="en-US" dirty="0"/>
              <a:t> </a:t>
            </a:r>
            <a:r>
              <a:rPr lang="en-US" dirty="0"/>
              <a:t>allows us to implement this in a much simpler and nicer way</a:t>
            </a:r>
            <a:r>
              <a:rPr lang="en-US" altLang="zh-CN" dirty="0"/>
              <a:t>:</a:t>
            </a:r>
          </a:p>
          <a:p>
            <a:pPr marL="0" indent="0">
              <a:buNone/>
            </a:pPr>
            <a:r>
              <a:rPr lang="en-US" dirty="0"/>
              <a:t>	items = [1, 2, 3, 4, 5] </a:t>
            </a:r>
          </a:p>
          <a:p>
            <a:pPr marL="0" indent="0">
              <a:buNone/>
            </a:pPr>
            <a:r>
              <a:rPr lang="en-US" dirty="0"/>
              <a:t>	squared = list(map(</a:t>
            </a:r>
            <a:r>
              <a:rPr lang="en-US" b="1" dirty="0"/>
              <a:t>lambda</a:t>
            </a:r>
            <a:r>
              <a:rPr lang="en-US" dirty="0"/>
              <a:t> x: x**2, items))</a:t>
            </a:r>
          </a:p>
          <a:p>
            <a:endParaRPr lang="en-US" dirty="0"/>
          </a:p>
        </p:txBody>
      </p:sp>
    </p:spTree>
    <p:extLst>
      <p:ext uri="{BB962C8B-B14F-4D97-AF65-F5344CB8AC3E}">
        <p14:creationId xmlns:p14="http://schemas.microsoft.com/office/powerpoint/2010/main" val="69033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C447-6F9D-944A-A65D-84008B5689E7}"/>
              </a:ext>
            </a:extLst>
          </p:cNvPr>
          <p:cNvSpPr>
            <a:spLocks noGrp="1"/>
          </p:cNvSpPr>
          <p:nvPr>
            <p:ph type="title"/>
          </p:nvPr>
        </p:nvSpPr>
        <p:spPr/>
        <p:txBody>
          <a:bodyPr/>
          <a:lstStyle/>
          <a:p>
            <a:r>
              <a:rPr lang="en-US" dirty="0"/>
              <a:t>Filter</a:t>
            </a:r>
          </a:p>
        </p:txBody>
      </p:sp>
      <p:sp>
        <p:nvSpPr>
          <p:cNvPr id="3" name="Content Placeholder 2">
            <a:extLst>
              <a:ext uri="{FF2B5EF4-FFF2-40B4-BE49-F238E27FC236}">
                <a16:creationId xmlns:a16="http://schemas.microsoft.com/office/drawing/2014/main" id="{DE695D57-4919-DE46-B75D-9C3164CFE42B}"/>
              </a:ext>
            </a:extLst>
          </p:cNvPr>
          <p:cNvSpPr>
            <a:spLocks noGrp="1"/>
          </p:cNvSpPr>
          <p:nvPr>
            <p:ph idx="1"/>
          </p:nvPr>
        </p:nvSpPr>
        <p:spPr/>
        <p:txBody>
          <a:bodyPr/>
          <a:lstStyle/>
          <a:p>
            <a:r>
              <a:rPr lang="en-US" dirty="0"/>
              <a:t>filter creates a list of elements for which a function returns true</a:t>
            </a:r>
          </a:p>
          <a:p>
            <a:r>
              <a:rPr lang="en-US" altLang="zh-CN" dirty="0"/>
              <a:t>Blueprint:</a:t>
            </a:r>
          </a:p>
          <a:p>
            <a:pPr marL="457200" lvl="1" indent="0">
              <a:buNone/>
            </a:pPr>
            <a:r>
              <a:rPr lang="en-US" dirty="0"/>
              <a:t>filter(</a:t>
            </a:r>
            <a:r>
              <a:rPr lang="en-US" dirty="0" err="1"/>
              <a:t>function_to_apply</a:t>
            </a:r>
            <a:r>
              <a:rPr lang="en-US" dirty="0"/>
              <a:t>, </a:t>
            </a:r>
            <a:r>
              <a:rPr lang="en-US" dirty="0" err="1"/>
              <a:t>list_of_inputs</a:t>
            </a:r>
            <a:r>
              <a:rPr lang="en-US" altLang="zh-CN" dirty="0"/>
              <a:t>)</a:t>
            </a:r>
          </a:p>
          <a:p>
            <a:r>
              <a:rPr lang="en-US" dirty="0"/>
              <a:t>Ex</a:t>
            </a:r>
            <a:r>
              <a:rPr lang="en-US" altLang="zh-CN" dirty="0"/>
              <a:t>ample:</a:t>
            </a:r>
          </a:p>
          <a:p>
            <a:pPr marL="457200" lvl="1" indent="0">
              <a:buNone/>
            </a:pPr>
            <a:r>
              <a:rPr lang="en-US" dirty="0" err="1"/>
              <a:t>number_list</a:t>
            </a:r>
            <a:r>
              <a:rPr lang="en-US" dirty="0"/>
              <a:t> = range(-5, 5) </a:t>
            </a:r>
          </a:p>
          <a:p>
            <a:pPr marL="457200" lvl="1" indent="0">
              <a:buNone/>
            </a:pPr>
            <a:r>
              <a:rPr lang="en-US" dirty="0" err="1"/>
              <a:t>less_than_zero</a:t>
            </a:r>
            <a:r>
              <a:rPr lang="en-US" dirty="0"/>
              <a:t> = list(filter(</a:t>
            </a:r>
            <a:r>
              <a:rPr lang="en-US" b="1" dirty="0"/>
              <a:t>lambda</a:t>
            </a:r>
            <a:r>
              <a:rPr lang="en-US" dirty="0"/>
              <a:t> x: x &lt; 0, </a:t>
            </a:r>
            <a:r>
              <a:rPr lang="en-US" dirty="0" err="1"/>
              <a:t>number_list</a:t>
            </a:r>
            <a:r>
              <a:rPr lang="en-US" dirty="0"/>
              <a:t>)) </a:t>
            </a:r>
          </a:p>
          <a:p>
            <a:pPr marL="457200" lvl="1" indent="0">
              <a:buNone/>
            </a:pPr>
            <a:r>
              <a:rPr lang="en-US" dirty="0"/>
              <a:t>print(</a:t>
            </a:r>
            <a:r>
              <a:rPr lang="en-US" dirty="0" err="1"/>
              <a:t>less_than_zero</a:t>
            </a:r>
            <a:r>
              <a:rPr lang="en-US" dirty="0"/>
              <a:t>) </a:t>
            </a:r>
          </a:p>
          <a:p>
            <a:pPr marL="457200" lvl="1" indent="0">
              <a:buNone/>
            </a:pPr>
            <a:endParaRPr lang="en-US" i="1" dirty="0"/>
          </a:p>
          <a:p>
            <a:pPr marL="457200" lvl="1" indent="0">
              <a:buNone/>
            </a:pPr>
            <a:r>
              <a:rPr lang="en-US" i="1" dirty="0"/>
              <a:t># Output: [-5, -4, -3, -2, -1]</a:t>
            </a:r>
            <a:endParaRPr lang="en-US" dirty="0"/>
          </a:p>
        </p:txBody>
      </p:sp>
    </p:spTree>
    <p:extLst>
      <p:ext uri="{BB962C8B-B14F-4D97-AF65-F5344CB8AC3E}">
        <p14:creationId xmlns:p14="http://schemas.microsoft.com/office/powerpoint/2010/main" val="325657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C9B2-288D-634A-8548-84F0E10B371D}"/>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7478FF5A-0876-A540-8871-AE374F69E820}"/>
              </a:ext>
            </a:extLst>
          </p:cNvPr>
          <p:cNvSpPr>
            <a:spLocks noGrp="1"/>
          </p:cNvSpPr>
          <p:nvPr>
            <p:ph idx="1"/>
          </p:nvPr>
        </p:nvSpPr>
        <p:spPr/>
        <p:txBody>
          <a:bodyPr>
            <a:normAutofit fontScale="92500" lnSpcReduction="20000"/>
          </a:bodyPr>
          <a:lstStyle/>
          <a:p>
            <a:r>
              <a:rPr lang="en-US" altLang="zh-CN" dirty="0"/>
              <a:t>Reduce</a:t>
            </a:r>
            <a:r>
              <a:rPr lang="zh-CN" altLang="en-US" dirty="0"/>
              <a:t> </a:t>
            </a:r>
            <a:r>
              <a:rPr lang="en-US" dirty="0"/>
              <a:t>applies a rolling computation to sequential pairs of values in a list</a:t>
            </a:r>
          </a:p>
          <a:p>
            <a:r>
              <a:rPr lang="en-US" altLang="zh-CN" dirty="0"/>
              <a:t>Example:</a:t>
            </a:r>
          </a:p>
          <a:p>
            <a:pPr marL="457200" lvl="1" indent="0">
              <a:buNone/>
            </a:pPr>
            <a:r>
              <a:rPr lang="en-US" dirty="0"/>
              <a:t>product = 1 </a:t>
            </a:r>
          </a:p>
          <a:p>
            <a:pPr marL="457200" lvl="1" indent="0">
              <a:buNone/>
            </a:pPr>
            <a:r>
              <a:rPr lang="en-US" dirty="0"/>
              <a:t>list = [1, 2, 3, 4] </a:t>
            </a:r>
          </a:p>
          <a:p>
            <a:pPr marL="457200" lvl="1" indent="0">
              <a:buNone/>
            </a:pPr>
            <a:r>
              <a:rPr lang="en-US" b="1" dirty="0"/>
              <a:t>for</a:t>
            </a:r>
            <a:r>
              <a:rPr lang="en-US" dirty="0"/>
              <a:t> </a:t>
            </a:r>
            <a:r>
              <a:rPr lang="en-US" dirty="0" err="1"/>
              <a:t>num</a:t>
            </a:r>
            <a:r>
              <a:rPr lang="en-US" dirty="0"/>
              <a:t> </a:t>
            </a:r>
            <a:r>
              <a:rPr lang="en-US" b="1" dirty="0"/>
              <a:t>in</a:t>
            </a:r>
            <a:r>
              <a:rPr lang="en-US" dirty="0"/>
              <a:t> list: </a:t>
            </a:r>
          </a:p>
          <a:p>
            <a:pPr marL="457200" lvl="1" indent="0">
              <a:buNone/>
            </a:pPr>
            <a:r>
              <a:rPr lang="en-US" dirty="0"/>
              <a:t>	product = product * </a:t>
            </a:r>
            <a:r>
              <a:rPr lang="en-US" dirty="0" err="1"/>
              <a:t>num</a:t>
            </a:r>
            <a:r>
              <a:rPr lang="en-US" dirty="0"/>
              <a:t> </a:t>
            </a:r>
          </a:p>
          <a:p>
            <a:pPr marL="457200" lvl="1" indent="0">
              <a:buNone/>
            </a:pPr>
            <a:r>
              <a:rPr lang="en-US" i="1" dirty="0"/>
              <a:t># product = 24</a:t>
            </a:r>
          </a:p>
          <a:p>
            <a:r>
              <a:rPr lang="en-US" altLang="zh-CN" dirty="0"/>
              <a:t>With</a:t>
            </a:r>
            <a:r>
              <a:rPr lang="zh-CN" altLang="en-US" dirty="0"/>
              <a:t> </a:t>
            </a:r>
            <a:r>
              <a:rPr lang="en-US" altLang="zh-CN" dirty="0"/>
              <a:t>reduce:</a:t>
            </a:r>
          </a:p>
          <a:p>
            <a:pPr marL="457200" lvl="1" indent="0">
              <a:buNone/>
            </a:pPr>
            <a:r>
              <a:rPr lang="en-US" b="1" dirty="0"/>
              <a:t>from</a:t>
            </a:r>
            <a:r>
              <a:rPr lang="en-US" dirty="0"/>
              <a:t> </a:t>
            </a:r>
            <a:r>
              <a:rPr lang="en-US" b="1" dirty="0" err="1"/>
              <a:t>functools</a:t>
            </a:r>
            <a:r>
              <a:rPr lang="en-US" dirty="0"/>
              <a:t> </a:t>
            </a:r>
            <a:r>
              <a:rPr lang="en-US" b="1" dirty="0"/>
              <a:t>import</a:t>
            </a:r>
            <a:r>
              <a:rPr lang="en-US" dirty="0"/>
              <a:t> reduce </a:t>
            </a:r>
          </a:p>
          <a:p>
            <a:pPr marL="457200" lvl="1" indent="0">
              <a:buNone/>
            </a:pPr>
            <a:r>
              <a:rPr lang="en-US" dirty="0"/>
              <a:t>product = reduce((</a:t>
            </a:r>
            <a:r>
              <a:rPr lang="en-US" b="1" dirty="0"/>
              <a:t>lambda</a:t>
            </a:r>
            <a:r>
              <a:rPr lang="en-US" dirty="0"/>
              <a:t> x, y: x * y), [1, 2, 3, 4]) </a:t>
            </a:r>
          </a:p>
          <a:p>
            <a:pPr marL="457200" lvl="1" indent="0">
              <a:buNone/>
            </a:pPr>
            <a:endParaRPr lang="en-US" dirty="0"/>
          </a:p>
          <a:p>
            <a:pPr marL="457200" lvl="1" indent="0">
              <a:buNone/>
            </a:pPr>
            <a:r>
              <a:rPr lang="en-US" i="1"/>
              <a:t># Output: 24</a:t>
            </a:r>
            <a:r>
              <a:rPr lang="en-US"/>
              <a:t/>
            </a:r>
            <a:br>
              <a:rPr lang="en-US"/>
            </a:br>
            <a:endParaRPr lang="en-US"/>
          </a:p>
        </p:txBody>
      </p:sp>
    </p:spTree>
    <p:extLst>
      <p:ext uri="{BB962C8B-B14F-4D97-AF65-F5344CB8AC3E}">
        <p14:creationId xmlns:p14="http://schemas.microsoft.com/office/powerpoint/2010/main" val="182669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607E-C4AB-3344-84B2-10926DFC3BAF}"/>
              </a:ext>
            </a:extLst>
          </p:cNvPr>
          <p:cNvSpPr>
            <a:spLocks noGrp="1"/>
          </p:cNvSpPr>
          <p:nvPr>
            <p:ph type="title"/>
          </p:nvPr>
        </p:nvSpPr>
        <p:spPr>
          <a:xfrm>
            <a:off x="838200" y="365125"/>
            <a:ext cx="10515600" cy="5989376"/>
          </a:xfrm>
        </p:spPr>
        <p:txBody>
          <a:bodyPr/>
          <a:lstStyle/>
          <a:p>
            <a:pPr algn="ctr"/>
            <a:r>
              <a:rPr lang="en-US" dirty="0"/>
              <a:t>installing Python, PIP and </a:t>
            </a:r>
            <a:r>
              <a:rPr lang="en-US" altLang="zh-CN" dirty="0" err="1"/>
              <a:t>Conda</a:t>
            </a:r>
            <a:r>
              <a:rPr lang="en-US" dirty="0"/>
              <a:t> </a:t>
            </a:r>
          </a:p>
        </p:txBody>
      </p:sp>
    </p:spTree>
    <p:extLst>
      <p:ext uri="{BB962C8B-B14F-4D97-AF65-F5344CB8AC3E}">
        <p14:creationId xmlns:p14="http://schemas.microsoft.com/office/powerpoint/2010/main" val="277439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B5A7-EF12-1740-982B-B9564F704CCF}"/>
              </a:ext>
            </a:extLst>
          </p:cNvPr>
          <p:cNvSpPr>
            <a:spLocks noGrp="1"/>
          </p:cNvSpPr>
          <p:nvPr>
            <p:ph type="title"/>
          </p:nvPr>
        </p:nvSpPr>
        <p:spPr/>
        <p:txBody>
          <a:bodyPr/>
          <a:lstStyle/>
          <a:p>
            <a:r>
              <a:rPr lang="en-US" dirty="0"/>
              <a:t>install Python </a:t>
            </a:r>
          </a:p>
        </p:txBody>
      </p:sp>
      <p:sp>
        <p:nvSpPr>
          <p:cNvPr id="3" name="Content Placeholder 2">
            <a:extLst>
              <a:ext uri="{FF2B5EF4-FFF2-40B4-BE49-F238E27FC236}">
                <a16:creationId xmlns:a16="http://schemas.microsoft.com/office/drawing/2014/main" id="{AC51D44F-F534-E74D-B13D-0EBBBE1A3802}"/>
              </a:ext>
            </a:extLst>
          </p:cNvPr>
          <p:cNvSpPr>
            <a:spLocks noGrp="1"/>
          </p:cNvSpPr>
          <p:nvPr>
            <p:ph idx="1"/>
          </p:nvPr>
        </p:nvSpPr>
        <p:spPr/>
        <p:txBody>
          <a:bodyPr/>
          <a:lstStyle/>
          <a:p>
            <a:pPr marL="0" indent="0">
              <a:buNone/>
            </a:pPr>
            <a:r>
              <a:rPr lang="en-US" dirty="0"/>
              <a:t>Download and install from here</a:t>
            </a:r>
            <a:r>
              <a:rPr lang="en-US" dirty="0" smtClean="0"/>
              <a:t>:</a:t>
            </a:r>
            <a:endParaRPr lang="en-US" dirty="0"/>
          </a:p>
          <a:p>
            <a:pPr marL="0" indent="0">
              <a:buNone/>
            </a:pPr>
            <a:r>
              <a:rPr lang="en-US" dirty="0">
                <a:hlinkClick r:id="rId2"/>
              </a:rPr>
              <a:t>https://www.python.org/downloads/</a:t>
            </a:r>
            <a:endParaRPr lang="en-US" dirty="0"/>
          </a:p>
          <a:p>
            <a:pPr marL="0" indent="0">
              <a:buNone/>
            </a:pPr>
            <a:r>
              <a:rPr lang="en-US" dirty="0"/>
              <a:t>(Make sure PATH option is selected if available</a:t>
            </a:r>
            <a:r>
              <a:rPr lang="en-US" dirty="0" smtClean="0"/>
              <a:t>!)</a:t>
            </a:r>
            <a:endParaRPr lang="en-US" dirty="0"/>
          </a:p>
          <a:p>
            <a:endParaRPr lang="en-US" dirty="0"/>
          </a:p>
        </p:txBody>
      </p:sp>
    </p:spTree>
    <p:extLst>
      <p:ext uri="{BB962C8B-B14F-4D97-AF65-F5344CB8AC3E}">
        <p14:creationId xmlns:p14="http://schemas.microsoft.com/office/powerpoint/2010/main" val="106076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9C40-8AF1-2040-BD91-A86CC85B64A6}"/>
              </a:ext>
            </a:extLst>
          </p:cNvPr>
          <p:cNvSpPr>
            <a:spLocks noGrp="1"/>
          </p:cNvSpPr>
          <p:nvPr>
            <p:ph type="title"/>
          </p:nvPr>
        </p:nvSpPr>
        <p:spPr/>
        <p:txBody>
          <a:bodyPr/>
          <a:lstStyle/>
          <a:p>
            <a:r>
              <a:rPr lang="en-US" dirty="0"/>
              <a:t>setting Path for Windows </a:t>
            </a:r>
          </a:p>
        </p:txBody>
      </p:sp>
      <p:sp>
        <p:nvSpPr>
          <p:cNvPr id="3" name="Content Placeholder 2">
            <a:extLst>
              <a:ext uri="{FF2B5EF4-FFF2-40B4-BE49-F238E27FC236}">
                <a16:creationId xmlns:a16="http://schemas.microsoft.com/office/drawing/2014/main" id="{884F37B1-C3E1-0941-9B84-8ACCEE8D0416}"/>
              </a:ext>
            </a:extLst>
          </p:cNvPr>
          <p:cNvSpPr>
            <a:spLocks noGrp="1"/>
          </p:cNvSpPr>
          <p:nvPr>
            <p:ph idx="1"/>
          </p:nvPr>
        </p:nvSpPr>
        <p:spPr/>
        <p:txBody>
          <a:bodyPr>
            <a:normAutofit/>
          </a:bodyPr>
          <a:lstStyle/>
          <a:p>
            <a:r>
              <a:rPr lang="en-US" dirty="0"/>
              <a:t>In case the “python” command does not work on your CMD/ PowerShell, then you have to fix your </a:t>
            </a:r>
            <a:r>
              <a:rPr lang="en-US" dirty="0" smtClean="0"/>
              <a:t>PATH</a:t>
            </a:r>
            <a:r>
              <a:rPr lang="en-US" dirty="0"/>
              <a:t/>
            </a:r>
            <a:br>
              <a:rPr lang="en-US" dirty="0"/>
            </a:br>
            <a:r>
              <a:rPr lang="en-US" dirty="0"/>
              <a:t>How-to</a:t>
            </a:r>
            <a:r>
              <a:rPr lang="en-US" dirty="0" smtClean="0"/>
              <a:t>: </a:t>
            </a:r>
            <a:r>
              <a:rPr lang="en-US" dirty="0">
                <a:hlinkClick r:id="rId2"/>
              </a:rPr>
              <a:t>https://www.pythoncentral.io/add-python-to-path-python-is-not- recognized-as-an-internal-or-external-command/</a:t>
            </a:r>
            <a:endParaRPr lang="en-US" dirty="0"/>
          </a:p>
          <a:p>
            <a:pPr lvl="1"/>
            <a:r>
              <a:rPr lang="en-US" dirty="0"/>
              <a:t>Access "System Settings" from your Control Panel.</a:t>
            </a:r>
          </a:p>
          <a:p>
            <a:pPr lvl="1"/>
            <a:r>
              <a:rPr lang="en-US" dirty="0"/>
              <a:t>Click on the "Advanced" tab.</a:t>
            </a:r>
          </a:p>
          <a:p>
            <a:pPr lvl="1"/>
            <a:r>
              <a:rPr lang="en-US" dirty="0"/>
              <a:t>Click on the "Environmental Variables" button on the bottom of the screen.</a:t>
            </a:r>
          </a:p>
          <a:p>
            <a:pPr lvl="1"/>
            <a:r>
              <a:rPr lang="en-US" dirty="0"/>
              <a:t>Click the "New" button under the "System Variables" section. Type "PYTHONPATH" in the "Variable" field. Type the path for Python modules in the value field. Click "OK" when you are finished setting the PYTHONPATH environmental variable  </a:t>
            </a:r>
          </a:p>
          <a:p>
            <a:endParaRPr lang="en-US" dirty="0"/>
          </a:p>
        </p:txBody>
      </p:sp>
    </p:spTree>
    <p:extLst>
      <p:ext uri="{BB962C8B-B14F-4D97-AF65-F5344CB8AC3E}">
        <p14:creationId xmlns:p14="http://schemas.microsoft.com/office/powerpoint/2010/main" val="282711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31EB-ED16-C841-88FA-6DEB3D235993}"/>
              </a:ext>
            </a:extLst>
          </p:cNvPr>
          <p:cNvSpPr>
            <a:spLocks noGrp="1"/>
          </p:cNvSpPr>
          <p:nvPr>
            <p:ph type="title"/>
          </p:nvPr>
        </p:nvSpPr>
        <p:spPr/>
        <p:txBody>
          <a:bodyPr/>
          <a:lstStyle/>
          <a:p>
            <a:r>
              <a:rPr lang="en-US" dirty="0"/>
              <a:t>setting PATH for mac OSX </a:t>
            </a:r>
          </a:p>
        </p:txBody>
      </p:sp>
      <p:sp>
        <p:nvSpPr>
          <p:cNvPr id="3" name="Content Placeholder 2">
            <a:extLst>
              <a:ext uri="{FF2B5EF4-FFF2-40B4-BE49-F238E27FC236}">
                <a16:creationId xmlns:a16="http://schemas.microsoft.com/office/drawing/2014/main" id="{E40FC492-00E5-6E4B-B1B6-6C4B548CD4BB}"/>
              </a:ext>
            </a:extLst>
          </p:cNvPr>
          <p:cNvSpPr>
            <a:spLocks noGrp="1"/>
          </p:cNvSpPr>
          <p:nvPr>
            <p:ph idx="1"/>
          </p:nvPr>
        </p:nvSpPr>
        <p:spPr/>
        <p:txBody>
          <a:bodyPr>
            <a:normAutofit fontScale="92500"/>
          </a:bodyPr>
          <a:lstStyle/>
          <a:p>
            <a:r>
              <a:rPr lang="en-US" dirty="0"/>
              <a:t>Open the shell script that runs every time you access your terminal in a text editor. </a:t>
            </a:r>
          </a:p>
          <a:p>
            <a:r>
              <a:rPr lang="en-US" dirty="0"/>
              <a:t>In Mac OS X environments, the file is called “.profile.” </a:t>
            </a:r>
          </a:p>
          <a:p>
            <a:r>
              <a:rPr lang="en-US" dirty="0"/>
              <a:t>Type</a:t>
            </a:r>
            <a:r>
              <a:rPr lang="en-US" dirty="0" smtClean="0"/>
              <a:t>:</a:t>
            </a:r>
            <a:r>
              <a:rPr lang="en-US" dirty="0"/>
              <a:t/>
            </a:r>
            <a:br>
              <a:rPr lang="en-US" dirty="0"/>
            </a:br>
            <a:r>
              <a:rPr lang="en-US" dirty="0"/>
              <a:t>PYTHONPATH = "$ {PYTHONPATH} : /path/where/python/package/is/ located/ export PYTHONPATH </a:t>
            </a:r>
          </a:p>
          <a:p>
            <a:r>
              <a:rPr lang="en-US" dirty="0"/>
              <a:t>For Mac OS X a typical path is “/Library/Frameworks/</a:t>
            </a:r>
            <a:r>
              <a:rPr lang="en-US" dirty="0" err="1"/>
              <a:t>Python.framework</a:t>
            </a:r>
            <a:r>
              <a:rPr lang="en-US" dirty="0"/>
              <a:t>/ Versions/2.7/lib/python2.7/site-packages". </a:t>
            </a:r>
          </a:p>
          <a:p>
            <a:r>
              <a:rPr lang="en-US" dirty="0"/>
              <a:t>Save the file. Changes to your path will take effect when you start a new shell. </a:t>
            </a:r>
          </a:p>
          <a:p>
            <a:endParaRPr lang="en-US" dirty="0"/>
          </a:p>
        </p:txBody>
      </p:sp>
    </p:spTree>
    <p:extLst>
      <p:ext uri="{BB962C8B-B14F-4D97-AF65-F5344CB8AC3E}">
        <p14:creationId xmlns:p14="http://schemas.microsoft.com/office/powerpoint/2010/main" val="41554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EC50-02A2-F34F-B972-E10480B080EB}"/>
              </a:ext>
            </a:extLst>
          </p:cNvPr>
          <p:cNvSpPr>
            <a:spLocks noGrp="1"/>
          </p:cNvSpPr>
          <p:nvPr>
            <p:ph type="title"/>
          </p:nvPr>
        </p:nvSpPr>
        <p:spPr/>
        <p:txBody>
          <a:bodyPr/>
          <a:lstStyle/>
          <a:p>
            <a:r>
              <a:rPr lang="en-US" dirty="0"/>
              <a:t>setting PATH for Unix/Linux </a:t>
            </a:r>
          </a:p>
        </p:txBody>
      </p:sp>
      <p:sp>
        <p:nvSpPr>
          <p:cNvPr id="3" name="Content Placeholder 2">
            <a:extLst>
              <a:ext uri="{FF2B5EF4-FFF2-40B4-BE49-F238E27FC236}">
                <a16:creationId xmlns:a16="http://schemas.microsoft.com/office/drawing/2014/main" id="{8AB2887F-32DD-274A-A5C2-7E1C99C708EF}"/>
              </a:ext>
            </a:extLst>
          </p:cNvPr>
          <p:cNvSpPr>
            <a:spLocks noGrp="1"/>
          </p:cNvSpPr>
          <p:nvPr>
            <p:ph idx="1"/>
          </p:nvPr>
        </p:nvSpPr>
        <p:spPr/>
        <p:txBody>
          <a:bodyPr>
            <a:normAutofit/>
          </a:bodyPr>
          <a:lstStyle/>
          <a:p>
            <a:r>
              <a:rPr lang="en-US" dirty="0"/>
              <a:t>To add the Python directory to the path for a particular session in Unix − </a:t>
            </a:r>
          </a:p>
          <a:p>
            <a:pPr lvl="1"/>
            <a:r>
              <a:rPr lang="en-US" b="1" dirty="0"/>
              <a:t>In the </a:t>
            </a:r>
            <a:r>
              <a:rPr lang="en-US" b="1" dirty="0" err="1"/>
              <a:t>csh</a:t>
            </a:r>
            <a:r>
              <a:rPr lang="en-US" b="1" dirty="0"/>
              <a:t> shell </a:t>
            </a:r>
            <a:r>
              <a:rPr lang="en-US" dirty="0"/>
              <a:t>− type </a:t>
            </a:r>
            <a:r>
              <a:rPr lang="en-US" dirty="0" err="1"/>
              <a:t>setenv</a:t>
            </a:r>
            <a:r>
              <a:rPr lang="en-US" dirty="0"/>
              <a:t> PATH "$PATH:/</a:t>
            </a:r>
            <a:r>
              <a:rPr lang="en-US" dirty="0" err="1"/>
              <a:t>usr</a:t>
            </a:r>
            <a:r>
              <a:rPr lang="en-US" dirty="0"/>
              <a:t>/local/bin/python" and press Enter</a:t>
            </a:r>
            <a:r>
              <a:rPr lang="en-US" dirty="0" smtClean="0"/>
              <a:t>. </a:t>
            </a:r>
            <a:endParaRPr lang="en-US" dirty="0"/>
          </a:p>
          <a:p>
            <a:pPr lvl="1"/>
            <a:r>
              <a:rPr lang="en-US" b="1" dirty="0"/>
              <a:t>In the bash shell (Linux) </a:t>
            </a:r>
            <a:r>
              <a:rPr lang="en-US" dirty="0"/>
              <a:t>− type export ATH="$PATH:/</a:t>
            </a:r>
            <a:r>
              <a:rPr lang="en-US" dirty="0" err="1"/>
              <a:t>usr</a:t>
            </a:r>
            <a:r>
              <a:rPr lang="en-US" dirty="0"/>
              <a:t>/local/bin/ python" and press Enter</a:t>
            </a:r>
            <a:r>
              <a:rPr lang="en-US" dirty="0" smtClean="0"/>
              <a:t>. </a:t>
            </a:r>
            <a:endParaRPr lang="en-US" dirty="0"/>
          </a:p>
          <a:p>
            <a:pPr lvl="1"/>
            <a:r>
              <a:rPr lang="en-US" b="1" dirty="0"/>
              <a:t>In the </a:t>
            </a:r>
            <a:r>
              <a:rPr lang="en-US" b="1" dirty="0" err="1"/>
              <a:t>sh</a:t>
            </a:r>
            <a:r>
              <a:rPr lang="en-US" b="1" dirty="0"/>
              <a:t> or </a:t>
            </a:r>
            <a:r>
              <a:rPr lang="en-US" b="1" dirty="0" err="1"/>
              <a:t>ksh</a:t>
            </a:r>
            <a:r>
              <a:rPr lang="en-US" b="1" dirty="0"/>
              <a:t> shell </a:t>
            </a:r>
            <a:r>
              <a:rPr lang="en-US" dirty="0"/>
              <a:t>− type PATH="$PATH:/</a:t>
            </a:r>
            <a:r>
              <a:rPr lang="en-US" dirty="0" err="1"/>
              <a:t>usr</a:t>
            </a:r>
            <a:r>
              <a:rPr lang="en-US" dirty="0"/>
              <a:t>/local/bin/python" and press Enter</a:t>
            </a:r>
            <a:r>
              <a:rPr lang="en-US" dirty="0" smtClean="0"/>
              <a:t>. </a:t>
            </a:r>
            <a:endParaRPr lang="en-US" dirty="0"/>
          </a:p>
          <a:p>
            <a:pPr lvl="1"/>
            <a:r>
              <a:rPr lang="en-US" b="1" dirty="0"/>
              <a:t>Note </a:t>
            </a:r>
            <a:r>
              <a:rPr lang="en-US" dirty="0"/>
              <a:t>− /</a:t>
            </a:r>
            <a:r>
              <a:rPr lang="en-US" dirty="0" err="1"/>
              <a:t>usr</a:t>
            </a:r>
            <a:r>
              <a:rPr lang="en-US" dirty="0"/>
              <a:t>/local/bin/python is the path of the Python directory in this </a:t>
            </a:r>
            <a:r>
              <a:rPr lang="en-US" dirty="0" smtClean="0"/>
              <a:t>example </a:t>
            </a:r>
            <a:endParaRPr lang="en-US" dirty="0"/>
          </a:p>
          <a:p>
            <a:endParaRPr lang="en-US" dirty="0"/>
          </a:p>
        </p:txBody>
      </p:sp>
    </p:spTree>
    <p:extLst>
      <p:ext uri="{BB962C8B-B14F-4D97-AF65-F5344CB8AC3E}">
        <p14:creationId xmlns:p14="http://schemas.microsoft.com/office/powerpoint/2010/main" val="365726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1AFE-4A18-B148-932E-173E3062830C}"/>
              </a:ext>
            </a:extLst>
          </p:cNvPr>
          <p:cNvSpPr>
            <a:spLocks noGrp="1"/>
          </p:cNvSpPr>
          <p:nvPr>
            <p:ph type="title"/>
          </p:nvPr>
        </p:nvSpPr>
        <p:spPr/>
        <p:txBody>
          <a:bodyPr/>
          <a:lstStyle/>
          <a:p>
            <a:r>
              <a:rPr lang="en-US" altLang="zh-CN" dirty="0"/>
              <a:t>Pip</a:t>
            </a:r>
            <a:r>
              <a:rPr lang="zh-CN" altLang="en-US" dirty="0"/>
              <a:t> </a:t>
            </a:r>
            <a:r>
              <a:rPr lang="en-US" altLang="zh-CN" dirty="0"/>
              <a:t>Install</a:t>
            </a:r>
            <a:endParaRPr lang="en-US" dirty="0"/>
          </a:p>
        </p:txBody>
      </p:sp>
      <p:sp>
        <p:nvSpPr>
          <p:cNvPr id="3" name="Content Placeholder 2">
            <a:extLst>
              <a:ext uri="{FF2B5EF4-FFF2-40B4-BE49-F238E27FC236}">
                <a16:creationId xmlns:a16="http://schemas.microsoft.com/office/drawing/2014/main" id="{FDA96D7A-ECD7-DE47-91B7-D3C79E510ED7}"/>
              </a:ext>
            </a:extLst>
          </p:cNvPr>
          <p:cNvSpPr>
            <a:spLocks noGrp="1"/>
          </p:cNvSpPr>
          <p:nvPr>
            <p:ph idx="1"/>
          </p:nvPr>
        </p:nvSpPr>
        <p:spPr/>
        <p:txBody>
          <a:bodyPr/>
          <a:lstStyle/>
          <a:p>
            <a:r>
              <a:rPr lang="en-US" dirty="0"/>
              <a:t>It allows you to install packages for python very easily! </a:t>
            </a:r>
          </a:p>
          <a:p>
            <a:r>
              <a:rPr lang="en-US" dirty="0"/>
              <a:t>Just: “pip install &lt;whatever&gt;”</a:t>
            </a:r>
          </a:p>
          <a:p>
            <a:r>
              <a:rPr lang="en-US" dirty="0"/>
              <a:t>Done! </a:t>
            </a:r>
          </a:p>
          <a:p>
            <a:endParaRPr lang="en-US" dirty="0"/>
          </a:p>
        </p:txBody>
      </p:sp>
    </p:spTree>
    <p:extLst>
      <p:ext uri="{BB962C8B-B14F-4D97-AF65-F5344CB8AC3E}">
        <p14:creationId xmlns:p14="http://schemas.microsoft.com/office/powerpoint/2010/main" val="141586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28D7-DE2A-4E43-91D3-C48363C8EA5C}"/>
              </a:ext>
            </a:extLst>
          </p:cNvPr>
          <p:cNvSpPr>
            <a:spLocks noGrp="1"/>
          </p:cNvSpPr>
          <p:nvPr>
            <p:ph type="title"/>
          </p:nvPr>
        </p:nvSpPr>
        <p:spPr/>
        <p:txBody>
          <a:bodyPr/>
          <a:lstStyle/>
          <a:p>
            <a:r>
              <a:rPr lang="en-US" altLang="zh-CN" dirty="0"/>
              <a:t>Pip</a:t>
            </a:r>
            <a:r>
              <a:rPr lang="zh-CN" altLang="en-US" dirty="0"/>
              <a:t> </a:t>
            </a:r>
            <a:r>
              <a:rPr lang="en-US" altLang="zh-CN" dirty="0"/>
              <a:t>Install</a:t>
            </a:r>
            <a:endParaRPr lang="en-US" dirty="0"/>
          </a:p>
        </p:txBody>
      </p:sp>
      <p:sp>
        <p:nvSpPr>
          <p:cNvPr id="3" name="Content Placeholder 2">
            <a:extLst>
              <a:ext uri="{FF2B5EF4-FFF2-40B4-BE49-F238E27FC236}">
                <a16:creationId xmlns:a16="http://schemas.microsoft.com/office/drawing/2014/main" id="{8F66159B-B7F1-6C40-AB09-BF92729C0C9B}"/>
              </a:ext>
            </a:extLst>
          </p:cNvPr>
          <p:cNvSpPr>
            <a:spLocks noGrp="1"/>
          </p:cNvSpPr>
          <p:nvPr>
            <p:ph idx="1"/>
          </p:nvPr>
        </p:nvSpPr>
        <p:spPr/>
        <p:txBody>
          <a:bodyPr/>
          <a:lstStyle/>
          <a:p>
            <a:r>
              <a:rPr lang="en-US" dirty="0"/>
              <a:t>pip is already installed if you are using Python 2 &gt;=2.7.9 or Python 3 &gt;=3.4 downloaded from </a:t>
            </a:r>
            <a:r>
              <a:rPr lang="en-US" dirty="0" err="1"/>
              <a:t>python.org</a:t>
            </a:r>
            <a:r>
              <a:rPr lang="en-US" dirty="0"/>
              <a:t> </a:t>
            </a:r>
          </a:p>
          <a:p>
            <a:r>
              <a:rPr lang="en-US" dirty="0"/>
              <a:t>If it is not installed, then follow the instructions here</a:t>
            </a:r>
            <a:r>
              <a:rPr lang="en-US" dirty="0" smtClean="0"/>
              <a:t>: </a:t>
            </a:r>
            <a:r>
              <a:rPr lang="en-US" dirty="0"/>
              <a:t>https://pip.pypa.io/en/stable/installing/ </a:t>
            </a:r>
          </a:p>
          <a:p>
            <a:r>
              <a:rPr lang="en-US" dirty="0"/>
              <a:t>When you are done, you should have both “</a:t>
            </a:r>
            <a:r>
              <a:rPr lang="en-US" b="1" dirty="0"/>
              <a:t>python</a:t>
            </a:r>
            <a:r>
              <a:rPr lang="en-US" dirty="0"/>
              <a:t>” and “</a:t>
            </a:r>
            <a:r>
              <a:rPr lang="en-US" b="1" dirty="0"/>
              <a:t>pip</a:t>
            </a:r>
            <a:r>
              <a:rPr lang="en-US" dirty="0"/>
              <a:t>” available as commands in your terminal/CMD/PowerShell/bash/etc. </a:t>
            </a:r>
          </a:p>
        </p:txBody>
      </p:sp>
    </p:spTree>
    <p:extLst>
      <p:ext uri="{BB962C8B-B14F-4D97-AF65-F5344CB8AC3E}">
        <p14:creationId xmlns:p14="http://schemas.microsoft.com/office/powerpoint/2010/main" val="144027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0390-2AA5-214F-99EF-95B294B84EF5}"/>
              </a:ext>
            </a:extLst>
          </p:cNvPr>
          <p:cNvSpPr>
            <a:spLocks noGrp="1"/>
          </p:cNvSpPr>
          <p:nvPr>
            <p:ph type="title"/>
          </p:nvPr>
        </p:nvSpPr>
        <p:spPr/>
        <p:txBody>
          <a:bodyPr/>
          <a:lstStyle/>
          <a:p>
            <a:r>
              <a:rPr lang="en-US" altLang="zh-CN" dirty="0"/>
              <a:t>Anaconda</a:t>
            </a:r>
            <a:endParaRPr lang="en-US" dirty="0"/>
          </a:p>
        </p:txBody>
      </p:sp>
      <p:sp>
        <p:nvSpPr>
          <p:cNvPr id="3" name="Content Placeholder 2">
            <a:extLst>
              <a:ext uri="{FF2B5EF4-FFF2-40B4-BE49-F238E27FC236}">
                <a16:creationId xmlns:a16="http://schemas.microsoft.com/office/drawing/2014/main" id="{FF976B68-1CA6-6440-AEC5-1FC49A84A3DC}"/>
              </a:ext>
            </a:extLst>
          </p:cNvPr>
          <p:cNvSpPr>
            <a:spLocks noGrp="1"/>
          </p:cNvSpPr>
          <p:nvPr>
            <p:ph idx="1"/>
          </p:nvPr>
        </p:nvSpPr>
        <p:spPr/>
        <p:txBody>
          <a:bodyPr/>
          <a:lstStyle/>
          <a:p>
            <a:r>
              <a:rPr lang="en-US" dirty="0"/>
              <a:t>Manage libraries, dependencies, and environments with </a:t>
            </a:r>
            <a:r>
              <a:rPr lang="en-US" altLang="zh-CN" dirty="0" err="1"/>
              <a:t>Conda</a:t>
            </a:r>
            <a:endParaRPr lang="en-US" altLang="zh-CN" dirty="0"/>
          </a:p>
          <a:p>
            <a:r>
              <a:rPr lang="en-US" altLang="zh-CN" dirty="0"/>
              <a:t>Visualized</a:t>
            </a:r>
            <a:r>
              <a:rPr lang="zh-CN" altLang="en-US" dirty="0"/>
              <a:t> </a:t>
            </a:r>
            <a:r>
              <a:rPr lang="en-US" altLang="zh-CN" dirty="0"/>
              <a:t>package</a:t>
            </a:r>
            <a:r>
              <a:rPr lang="zh-CN" altLang="en-US" dirty="0"/>
              <a:t> </a:t>
            </a:r>
            <a:r>
              <a:rPr lang="en-US" altLang="zh-CN" dirty="0"/>
              <a:t>and</a:t>
            </a:r>
            <a:r>
              <a:rPr lang="zh-CN" altLang="en-US" dirty="0"/>
              <a:t> </a:t>
            </a:r>
            <a:r>
              <a:rPr lang="en-US" altLang="zh-CN" dirty="0"/>
              <a:t>environment</a:t>
            </a:r>
            <a:r>
              <a:rPr lang="zh-CN" altLang="en-US" dirty="0"/>
              <a:t> </a:t>
            </a:r>
            <a:r>
              <a:rPr lang="en-US" altLang="zh-CN" dirty="0"/>
              <a:t>management</a:t>
            </a:r>
          </a:p>
          <a:p>
            <a:r>
              <a:rPr lang="en-US" dirty="0">
                <a:hlinkClick r:id="rId2"/>
              </a:rPr>
              <a:t>https://www.anaconda.com/distribution/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071706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549</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Arial</vt:lpstr>
      <vt:lpstr>Calibri</vt:lpstr>
      <vt:lpstr>Calibri Light</vt:lpstr>
      <vt:lpstr>等线 Light</vt:lpstr>
      <vt:lpstr>Office Theme</vt:lpstr>
      <vt:lpstr>Python </vt:lpstr>
      <vt:lpstr>installing Python, PIP and Conda </vt:lpstr>
      <vt:lpstr>install Python </vt:lpstr>
      <vt:lpstr>setting Path for Windows </vt:lpstr>
      <vt:lpstr>setting PATH for mac OSX </vt:lpstr>
      <vt:lpstr>setting PATH for Unix/Linux </vt:lpstr>
      <vt:lpstr>Pip Install</vt:lpstr>
      <vt:lpstr>Pip Install</vt:lpstr>
      <vt:lpstr>Anaconda</vt:lpstr>
      <vt:lpstr>Conda</vt:lpstr>
      <vt:lpstr>Environment management</vt:lpstr>
      <vt:lpstr>Package management</vt:lpstr>
      <vt:lpstr>Python basics</vt:lpstr>
      <vt:lpstr>Interesting things in Python</vt:lpstr>
      <vt:lpstr>map </vt:lpstr>
      <vt:lpstr>Filter</vt:lpstr>
      <vt:lpstr>Reduce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c:title>
  <dc:creator>Yue Dai</dc:creator>
  <cp:lastModifiedBy>Dai, Yue</cp:lastModifiedBy>
  <cp:revision>7</cp:revision>
  <dcterms:created xsi:type="dcterms:W3CDTF">2019-02-20T20:49:11Z</dcterms:created>
  <dcterms:modified xsi:type="dcterms:W3CDTF">2019-02-20T23:35:07Z</dcterms:modified>
</cp:coreProperties>
</file>