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BA14-EB5C-104D-8311-64C85D75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B7E02-C25C-3B4F-9E3A-5A2E58533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8F3A-A578-184C-B8D0-61C633A8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0EBB-E940-A444-80A4-0A3CDBB2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3C23-CFA0-184D-A777-C01F8F5F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F285-CBF0-8C41-899B-A23D5EB6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40A69-0535-5A4E-9298-FEA577816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DBEF-DD08-F746-816A-77B14F43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D7B20-1B40-974A-892A-DB0AA4C2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01DA-7638-0241-BB88-69ED5757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946AC-1601-064F-9D45-444E37146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AAF9-27C5-6846-809E-BCB3F640D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5620B-87A2-8842-B3DD-C9C6DC10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B357-95F9-074A-A6B3-6A6BDA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BD084-698F-DB4A-9264-F5E7A4F5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3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DFF-C0F3-C648-9320-B8118573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68BF-E92F-3742-89FB-71ACB6BC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611E-8DA0-2C43-A424-C2C3A56B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15E1-D64A-9D45-815E-7A583C7B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B91-5D2A-B141-A28D-0D20D16C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D15D-9CEF-7E48-8C3C-A92BE189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52D20-208B-834B-9518-39A62B4C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E5C2-B63E-3941-927E-5F79A714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B536-0546-C24A-852D-94EFB8BA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A57E-2ABD-204A-9CAA-1C96CB09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B241-5EF5-CE46-9714-E33538E6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0EBD-16A8-D247-A4BF-0E34CC95C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FFF32-AE12-5E40-A234-9DD4DC3A5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BBE46-D8B8-CC4D-8FBE-33A46926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A3AC8-C208-7A4C-AB0B-5C95D021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AF7DD-DD41-BC4C-A4BB-48D99D64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6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05BD-77A8-9B4E-8C35-C63DDC43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7F164-C01B-BB4A-AE95-9048C200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3A48-389A-B248-8B54-FB8F0002A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CF8B4-143B-764C-8E57-12338F72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3642-5597-BC40-986E-4EFA1573E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21863-7E7C-AA4A-8EBB-E0F73D58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D5986-A193-534D-828C-DF39CB4A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FEF69-5CEE-6C49-9561-2A76ED7F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711F-34EA-AC4B-A1FE-8C59F261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D055-DABF-CA4F-BE72-0D72FF30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65D81-A841-0C4A-82DB-2137FFC3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252C-835E-AD47-AA27-C91629AD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FF611-4889-AA4F-9A38-D92DCB0F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09633-78CE-F449-8E9F-2401BA08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82C33-D9D2-CC42-A791-E0299B3F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1F99-91E2-CC4A-9B39-5B87EB67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C6FE-946B-1A41-A01A-483997C9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5269-A9DB-C946-9CF2-8D6E08BB8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F0FE-0445-4544-AD44-8C3DC309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47268-6691-174A-B9E8-67570241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B1EBC-1850-5040-B1DC-FE7B5C08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1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C64D-D33E-354C-8650-84F901A9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081CE-55F1-B841-8031-51A0E503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EFEB-5089-D047-A3DA-CE900FC9E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52AA2-5CE6-CC46-9F69-D49FEFAA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F571D-46BC-D34B-8D06-742C97DC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E3825-D6DE-4645-B6D7-3B709B5E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0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19FCB-B6DD-0D47-A539-BC73BF22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2BA2-D12E-DC41-BB93-76EF725DA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38B2-2D42-7742-BF8F-D7919D5E2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548E-19F7-AC42-B218-DB918A028A1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711A-07B2-6F41-B1CE-90F4CC42A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AA17-BBC6-8A46-A875-47B103ACF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F757-C352-CC46-8B03-D8AD9F4E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1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org/api/" TargetMode="External"/><Relationship Id="rId2" Type="http://schemas.openxmlformats.org/officeDocument/2006/relationships/hyperlink" Target="https://api.examp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example.com/v1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BABF-8DF8-034A-B486-012E323B0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3573"/>
            <a:ext cx="9144000" cy="1090854"/>
          </a:xfrm>
        </p:spPr>
        <p:txBody>
          <a:bodyPr/>
          <a:lstStyle/>
          <a:p>
            <a:r>
              <a:rPr lang="en-US" dirty="0"/>
              <a:t>XML, JSON and REST API</a:t>
            </a:r>
          </a:p>
        </p:txBody>
      </p:sp>
    </p:spTree>
    <p:extLst>
      <p:ext uri="{BB962C8B-B14F-4D97-AF65-F5344CB8AC3E}">
        <p14:creationId xmlns:p14="http://schemas.microsoft.com/office/powerpoint/2010/main" val="393999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26CC-E08E-D84A-B177-CD9D2360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Principles of 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10CC-74B2-8640-97F7-6E2FDEAF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Client–server</a:t>
            </a:r>
          </a:p>
          <a:p>
            <a:pPr lvl="1"/>
            <a:r>
              <a:rPr lang="en-US" dirty="0"/>
              <a:t>Separating the user interface concerns from the data storage concerns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Must contain all of the information necessary to understand the request</a:t>
            </a:r>
          </a:p>
          <a:p>
            <a:r>
              <a:rPr lang="en-US" dirty="0"/>
              <a:t>Cacheable</a:t>
            </a:r>
          </a:p>
          <a:p>
            <a:pPr lvl="1"/>
            <a:r>
              <a:rPr lang="en-US" dirty="0"/>
              <a:t>data within a response to a request be implicitly or explicitly labeled as cacheable or non-cacheable</a:t>
            </a:r>
          </a:p>
        </p:txBody>
      </p:sp>
    </p:spTree>
    <p:extLst>
      <p:ext uri="{BB962C8B-B14F-4D97-AF65-F5344CB8AC3E}">
        <p14:creationId xmlns:p14="http://schemas.microsoft.com/office/powerpoint/2010/main" val="200937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7120-0464-A648-AE90-1F58339F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Principles of 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C9B0-4DB3-3E4D-B67A-44FED84F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Identification of resources (URI/URL)</a:t>
            </a:r>
          </a:p>
          <a:p>
            <a:pPr lvl="1"/>
            <a:r>
              <a:rPr lang="en-US" dirty="0"/>
              <a:t>Manipulation of resources through representations (HTTP methods)</a:t>
            </a:r>
          </a:p>
          <a:p>
            <a:pPr lvl="1"/>
            <a:r>
              <a:rPr lang="en-US" dirty="0"/>
              <a:t>Self-descriptive messages</a:t>
            </a:r>
          </a:p>
          <a:p>
            <a:pPr lvl="1"/>
            <a:r>
              <a:rPr lang="en-US" dirty="0"/>
              <a:t>Hypermedia as the engine</a:t>
            </a:r>
          </a:p>
          <a:p>
            <a:r>
              <a:rPr lang="en-US" dirty="0"/>
              <a:t>Layered system</a:t>
            </a:r>
          </a:p>
          <a:p>
            <a:pPr lvl="1"/>
            <a:r>
              <a:rPr lang="en-US" dirty="0"/>
              <a:t>Allow hierarchical designs</a:t>
            </a:r>
          </a:p>
          <a:p>
            <a:r>
              <a:rPr lang="en-US" dirty="0"/>
              <a:t>Code on demand (optional)</a:t>
            </a:r>
          </a:p>
          <a:p>
            <a:r>
              <a:rPr lang="en-US" b="1" dirty="0"/>
              <a:t>REST and HTTP are not same</a:t>
            </a:r>
          </a:p>
          <a:p>
            <a:pPr lvl="1"/>
            <a:r>
              <a:rPr lang="en-US" b="1" dirty="0"/>
              <a:t>REST</a:t>
            </a:r>
            <a:r>
              <a:rPr lang="en-US" dirty="0"/>
              <a:t> is the way </a:t>
            </a:r>
            <a:r>
              <a:rPr lang="en-US" b="1" dirty="0"/>
              <a:t>HTTP</a:t>
            </a:r>
            <a:r>
              <a:rPr lang="en-US" dirty="0"/>
              <a:t> should be </a:t>
            </a:r>
            <a:r>
              <a:rPr lang="en-US" i="1" dirty="0"/>
              <a:t>used</a:t>
            </a:r>
          </a:p>
          <a:p>
            <a:pPr lvl="1"/>
            <a:r>
              <a:rPr lang="en-US" b="1" dirty="0"/>
              <a:t>HTTP</a:t>
            </a:r>
            <a:r>
              <a:rPr lang="en-US" dirty="0"/>
              <a:t> not required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97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CD88-A6B6-794A-AD00-D303BEAD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2885-94A6-C149-820A-072F7438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</a:p>
          <a:p>
            <a:pPr lvl="1"/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HTTP/HTTPs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</a:p>
          <a:p>
            <a:pPr lvl="1"/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subdomain</a:t>
            </a:r>
          </a:p>
          <a:p>
            <a:pPr lvl="2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dirty="0">
                <a:hlinkClick r:id="rId2"/>
              </a:rPr>
              <a:t>https://api.example.com</a:t>
            </a:r>
            <a:endParaRPr lang="en-US" dirty="0"/>
          </a:p>
          <a:p>
            <a:pPr lvl="1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</a:p>
          <a:p>
            <a:pPr lvl="2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dirty="0">
                <a:hlinkClick r:id="rId3"/>
              </a:rPr>
              <a:t>https://example.org/api/</a:t>
            </a:r>
            <a:endParaRPr lang="en-US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Version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>
                <a:hlinkClick r:id="rId4"/>
              </a:rPr>
              <a:t>https://api.example.com/v1/</a:t>
            </a: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93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096-295B-5A46-9E00-5281E410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36D3-7A3B-0947-A67B-E3CB8597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Endpoint</a:t>
            </a:r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b="1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saved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URL</a:t>
            </a:r>
          </a:p>
          <a:p>
            <a:pPr lvl="1"/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b="1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subsets.</a:t>
            </a:r>
          </a:p>
          <a:p>
            <a:pPr lvl="1"/>
            <a:r>
              <a:rPr lang="en-US" altLang="zh-CN" dirty="0"/>
              <a:t>Examples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api.example.com</a:t>
            </a:r>
            <a:r>
              <a:rPr lang="en-US" dirty="0"/>
              <a:t>/v1/zoos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api.example.com</a:t>
            </a:r>
            <a:r>
              <a:rPr lang="en-US" dirty="0"/>
              <a:t>/v1/animals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api.example.com</a:t>
            </a:r>
            <a:r>
              <a:rPr lang="en-US" dirty="0"/>
              <a:t>/v1/employees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pPr lvl="1"/>
            <a:r>
              <a:rPr lang="en-US" dirty="0"/>
              <a:t>GET /zoos	</a:t>
            </a:r>
            <a:endParaRPr lang="zh-CN" altLang="en-US" dirty="0"/>
          </a:p>
          <a:p>
            <a:pPr lvl="1"/>
            <a:r>
              <a:rPr lang="en-US" dirty="0"/>
              <a:t>POST /zoos</a:t>
            </a:r>
            <a:endParaRPr lang="zh-CN" altLang="en-US" dirty="0"/>
          </a:p>
          <a:p>
            <a:pPr lvl="1"/>
            <a:r>
              <a:rPr lang="en-US" dirty="0"/>
              <a:t>GET /zoos/ID</a:t>
            </a:r>
            <a:endParaRPr lang="zh-CN" altLang="en-US" dirty="0"/>
          </a:p>
          <a:p>
            <a:pPr lvl="1"/>
            <a:r>
              <a:rPr lang="en-US" dirty="0"/>
              <a:t>PUT /zoos/ID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41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894C-1DC8-4144-8BB6-B83F04DC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41EB-5F9E-9941-90B9-9DB9E92C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dirty="0"/>
              <a:t>Filtering</a:t>
            </a:r>
          </a:p>
          <a:p>
            <a:pPr lvl="1"/>
            <a:r>
              <a:rPr lang="en-US" dirty="0"/>
              <a:t>?limit=10</a:t>
            </a:r>
            <a:r>
              <a:rPr lang="zh-CN" altLang="en-US" dirty="0"/>
              <a:t> </a:t>
            </a:r>
            <a:r>
              <a:rPr lang="en-US" altLang="zh-CN" dirty="0"/>
              <a:t>(length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return)</a:t>
            </a:r>
            <a:endParaRPr lang="en-US" dirty="0"/>
          </a:p>
          <a:p>
            <a:pPr lvl="1"/>
            <a:r>
              <a:rPr lang="en-US" dirty="0"/>
              <a:t>?offset=10</a:t>
            </a:r>
            <a:r>
              <a:rPr lang="zh-CN" altLang="en-US" dirty="0"/>
              <a:t> </a:t>
            </a:r>
            <a:r>
              <a:rPr lang="en-US" altLang="zh-CN" dirty="0"/>
              <a:t>(start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return)</a:t>
            </a:r>
          </a:p>
          <a:p>
            <a:pPr lvl="1"/>
            <a:r>
              <a:rPr lang="en-US" dirty="0"/>
              <a:t>?page=2&amp;per_page=100</a:t>
            </a:r>
            <a:r>
              <a:rPr lang="zh-CN" altLang="en-US" dirty="0"/>
              <a:t> </a:t>
            </a:r>
            <a:r>
              <a:rPr lang="en-US" altLang="zh-CN" dirty="0"/>
              <a:t>(which</a:t>
            </a:r>
            <a:r>
              <a:rPr lang="zh-CN" altLang="en-US" dirty="0"/>
              <a:t> </a:t>
            </a:r>
            <a:r>
              <a:rPr lang="en-US" altLang="zh-CN" i="1" dirty="0"/>
              <a:t>page(2)</a:t>
            </a:r>
            <a:r>
              <a:rPr lang="zh-CN" altLang="en-US" i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i="1" dirty="0"/>
              <a:t>size(100)</a:t>
            </a:r>
            <a:r>
              <a:rPr lang="en-US" altLang="zh-CN" dirty="0"/>
              <a:t>)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sortby</a:t>
            </a:r>
            <a:r>
              <a:rPr lang="en-US" dirty="0"/>
              <a:t>=</a:t>
            </a:r>
            <a:r>
              <a:rPr lang="en-US" dirty="0" err="1"/>
              <a:t>name&amp;order</a:t>
            </a:r>
            <a:r>
              <a:rPr lang="en-US" dirty="0"/>
              <a:t>=</a:t>
            </a:r>
            <a:r>
              <a:rPr lang="en-US" dirty="0" err="1"/>
              <a:t>asc</a:t>
            </a:r>
            <a:r>
              <a:rPr lang="zh-CN" altLang="en-US" dirty="0"/>
              <a:t> </a:t>
            </a:r>
            <a:r>
              <a:rPr lang="en-US" altLang="zh-CN" dirty="0"/>
              <a:t>(sorted</a:t>
            </a:r>
            <a:r>
              <a:rPr lang="zh-CN" altLang="en-US" dirty="0"/>
              <a:t> </a:t>
            </a:r>
            <a:r>
              <a:rPr lang="en-US" altLang="zh-CN" dirty="0"/>
              <a:t>return)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animal_type_id</a:t>
            </a:r>
            <a:r>
              <a:rPr lang="en-US" dirty="0"/>
              <a:t>=1</a:t>
            </a:r>
            <a:r>
              <a:rPr lang="zh-CN" altLang="en-US" dirty="0"/>
              <a:t> </a:t>
            </a:r>
            <a:r>
              <a:rPr lang="en-US" altLang="zh-CN" dirty="0"/>
              <a:t>(filter</a:t>
            </a:r>
            <a:r>
              <a:rPr lang="zh-CN" altLang="en-US" dirty="0"/>
              <a:t> </a:t>
            </a:r>
            <a:r>
              <a:rPr lang="en-US" altLang="zh-CN" dirty="0"/>
              <a:t>condition)</a:t>
            </a:r>
          </a:p>
          <a:p>
            <a:pPr marL="0" indent="0">
              <a:buNone/>
            </a:pPr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dirty="0"/>
              <a:t>HTTP</a:t>
            </a:r>
            <a:r>
              <a:rPr lang="zh-CN" altLang="en-US" dirty="0"/>
              <a:t> </a:t>
            </a:r>
            <a:r>
              <a:rPr lang="en-US" dirty="0"/>
              <a:t>Status Codes</a:t>
            </a:r>
          </a:p>
          <a:p>
            <a:pPr marL="0" indent="0">
              <a:buNone/>
            </a:pPr>
            <a:r>
              <a:rPr lang="en-US" altLang="zh-CN" dirty="0"/>
              <a:t>8.</a:t>
            </a:r>
            <a:r>
              <a:rPr lang="zh-CN" altLang="en-US" dirty="0"/>
              <a:t> </a:t>
            </a:r>
            <a:r>
              <a:rPr lang="en-US" dirty="0"/>
              <a:t>Error handling</a:t>
            </a:r>
          </a:p>
          <a:p>
            <a:pPr lvl="1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i="1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key:</a:t>
            </a:r>
            <a:r>
              <a:rPr lang="zh-CN" altLang="en-US" dirty="0"/>
              <a:t> </a:t>
            </a:r>
            <a:r>
              <a:rPr lang="en-US" dirty="0"/>
              <a:t>{ error: "Invalid API key" }</a:t>
            </a:r>
          </a:p>
        </p:txBody>
      </p:sp>
    </p:spTree>
    <p:extLst>
      <p:ext uri="{BB962C8B-B14F-4D97-AF65-F5344CB8AC3E}">
        <p14:creationId xmlns:p14="http://schemas.microsoft.com/office/powerpoint/2010/main" val="132856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F0F7-B7B6-6640-A709-49B831D7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330E-B2C5-EE4E-967E-FF7F4EC4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9.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</a:p>
          <a:p>
            <a:pPr lvl="1"/>
            <a:r>
              <a:rPr lang="en-US" dirty="0"/>
              <a:t>GET /collection</a:t>
            </a:r>
            <a:r>
              <a:rPr lang="zh-CN" altLang="en-US" dirty="0"/>
              <a:t> </a:t>
            </a:r>
            <a:r>
              <a:rPr lang="en-US" altLang="zh-CN" dirty="0"/>
              <a:t>(lists)</a:t>
            </a:r>
          </a:p>
          <a:p>
            <a:pPr lvl="1"/>
            <a:r>
              <a:rPr lang="en-US" dirty="0"/>
              <a:t>GET /collection/resource</a:t>
            </a:r>
            <a:r>
              <a:rPr lang="zh-CN" altLang="en-US" dirty="0"/>
              <a:t> </a:t>
            </a:r>
            <a:r>
              <a:rPr lang="en-US" altLang="zh-CN" dirty="0"/>
              <a:t>(object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resource)</a:t>
            </a:r>
          </a:p>
          <a:p>
            <a:pPr lvl="1"/>
            <a:r>
              <a:rPr lang="en-US" dirty="0"/>
              <a:t>POST /collection</a:t>
            </a:r>
            <a:r>
              <a:rPr lang="zh-CN" altLang="en-US" dirty="0"/>
              <a:t> </a:t>
            </a:r>
            <a:r>
              <a:rPr lang="en-US" altLang="zh-CN" dirty="0"/>
              <a:t>(object</a:t>
            </a:r>
            <a:r>
              <a:rPr lang="zh-CN" altLang="en-US" dirty="0"/>
              <a:t> </a:t>
            </a:r>
            <a:r>
              <a:rPr lang="en-US" altLang="zh-CN" dirty="0"/>
              <a:t>newly</a:t>
            </a:r>
            <a:r>
              <a:rPr lang="zh-CN" altLang="en-US" dirty="0"/>
              <a:t> </a:t>
            </a:r>
            <a:r>
              <a:rPr lang="en-US" altLang="zh-CN" dirty="0"/>
              <a:t>created)</a:t>
            </a:r>
            <a:endParaRPr lang="en-US" dirty="0"/>
          </a:p>
          <a:p>
            <a:pPr lvl="1"/>
            <a:r>
              <a:rPr lang="en-US" dirty="0"/>
              <a:t>PUT /collection/resource</a:t>
            </a:r>
            <a:r>
              <a:rPr lang="zh-CN" altLang="en-US" dirty="0"/>
              <a:t> </a:t>
            </a:r>
            <a:r>
              <a:rPr lang="en-US" altLang="zh-CN" dirty="0"/>
              <a:t>(entire</a:t>
            </a:r>
            <a:r>
              <a:rPr lang="zh-CN" altLang="en-US" dirty="0"/>
              <a:t> </a:t>
            </a:r>
            <a:r>
              <a:rPr lang="en-US" altLang="zh-CN" dirty="0"/>
              <a:t>object)</a:t>
            </a:r>
          </a:p>
          <a:p>
            <a:pPr lvl="1"/>
            <a:r>
              <a:rPr lang="en-US" dirty="0"/>
              <a:t>DELETE /collection/resource</a:t>
            </a:r>
            <a:r>
              <a:rPr lang="zh-CN" altLang="en-US" dirty="0"/>
              <a:t> </a:t>
            </a:r>
            <a:r>
              <a:rPr lang="en-US" altLang="zh-CN" dirty="0"/>
              <a:t>(empty</a:t>
            </a:r>
            <a:r>
              <a:rPr lang="zh-CN" altLang="en-US" dirty="0"/>
              <a:t> </a:t>
            </a:r>
            <a:r>
              <a:rPr lang="en-US" altLang="zh-CN" dirty="0"/>
              <a:t>document)</a:t>
            </a:r>
          </a:p>
          <a:p>
            <a:pPr marL="0" indent="0">
              <a:buNone/>
            </a:pPr>
            <a:r>
              <a:rPr lang="en-US" altLang="zh-CN" dirty="0"/>
              <a:t>10.</a:t>
            </a:r>
            <a:r>
              <a:rPr lang="zh-CN" altLang="en-US" dirty="0"/>
              <a:t> </a:t>
            </a:r>
            <a:r>
              <a:rPr lang="en-US" dirty="0"/>
              <a:t>Hypermedia API</a:t>
            </a:r>
          </a:p>
          <a:p>
            <a:pPr lvl="1"/>
            <a:r>
              <a:rPr lang="en-US" altLang="zh-CN" i="1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919B9-EF63-7A4A-9099-6AB42FF3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17" y="5189927"/>
            <a:ext cx="4506748" cy="11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9C2F-3AE9-F34F-BECB-A4A11242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B2B1-D3D3-AA49-A671-B1DC500C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vs JSON</a:t>
            </a:r>
          </a:p>
          <a:p>
            <a:pPr lvl="1"/>
            <a:r>
              <a:rPr lang="en-US" dirty="0"/>
              <a:t>Examples of XML&amp;JSON</a:t>
            </a:r>
          </a:p>
          <a:p>
            <a:pPr lvl="1"/>
            <a:r>
              <a:rPr lang="en-US" dirty="0"/>
              <a:t>Comparisons</a:t>
            </a:r>
          </a:p>
          <a:p>
            <a:r>
              <a:rPr lang="en-US" dirty="0"/>
              <a:t>REST API</a:t>
            </a:r>
          </a:p>
          <a:p>
            <a:pPr lvl="1"/>
            <a:r>
              <a:rPr lang="en-US" dirty="0"/>
              <a:t>What is REST</a:t>
            </a:r>
          </a:p>
          <a:p>
            <a:pPr lvl="1"/>
            <a:r>
              <a:rPr lang="en-US" dirty="0"/>
              <a:t>REST Principles</a:t>
            </a:r>
          </a:p>
          <a:p>
            <a:pPr lvl="1"/>
            <a:r>
              <a:rPr lang="en-US" dirty="0"/>
              <a:t>How to design a good RESTful API</a:t>
            </a:r>
          </a:p>
        </p:txBody>
      </p:sp>
    </p:spTree>
    <p:extLst>
      <p:ext uri="{BB962C8B-B14F-4D97-AF65-F5344CB8AC3E}">
        <p14:creationId xmlns:p14="http://schemas.microsoft.com/office/powerpoint/2010/main" val="34277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9A6E-27FC-0B4F-B5B1-99CAB32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XML vs JSON</a:t>
            </a:r>
          </a:p>
        </p:txBody>
      </p:sp>
    </p:spTree>
    <p:extLst>
      <p:ext uri="{BB962C8B-B14F-4D97-AF65-F5344CB8AC3E}">
        <p14:creationId xmlns:p14="http://schemas.microsoft.com/office/powerpoint/2010/main" val="34415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EBA3-8303-614E-9E8D-8D57B13B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7235-90C1-7841-878F-0B982783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Extensible Markup Language</a:t>
            </a:r>
          </a:p>
          <a:p>
            <a:pPr lvl="1"/>
            <a:r>
              <a:rPr lang="en-US" dirty="0"/>
              <a:t>Mark elements in HTML-like tagging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99781-783B-1B45-BD26-E5D4C27D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76" y="3151803"/>
            <a:ext cx="6504647" cy="30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7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56DC-A6D9-2A42-BF51-C068A995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A26B-B062-B04F-9EB5-726D3D27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Written with JavaScript object notation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BAB78-C91C-A74C-AAC7-1C547485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23" y="3683643"/>
            <a:ext cx="56388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2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FEA1-E644-5A4D-B065-4DD1113E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vs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BEB5-7B6D-694C-98B5-5D8CCD04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 for</a:t>
            </a:r>
          </a:p>
          <a:p>
            <a:pPr lvl="1"/>
            <a:r>
              <a:rPr lang="en-US" dirty="0"/>
              <a:t>Both JSON and XML are "self describing" (human readable)</a:t>
            </a:r>
          </a:p>
          <a:p>
            <a:pPr lvl="1"/>
            <a:r>
              <a:rPr lang="en-US" dirty="0"/>
              <a:t>Both JSON and XML are hierarchical (values within values)</a:t>
            </a:r>
          </a:p>
          <a:p>
            <a:pPr lvl="1"/>
            <a:r>
              <a:rPr lang="en-US" dirty="0"/>
              <a:t>Both JSON and XML can be parsed and used by lots of programming languages</a:t>
            </a:r>
          </a:p>
          <a:p>
            <a:pPr lvl="1"/>
            <a:r>
              <a:rPr lang="en-US" dirty="0"/>
              <a:t>Both JSON and XML can be fetched with an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Unlike for</a:t>
            </a:r>
          </a:p>
          <a:p>
            <a:pPr lvl="1"/>
            <a:r>
              <a:rPr lang="en-US" dirty="0"/>
              <a:t>JSON doesn't use end tag</a:t>
            </a:r>
          </a:p>
          <a:p>
            <a:pPr lvl="1"/>
            <a:r>
              <a:rPr lang="en-US" dirty="0"/>
              <a:t>JSON is shorter</a:t>
            </a:r>
          </a:p>
          <a:p>
            <a:pPr lvl="1"/>
            <a:r>
              <a:rPr lang="en-US" dirty="0"/>
              <a:t>JSON is quicker to read and write</a:t>
            </a:r>
          </a:p>
          <a:p>
            <a:pPr lvl="1"/>
            <a:r>
              <a:rPr lang="en-US" dirty="0"/>
              <a:t>JSON can use arrays</a:t>
            </a:r>
          </a:p>
          <a:p>
            <a:r>
              <a:rPr lang="en-US" dirty="0"/>
              <a:t>XML has to be parsed with an XML parser. JSON can be parsed by a standard JavaScript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0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AD59-EC4F-CB4F-B691-76BC4796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JSON better than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63D7-AC58-8446-A053-470A8175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JSON</a:t>
            </a:r>
          </a:p>
          <a:p>
            <a:pPr lvl="1"/>
            <a:r>
              <a:rPr lang="en-US" dirty="0"/>
              <a:t>XML is much more difficult to parse than JSON</a:t>
            </a:r>
          </a:p>
          <a:p>
            <a:pPr lvl="1"/>
            <a:r>
              <a:rPr lang="en-US" dirty="0"/>
              <a:t>JSON is parsed into a ready-to-use JavaScript object</a:t>
            </a:r>
          </a:p>
          <a:p>
            <a:r>
              <a:rPr lang="en-US" dirty="0"/>
              <a:t>Use</a:t>
            </a:r>
          </a:p>
          <a:p>
            <a:pPr lvl="1"/>
            <a:r>
              <a:rPr lang="en-US" dirty="0"/>
              <a:t>Using XML</a:t>
            </a:r>
          </a:p>
          <a:p>
            <a:pPr lvl="2"/>
            <a:r>
              <a:rPr lang="en-US" dirty="0"/>
              <a:t>Fetch an XML document</a:t>
            </a:r>
          </a:p>
          <a:p>
            <a:pPr lvl="2"/>
            <a:r>
              <a:rPr lang="en-US" dirty="0"/>
              <a:t>Use the XML DOM to loop through the document</a:t>
            </a:r>
          </a:p>
          <a:p>
            <a:pPr lvl="2"/>
            <a:r>
              <a:rPr lang="en-US" dirty="0"/>
              <a:t>Extract values and store in variables</a:t>
            </a:r>
          </a:p>
          <a:p>
            <a:pPr lvl="1"/>
            <a:r>
              <a:rPr lang="en-US" dirty="0"/>
              <a:t>Using JSON</a:t>
            </a:r>
          </a:p>
          <a:p>
            <a:pPr lvl="2"/>
            <a:r>
              <a:rPr lang="en-US" dirty="0"/>
              <a:t>Fetch a JSON string</a:t>
            </a:r>
          </a:p>
          <a:p>
            <a:pPr lvl="2"/>
            <a:r>
              <a:rPr lang="en-US" dirty="0" err="1"/>
              <a:t>JSON.Parse</a:t>
            </a:r>
            <a:r>
              <a:rPr lang="en-US" dirty="0"/>
              <a:t> the JSON string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8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1AD7-EB4B-7547-92A9-02880C9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69994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2837-3FA5-4B46-B806-C5E3B1C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A0CE-280F-F14B-8558-2EC393E0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400"/>
            <a:ext cx="10515600" cy="1325563"/>
          </a:xfrm>
        </p:spPr>
        <p:txBody>
          <a:bodyPr/>
          <a:lstStyle/>
          <a:p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 </a:t>
            </a:r>
            <a:r>
              <a:rPr lang="en-US" b="1" dirty="0"/>
              <a:t>S</a:t>
            </a:r>
            <a:r>
              <a:rPr lang="en-US" dirty="0"/>
              <a:t>tate </a:t>
            </a:r>
            <a:r>
              <a:rPr lang="en-US" b="1" dirty="0"/>
              <a:t>T</a:t>
            </a:r>
            <a:r>
              <a:rPr lang="en-US" dirty="0"/>
              <a:t>ransfer</a:t>
            </a:r>
          </a:p>
          <a:p>
            <a:pPr lvl="1"/>
            <a:r>
              <a:rPr lang="en-US" dirty="0"/>
              <a:t>An API for server side storage to handling communications</a:t>
            </a:r>
          </a:p>
          <a:p>
            <a:pPr lvl="1"/>
            <a:r>
              <a:rPr lang="en-US" dirty="0"/>
              <a:t>Uniform across the frontend and backend devices with varies platform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084AD-EFB1-804D-94EF-FF2DD553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45" y="1690688"/>
            <a:ext cx="7694910" cy="30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574</Words>
  <Application>Microsoft Macintosh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XML, JSON and REST API</vt:lpstr>
      <vt:lpstr>Contents Table</vt:lpstr>
      <vt:lpstr>XML vs JSON</vt:lpstr>
      <vt:lpstr>XML</vt:lpstr>
      <vt:lpstr>JSON</vt:lpstr>
      <vt:lpstr>XML vs JSON</vt:lpstr>
      <vt:lpstr>Why JSON better than XML</vt:lpstr>
      <vt:lpstr>REST</vt:lpstr>
      <vt:lpstr>What is REST</vt:lpstr>
      <vt:lpstr>Principles of REST</vt:lpstr>
      <vt:lpstr>Principles of REST</vt:lpstr>
      <vt:lpstr>RESTful API Design</vt:lpstr>
      <vt:lpstr>RESTful API Design</vt:lpstr>
      <vt:lpstr>RESTful API Design</vt:lpstr>
      <vt:lpstr>RESTful API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XML, JSON and REST API</dc:title>
  <dc:creator>Yue Dai</dc:creator>
  <cp:lastModifiedBy>Yue Dai</cp:lastModifiedBy>
  <cp:revision>5</cp:revision>
  <dcterms:created xsi:type="dcterms:W3CDTF">2019-04-03T20:32:58Z</dcterms:created>
  <dcterms:modified xsi:type="dcterms:W3CDTF">2019-04-03T21:28:08Z</dcterms:modified>
</cp:coreProperties>
</file>