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B492E-807C-AB41-80AB-A1967FD5BB6E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3F8B8-6954-5546-AAC6-95D71D187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3F8B8-6954-5546-AAC6-95D71D187B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D1CA-215E-A249-AA22-013AD254B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E2A60-7D90-D94F-B619-E2B53B98D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B9BE-711E-D04B-A872-21112DF3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0E38-0F4D-514E-9401-BAB9CD9E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E26D-A6AF-6343-B398-187E6C0B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99A6-6698-9F4E-9E74-AB9B0369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C9D50-51EF-404B-8632-121A82AA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DFF3-F228-EF47-AEB2-94BFB1BE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A149-8669-9E4E-BE2D-82C7B3B1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7CC9-A98E-2B4D-AAA1-2886BDC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10284-D40C-4B42-9E79-281C225DE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9B0E0-650F-AD4E-9C2E-E15F8D05F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2D3D-947A-184A-8017-F3096F43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FFA7-E30F-1B43-AEC8-AA235614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DAA8-8015-8847-BFC4-CB33B7F2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91D6-7D26-C94C-849C-B0A3B5F6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8769-2520-884F-8A3F-3D9DC3D9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33EA-6554-9B4D-9060-54DDF0DE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40478-CE90-714F-9416-F3545F16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9CFCD-85A0-2B47-B50F-1CE53996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3E93-52B4-B14A-A5B3-A905497D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AF71-C13B-5442-964E-349B4EC4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FBEA-C8E0-0442-84BD-2E0024E4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09EB-43B1-FB4B-B60C-CEBCB0B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B57B-4BA6-F341-83D3-A3439B82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76CF-D5DE-C245-A044-8D946E9E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EC6C-D9EA-A347-BA40-0821608AB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1B8B-35FF-B746-9518-EAAD16B7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46A69-8730-9947-AEC8-C303EA36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1B49C-6A55-5F47-A96C-F47A8469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9C2D4-5023-E841-B1E9-6DE6CD73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ED5-03F2-E349-83EF-CDF9C7E6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2175B-AA61-194D-AEDC-E310DA22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3F413-A384-414B-98F4-D4EA970D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32460-0EE7-9D4F-BCF8-422315D7F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B7075-E96B-6643-AC79-A4DA0E1E6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04EA9-5D04-F641-BC45-DC2AAD6B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4F934-9D2F-9E41-A274-D9BE341A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0035E-4F65-A441-B740-D8B2810A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8F2E-D783-F342-BEFE-ED33310A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F16FF-A813-0348-8CC2-EE9CFE66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08B1C-58BB-EC4B-BB09-9C56E15C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1336B-ED7D-564D-B3CA-9661BC4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8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ACBB9-0CC0-5C42-8958-A3CCAFC2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A92D9-8321-D444-AF9F-E261BAA0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33227-77AA-664F-BAEA-65A724D1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55F2-57DD-844E-AB35-F4E53102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6BDE-96DD-2B44-9D57-A3118C97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F04D2-B325-6949-AE24-772D4BE87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DFD7-7A7D-4A44-9065-A0EA4B21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1C6FD-526E-4F4E-8C63-C29F3089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749A-0BA9-8140-B8E1-775DA6EA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ECCC-6C85-ED4A-B5DD-6821DDA0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0840D-D890-E347-9C0A-402A735DC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62363-2134-5845-9C28-1FD1B905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A6604-FF9B-3A44-B124-DC599250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820FD-2AA3-FC42-B78D-E44679BA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3558-3669-0743-8E9D-B49B3542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31484-6232-264C-8E70-CF0E65A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F32E8-EDDB-E949-92B5-D17CF2EC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C0F3-EED7-AF49-B707-13E76D138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EE3D-7332-B247-AABC-7E1DE415CAE2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9A96-883E-494E-A3CF-294FFC9B9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7F10-CD23-0C47-A52E-EBD0623B1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8D64-5EAD-A344-8B44-5C268324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231#section-4.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54DA-7D7F-AC48-8FD7-CEC17EE49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5659"/>
            <a:ext cx="9144000" cy="986682"/>
          </a:xfrm>
        </p:spPr>
        <p:txBody>
          <a:bodyPr/>
          <a:lstStyle/>
          <a:p>
            <a:r>
              <a:rPr lang="en-US" dirty="0"/>
              <a:t>Final Review</a:t>
            </a:r>
          </a:p>
        </p:txBody>
      </p:sp>
    </p:spTree>
    <p:extLst>
      <p:ext uri="{BB962C8B-B14F-4D97-AF65-F5344CB8AC3E}">
        <p14:creationId xmlns:p14="http://schemas.microsoft.com/office/powerpoint/2010/main" val="131746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710-42E5-D14B-B10D-5D9FB4F7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D0B8-6C7E-E445-978B-E612AA0F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tables as objects and links as entries/attributes</a:t>
            </a:r>
          </a:p>
          <a:p>
            <a:r>
              <a:rPr lang="en-US" dirty="0"/>
              <a:t>Column</a:t>
            </a:r>
          </a:p>
          <a:p>
            <a:pPr lvl="1"/>
            <a:r>
              <a:rPr lang="en-US" dirty="0"/>
              <a:t>Column</a:t>
            </a:r>
            <a:r>
              <a:rPr lang="en-US" i="1" dirty="0"/>
              <a:t>(Name, type, Options)</a:t>
            </a:r>
          </a:p>
          <a:p>
            <a:pPr lvl="1"/>
            <a:r>
              <a:rPr lang="en-US" i="1" dirty="0"/>
              <a:t>Type: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3F9B7-990D-6340-9628-A52B5A09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06" y="3607397"/>
            <a:ext cx="6422824" cy="28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6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EBDB-9287-5542-8369-56020923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5182-9413-2140-901C-2FB51DEB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  <a:p>
            <a:pPr lvl="1"/>
            <a:r>
              <a:rPr lang="en-US" dirty="0"/>
              <a:t>Options</a:t>
            </a:r>
          </a:p>
          <a:p>
            <a:pPr lvl="2"/>
            <a:r>
              <a:rPr lang="en-US" dirty="0" err="1"/>
              <a:t>Primary_key</a:t>
            </a:r>
            <a:endParaRPr lang="en-US" dirty="0"/>
          </a:p>
          <a:p>
            <a:pPr lvl="2"/>
            <a:r>
              <a:rPr lang="en-US" dirty="0"/>
              <a:t>Nullable</a:t>
            </a:r>
          </a:p>
          <a:p>
            <a:pPr lvl="2"/>
            <a:r>
              <a:rPr lang="en-US" dirty="0"/>
              <a:t>Unique </a:t>
            </a:r>
          </a:p>
        </p:txBody>
      </p:sp>
    </p:spTree>
    <p:extLst>
      <p:ext uri="{BB962C8B-B14F-4D97-AF65-F5344CB8AC3E}">
        <p14:creationId xmlns:p14="http://schemas.microsoft.com/office/powerpoint/2010/main" val="263110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1AF5-D7A5-054E-9D7A-76FA2032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E344-E1F5-D74B-A3BC-0D8EFF17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Relationship</a:t>
            </a:r>
          </a:p>
          <a:p>
            <a:pPr lvl="1"/>
            <a:r>
              <a:rPr lang="en-US" dirty="0"/>
              <a:t>Primary key: Attribute that uniquely identifies each row</a:t>
            </a:r>
          </a:p>
          <a:p>
            <a:pPr lvl="1"/>
            <a:r>
              <a:rPr lang="en-US" dirty="0"/>
              <a:t>Foreign keys: Attributes that refer to rows in other tables</a:t>
            </a:r>
          </a:p>
          <a:p>
            <a:pPr lvl="1"/>
            <a:r>
              <a:rPr lang="en-US" dirty="0"/>
              <a:t>One-to-Many:</a:t>
            </a:r>
          </a:p>
          <a:p>
            <a:pPr lvl="2"/>
            <a:r>
              <a:rPr lang="en-US" dirty="0"/>
              <a:t>One (Person):	 addresses = </a:t>
            </a:r>
            <a:r>
              <a:rPr lang="en-US" dirty="0" err="1"/>
              <a:t>db.relationship</a:t>
            </a:r>
            <a:r>
              <a:rPr lang="en-US" b="1" dirty="0"/>
              <a:t>(</a:t>
            </a:r>
            <a:r>
              <a:rPr lang="en-US" dirty="0"/>
              <a:t>'Address'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backref</a:t>
            </a:r>
            <a:r>
              <a:rPr lang="en-US" dirty="0"/>
              <a:t>='person'</a:t>
            </a:r>
            <a:r>
              <a:rPr lang="en-US" b="1" dirty="0"/>
              <a:t>,</a:t>
            </a:r>
            <a:r>
              <a:rPr lang="en-US" dirty="0"/>
              <a:t> lazy=</a:t>
            </a:r>
            <a:r>
              <a:rPr lang="en-US" b="1" dirty="0"/>
              <a:t>True)</a:t>
            </a:r>
          </a:p>
          <a:p>
            <a:pPr lvl="2"/>
            <a:r>
              <a:rPr lang="en-US" dirty="0"/>
              <a:t>Many </a:t>
            </a:r>
            <a:r>
              <a:rPr lang="en-US"/>
              <a:t>(Address): </a:t>
            </a:r>
            <a:r>
              <a:rPr lang="en-US" dirty="0" err="1"/>
              <a:t>person_id</a:t>
            </a:r>
            <a:r>
              <a:rPr lang="en-US" dirty="0"/>
              <a:t> = </a:t>
            </a:r>
            <a:r>
              <a:rPr lang="en-US" dirty="0" err="1"/>
              <a:t>db.Column</a:t>
            </a:r>
            <a:r>
              <a:rPr lang="en-US" b="1" dirty="0"/>
              <a:t>(</a:t>
            </a:r>
            <a:r>
              <a:rPr lang="en-US" dirty="0" err="1"/>
              <a:t>db.Integer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db.ForeignKey</a:t>
            </a:r>
            <a:r>
              <a:rPr lang="en-US" b="1" dirty="0"/>
              <a:t>(</a:t>
            </a:r>
            <a:r>
              <a:rPr lang="en-US" dirty="0"/>
              <a:t>'</a:t>
            </a:r>
            <a:r>
              <a:rPr lang="en-US" dirty="0" err="1"/>
              <a:t>person.id</a:t>
            </a:r>
            <a:r>
              <a:rPr lang="en-US" dirty="0"/>
              <a:t>'</a:t>
            </a:r>
            <a:r>
              <a:rPr lang="en-US" b="1" dirty="0"/>
              <a:t>),</a:t>
            </a:r>
            <a:r>
              <a:rPr lang="en-US" dirty="0"/>
              <a:t> nullable=</a:t>
            </a:r>
            <a:r>
              <a:rPr lang="en-US" b="1" dirty="0"/>
              <a:t>False)</a:t>
            </a:r>
          </a:p>
          <a:p>
            <a:pPr lvl="1"/>
            <a:r>
              <a:rPr lang="en-US" dirty="0"/>
              <a:t>Many-to-Many:</a:t>
            </a:r>
          </a:p>
          <a:p>
            <a:pPr lvl="2"/>
            <a:r>
              <a:rPr lang="en-US" dirty="0"/>
              <a:t>Association Table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association_table</a:t>
            </a:r>
            <a:r>
              <a:rPr lang="en-US" dirty="0"/>
              <a:t> = </a:t>
            </a:r>
            <a:r>
              <a:rPr lang="en-US" dirty="0" err="1"/>
              <a:t>db.Table</a:t>
            </a:r>
            <a:r>
              <a:rPr lang="en-US" dirty="0"/>
              <a:t>('association', </a:t>
            </a:r>
            <a:r>
              <a:rPr lang="en-US" dirty="0" err="1"/>
              <a:t>db.Model.metadata</a:t>
            </a:r>
            <a:r>
              <a:rPr lang="en-US" dirty="0"/>
              <a:t>, 	</a:t>
            </a:r>
            <a:r>
              <a:rPr lang="en-US" dirty="0" err="1"/>
              <a:t>db.Column</a:t>
            </a:r>
            <a:r>
              <a:rPr lang="en-US" dirty="0"/>
              <a:t>('</a:t>
            </a:r>
            <a:r>
              <a:rPr lang="en-US" dirty="0" err="1"/>
              <a:t>left_id</a:t>
            </a:r>
            <a:r>
              <a:rPr lang="en-US" dirty="0"/>
              <a:t>', </a:t>
            </a:r>
            <a:r>
              <a:rPr lang="en-US" dirty="0" err="1"/>
              <a:t>db.Integer</a:t>
            </a:r>
            <a:r>
              <a:rPr lang="en-US" dirty="0"/>
              <a:t>, </a:t>
            </a:r>
            <a:r>
              <a:rPr lang="en-US" dirty="0" err="1"/>
              <a:t>db.ForeignKey</a:t>
            </a:r>
            <a:r>
              <a:rPr lang="en-US" dirty="0"/>
              <a:t>('</a:t>
            </a:r>
            <a:r>
              <a:rPr lang="en-US" dirty="0" err="1"/>
              <a:t>left.id</a:t>
            </a:r>
            <a:r>
              <a:rPr lang="en-US" dirty="0"/>
              <a:t>')), </a:t>
            </a:r>
            <a:r>
              <a:rPr lang="en-US" dirty="0" err="1"/>
              <a:t>db.Column</a:t>
            </a:r>
            <a:r>
              <a:rPr lang="en-US" dirty="0"/>
              <a:t>('</a:t>
            </a:r>
            <a:r>
              <a:rPr lang="en-US" dirty="0" err="1"/>
              <a:t>right_id</a:t>
            </a:r>
            <a:r>
              <a:rPr lang="en-US" dirty="0"/>
              <a:t>’, 	</a:t>
            </a:r>
            <a:r>
              <a:rPr lang="en-US" dirty="0" err="1"/>
              <a:t>db.Integer</a:t>
            </a:r>
            <a:r>
              <a:rPr lang="en-US" dirty="0"/>
              <a:t>, </a:t>
            </a:r>
            <a:r>
              <a:rPr lang="en-US" dirty="0" err="1"/>
              <a:t>db.ForeignKey</a:t>
            </a:r>
            <a:r>
              <a:rPr lang="en-US" dirty="0"/>
              <a:t>('</a:t>
            </a:r>
            <a:r>
              <a:rPr lang="en-US" dirty="0" err="1"/>
              <a:t>right.id</a:t>
            </a:r>
            <a:r>
              <a:rPr lang="en-US" dirty="0"/>
              <a:t>’)))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children = </a:t>
            </a:r>
            <a:r>
              <a:rPr lang="en-US" dirty="0" err="1"/>
              <a:t>db.relationship</a:t>
            </a:r>
            <a:r>
              <a:rPr lang="en-US" dirty="0"/>
              <a:t>("Child", secondary=</a:t>
            </a:r>
            <a:r>
              <a:rPr lang="en-US" dirty="0" err="1"/>
              <a:t>association_table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62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17FF-78C4-FC45-9C54-975A363D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AFB9-B1A2-0C40-9F0E-B4D987A0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  <a:p>
            <a:pPr lvl="1"/>
            <a:r>
              <a:rPr lang="en-US" dirty="0"/>
              <a:t>Lazy-ness (lazy = ‘###’)</a:t>
            </a:r>
          </a:p>
          <a:p>
            <a:pPr lvl="2"/>
            <a:r>
              <a:rPr lang="en-US" dirty="0"/>
              <a:t>select (Default): Loads when the parameter is accessed</a:t>
            </a:r>
          </a:p>
          <a:p>
            <a:pPr lvl="2"/>
            <a:r>
              <a:rPr lang="en-US" dirty="0"/>
              <a:t>joined: Loaded in initial query</a:t>
            </a:r>
          </a:p>
          <a:p>
            <a:pPr lvl="2"/>
            <a:r>
              <a:rPr lang="en-US" dirty="0"/>
              <a:t>subquery: Works like joined but instead </a:t>
            </a:r>
            <a:r>
              <a:rPr lang="en-US" dirty="0" err="1"/>
              <a:t>SQLAlchemy</a:t>
            </a:r>
            <a:r>
              <a:rPr lang="en-US" dirty="0"/>
              <a:t> will use a subquery</a:t>
            </a:r>
          </a:p>
          <a:p>
            <a:pPr lvl="2"/>
            <a:r>
              <a:rPr lang="en-US" dirty="0"/>
              <a:t>dynamic: </a:t>
            </a:r>
            <a:r>
              <a:rPr lang="en-US" dirty="0" err="1"/>
              <a:t>SQLAlchemy</a:t>
            </a:r>
            <a:r>
              <a:rPr lang="en-US" dirty="0"/>
              <a:t> will return another query object which you can further refine before loading the items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0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08D0-285D-6248-BEA4-CDBCC845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7497-8929-6748-A5D2-812DA033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pPr lvl="1"/>
            <a:r>
              <a:rPr lang="en-US" i="1" dirty="0" err="1">
                <a:effectLst/>
              </a:rPr>
              <a:t>var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new_array</a:t>
            </a:r>
            <a:r>
              <a:rPr lang="en-US" i="1" dirty="0">
                <a:effectLst/>
              </a:rPr>
              <a:t> = </a:t>
            </a:r>
            <a:r>
              <a:rPr lang="en-US" i="1" dirty="0" err="1">
                <a:effectLst/>
              </a:rPr>
              <a:t>arr</a:t>
            </a:r>
            <a:r>
              <a:rPr lang="en-US" dirty="0" err="1"/>
              <a:t>.map</a:t>
            </a:r>
            <a:r>
              <a:rPr lang="en-US" dirty="0"/>
              <a:t>(function </a:t>
            </a:r>
            <a:r>
              <a:rPr lang="en-US" i="1" dirty="0">
                <a:effectLst/>
              </a:rPr>
              <a:t>callback(</a:t>
            </a:r>
            <a:r>
              <a:rPr lang="en-US" i="1" dirty="0" err="1">
                <a:effectLst/>
              </a:rPr>
              <a:t>currentValue</a:t>
            </a:r>
            <a:r>
              <a:rPr lang="en-US" i="1" dirty="0">
                <a:effectLst/>
              </a:rPr>
              <a:t>[, index[, array]])</a:t>
            </a:r>
          </a:p>
          <a:p>
            <a:pPr lvl="1"/>
            <a:r>
              <a:rPr lang="en-US" i="1" dirty="0" err="1">
                <a:effectLst/>
              </a:rPr>
              <a:t>arr</a:t>
            </a:r>
            <a:r>
              <a:rPr lang="en-US" dirty="0" err="1"/>
              <a:t>.reduce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callback[, </a:t>
            </a:r>
            <a:r>
              <a:rPr lang="en-US" i="1" dirty="0" err="1">
                <a:effectLst/>
              </a:rPr>
              <a:t>initialValue</a:t>
            </a:r>
            <a:r>
              <a:rPr lang="en-US" i="1" dirty="0">
                <a:effectLst/>
              </a:rPr>
              <a:t>]</a:t>
            </a:r>
            <a:r>
              <a:rPr lang="en-US" dirty="0"/>
              <a:t>)</a:t>
            </a:r>
          </a:p>
          <a:p>
            <a:pPr lvl="1"/>
            <a:r>
              <a:rPr lang="en-US" i="1" dirty="0" err="1">
                <a:effectLst/>
              </a:rPr>
              <a:t>var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newArray</a:t>
            </a:r>
            <a:r>
              <a:rPr lang="en-US" i="1" dirty="0">
                <a:effectLst/>
              </a:rPr>
              <a:t> = </a:t>
            </a:r>
            <a:r>
              <a:rPr lang="en-US" i="1" dirty="0" err="1">
                <a:effectLst/>
              </a:rPr>
              <a:t>arr</a:t>
            </a:r>
            <a:r>
              <a:rPr lang="en-US" dirty="0" err="1"/>
              <a:t>.filter</a:t>
            </a:r>
            <a:r>
              <a:rPr lang="en-US" dirty="0"/>
              <a:t>(</a:t>
            </a:r>
            <a:r>
              <a:rPr lang="en-US" i="1" dirty="0">
                <a:effectLst/>
              </a:rPr>
              <a:t>callback(element[, index[, array]])</a:t>
            </a:r>
            <a:r>
              <a:rPr lang="en-US" dirty="0"/>
              <a:t>[, </a:t>
            </a:r>
            <a:r>
              <a:rPr lang="en-US" i="1" dirty="0" err="1">
                <a:effectLst/>
              </a:rPr>
              <a:t>thisArg</a:t>
            </a:r>
            <a:r>
              <a:rPr lang="en-US" dirty="0"/>
              <a:t>])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map(</a:t>
            </a:r>
            <a:r>
              <a:rPr lang="en-US" dirty="0" err="1"/>
              <a:t>function_to_apply</a:t>
            </a:r>
            <a:r>
              <a:rPr lang="en-US" dirty="0"/>
              <a:t>, </a:t>
            </a:r>
            <a:r>
              <a:rPr lang="en-US" dirty="0" err="1"/>
              <a:t>list_of_inputs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filter(</a:t>
            </a:r>
            <a:r>
              <a:rPr lang="en-US" dirty="0" err="1"/>
              <a:t>function_to_apply</a:t>
            </a:r>
            <a:r>
              <a:rPr lang="en-US" dirty="0"/>
              <a:t>, </a:t>
            </a:r>
            <a:r>
              <a:rPr lang="en-US" dirty="0" err="1"/>
              <a:t>list_of_inputs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reduce(</a:t>
            </a:r>
            <a:r>
              <a:rPr lang="en-US" dirty="0" err="1"/>
              <a:t>function_to_apply</a:t>
            </a:r>
            <a:r>
              <a:rPr lang="en-US" dirty="0"/>
              <a:t>, </a:t>
            </a:r>
            <a:r>
              <a:rPr lang="en-US" dirty="0" err="1"/>
              <a:t>list_of_inputs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enumerate(</a:t>
            </a:r>
            <a:r>
              <a:rPr lang="en-US" dirty="0" err="1"/>
              <a:t>list_of_inputs</a:t>
            </a:r>
            <a:r>
              <a:rPr lang="en-US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0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30A4-38BE-FB47-8448-D725B83B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645F-38F3-6D44-80CA-AA063FAA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Response Status Code</a:t>
            </a:r>
          </a:p>
          <a:p>
            <a:pPr lvl="1"/>
            <a:r>
              <a:rPr lang="en-US" dirty="0"/>
              <a:t>REST</a:t>
            </a:r>
          </a:p>
          <a:p>
            <a:r>
              <a:rPr lang="en-US" dirty="0"/>
              <a:t>AJAX</a:t>
            </a:r>
          </a:p>
          <a:p>
            <a:pPr lvl="1"/>
            <a:r>
              <a:rPr lang="en-US" dirty="0"/>
              <a:t>4-steps</a:t>
            </a:r>
          </a:p>
          <a:p>
            <a:r>
              <a:rPr lang="en-US" dirty="0"/>
              <a:t>Flasks Models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Relationships</a:t>
            </a:r>
          </a:p>
          <a:p>
            <a:r>
              <a:rPr lang="en-US" dirty="0"/>
              <a:t>Functional Programming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EF87-29DE-0047-BBF0-CCE7DA29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review after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D473-985E-6249-9DC9-D3B8240E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not cover all</a:t>
            </a:r>
          </a:p>
          <a:p>
            <a:r>
              <a:rPr lang="en-US" dirty="0"/>
              <a:t>May not appear in exam</a:t>
            </a:r>
          </a:p>
        </p:txBody>
      </p:sp>
    </p:spTree>
    <p:extLst>
      <p:ext uri="{BB962C8B-B14F-4D97-AF65-F5344CB8AC3E}">
        <p14:creationId xmlns:p14="http://schemas.microsoft.com/office/powerpoint/2010/main" val="66561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7B4A-5E40-8448-966A-1A18CF38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945C-3F26-9642-A6A2-BD470CAE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Methods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914E6D-4EA5-114D-A12F-492C350FB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84367"/>
              </p:ext>
            </p:extLst>
          </p:nvPr>
        </p:nvGraphicFramePr>
        <p:xfrm>
          <a:off x="1370957" y="1757660"/>
          <a:ext cx="9450086" cy="402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152">
                  <a:extLst>
                    <a:ext uri="{9D8B030D-6E8A-4147-A177-3AD203B41FA5}">
                      <a16:colId xmlns:a16="http://schemas.microsoft.com/office/drawing/2014/main" val="9468110"/>
                    </a:ext>
                  </a:extLst>
                </a:gridCol>
                <a:gridCol w="7893934">
                  <a:extLst>
                    <a:ext uri="{9D8B030D-6E8A-4147-A177-3AD203B41FA5}">
                      <a16:colId xmlns:a16="http://schemas.microsoft.com/office/drawing/2014/main" val="1890988632"/>
                    </a:ext>
                  </a:extLst>
                </a:gridCol>
              </a:tblGrid>
              <a:tr h="54812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28218"/>
                  </a:ext>
                </a:extLst>
              </a:tr>
              <a:tr h="54812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a representation of the specified resource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8500"/>
                  </a:ext>
                </a:extLst>
              </a:tr>
              <a:tr h="548120">
                <a:tc>
                  <a:txBody>
                    <a:bodyPr/>
                    <a:lstStyle/>
                    <a:p>
                      <a:r>
                        <a:rPr lang="en-US" b="1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the headers that are returned if the specified resource would be requested with an HTTP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(Decide before downloading large resource)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6064"/>
                  </a:ext>
                </a:extLst>
              </a:tr>
              <a:tr h="54812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data to the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08699"/>
                  </a:ext>
                </a:extLst>
              </a:tr>
              <a:tr h="54812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new resource or replaces a representation of the target resource with the request payload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3465"/>
                  </a:ext>
                </a:extLst>
              </a:tr>
              <a:tr h="54812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 the specified resource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15511"/>
                  </a:ext>
                </a:extLst>
              </a:tr>
              <a:tr h="54812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Applies partial modifications to a resource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6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9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FA7-C054-D549-B0A4-8695AFF0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874"/>
          </a:xfrm>
        </p:spPr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F2CE-6D97-5245-981A-8D74F487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999"/>
            <a:ext cx="10515600" cy="4351338"/>
          </a:xfrm>
        </p:spPr>
        <p:txBody>
          <a:bodyPr/>
          <a:lstStyle/>
          <a:p>
            <a:r>
              <a:rPr lang="en-US" dirty="0"/>
              <a:t>Methods (</a:t>
            </a:r>
            <a:r>
              <a:rPr lang="en-US" dirty="0">
                <a:hlinkClick r:id="rId2"/>
              </a:rPr>
              <a:t>RFC2731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99B560-8E28-964A-8A1C-BF794E6C2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92322"/>
              </p:ext>
            </p:extLst>
          </p:nvPr>
        </p:nvGraphicFramePr>
        <p:xfrm>
          <a:off x="948480" y="1766201"/>
          <a:ext cx="10405320" cy="434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20">
                  <a:extLst>
                    <a:ext uri="{9D8B030D-6E8A-4147-A177-3AD203B41FA5}">
                      <a16:colId xmlns:a16="http://schemas.microsoft.com/office/drawing/2014/main" val="3322706436"/>
                    </a:ext>
                  </a:extLst>
                </a:gridCol>
                <a:gridCol w="1734220">
                  <a:extLst>
                    <a:ext uri="{9D8B030D-6E8A-4147-A177-3AD203B41FA5}">
                      <a16:colId xmlns:a16="http://schemas.microsoft.com/office/drawing/2014/main" val="593785241"/>
                    </a:ext>
                  </a:extLst>
                </a:gridCol>
                <a:gridCol w="1734220">
                  <a:extLst>
                    <a:ext uri="{9D8B030D-6E8A-4147-A177-3AD203B41FA5}">
                      <a16:colId xmlns:a16="http://schemas.microsoft.com/office/drawing/2014/main" val="3631522385"/>
                    </a:ext>
                  </a:extLst>
                </a:gridCol>
                <a:gridCol w="1734220">
                  <a:extLst>
                    <a:ext uri="{9D8B030D-6E8A-4147-A177-3AD203B41FA5}">
                      <a16:colId xmlns:a16="http://schemas.microsoft.com/office/drawing/2014/main" val="1446681278"/>
                    </a:ext>
                  </a:extLst>
                </a:gridCol>
                <a:gridCol w="1734220">
                  <a:extLst>
                    <a:ext uri="{9D8B030D-6E8A-4147-A177-3AD203B41FA5}">
                      <a16:colId xmlns:a16="http://schemas.microsoft.com/office/drawing/2014/main" val="2269055394"/>
                    </a:ext>
                  </a:extLst>
                </a:gridCol>
                <a:gridCol w="1734220">
                  <a:extLst>
                    <a:ext uri="{9D8B030D-6E8A-4147-A177-3AD203B41FA5}">
                      <a16:colId xmlns:a16="http://schemas.microsoft.com/office/drawing/2014/main" val="1546751153"/>
                    </a:ext>
                  </a:extLst>
                </a:gridCol>
              </a:tblGrid>
              <a:tr h="1093039">
                <a:tc>
                  <a:txBody>
                    <a:bodyPr/>
                    <a:lstStyle/>
                    <a:p>
                      <a:r>
                        <a:rPr lang="en-US" dirty="0"/>
                        <a:t>HTTP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response has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</a:t>
                      </a:r>
                    </a:p>
                    <a:p>
                      <a:r>
                        <a:rPr lang="en-US" dirty="0"/>
                        <a:t>(Read-only)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Idempotent</a:t>
                      </a:r>
                    </a:p>
                    <a:p>
                      <a:r>
                        <a:rPr lang="en-US" dirty="0"/>
                        <a:t>(No side-effects)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Cacheable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(stored to be retrieved and used later)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90155"/>
                  </a:ext>
                </a:extLst>
              </a:tr>
              <a:tr h="447450">
                <a:tc>
                  <a:txBody>
                    <a:bodyPr/>
                    <a:lstStyle/>
                    <a:p>
                      <a:r>
                        <a:rPr lang="en-US" b="1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88644"/>
                  </a:ext>
                </a:extLst>
              </a:tr>
              <a:tr h="447450">
                <a:tc>
                  <a:txBody>
                    <a:bodyPr/>
                    <a:lstStyle/>
                    <a:p>
                      <a:r>
                        <a:rPr lang="en-US" b="1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34160"/>
                  </a:ext>
                </a:extLst>
              </a:tr>
              <a:tr h="44745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15265"/>
                  </a:ext>
                </a:extLst>
              </a:tr>
              <a:tr h="840799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if freshness information is included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82558"/>
                  </a:ext>
                </a:extLst>
              </a:tr>
              <a:tr h="44745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0317"/>
                  </a:ext>
                </a:extLst>
              </a:tr>
              <a:tr h="44745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39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2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157D-F1B3-D549-BECC-CA9C7CC8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850"/>
          </a:xfrm>
        </p:spPr>
        <p:txBody>
          <a:bodyPr>
            <a:normAutofit fontScale="90000"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2147-5FE9-4547-B456-2F461940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976"/>
            <a:ext cx="10515600" cy="4351338"/>
          </a:xfrm>
        </p:spPr>
        <p:txBody>
          <a:bodyPr/>
          <a:lstStyle/>
          <a:p>
            <a:r>
              <a:rPr lang="en-US" dirty="0"/>
              <a:t>Response Codes (more in </a:t>
            </a:r>
            <a:r>
              <a:rPr lang="en-US" dirty="0">
                <a:hlinkClick r:id="rId2"/>
              </a:rPr>
              <a:t>MDN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BB5E53-FA22-9C4E-B61A-3B5EFF28F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0949"/>
              </p:ext>
            </p:extLst>
          </p:nvPr>
        </p:nvGraphicFramePr>
        <p:xfrm>
          <a:off x="2032000" y="1486826"/>
          <a:ext cx="8128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565">
                  <a:extLst>
                    <a:ext uri="{9D8B030D-6E8A-4147-A177-3AD203B41FA5}">
                      <a16:colId xmlns:a16="http://schemas.microsoft.com/office/drawing/2014/main" val="2677416556"/>
                    </a:ext>
                  </a:extLst>
                </a:gridCol>
                <a:gridCol w="6120435">
                  <a:extLst>
                    <a:ext uri="{9D8B030D-6E8A-4147-A177-3AD203B41FA5}">
                      <a16:colId xmlns:a16="http://schemas.microsoft.com/office/drawing/2014/main" val="23515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and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2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status code. Most common code used to indicate success.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81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has been fulfilled and resulted in a new resource being created.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 No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has fulfilled the request but does not need to return an entity-body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4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 Not 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client has performed a conditional GET request and access is allowed, but the document has not been modified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5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 Bad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could not be understood by the server due to malformed syntax.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2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 Unauthorized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requires user authentication.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1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 Forbidden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understood the request, but is refusing to fulfill it.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is not found.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409 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could not be completed due to a conflict with the current state of the resource.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9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24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3BDD-3B90-0647-B34B-EADE9038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B2B4-7806-E347-87C0-D0A93D49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Rest</a:t>
            </a:r>
          </a:p>
          <a:p>
            <a:pPr lvl="1"/>
            <a:r>
              <a:rPr lang="en-US" dirty="0"/>
              <a:t>Can be understand in both client and server side</a:t>
            </a:r>
          </a:p>
          <a:p>
            <a:pPr lvl="1"/>
            <a:r>
              <a:rPr lang="en-US" dirty="0"/>
              <a:t>Source contained</a:t>
            </a:r>
          </a:p>
          <a:p>
            <a:pPr lvl="1"/>
            <a:r>
              <a:rPr lang="en-US" dirty="0"/>
              <a:t>Not HTTP, but a protocol independent style</a:t>
            </a:r>
          </a:p>
        </p:txBody>
      </p:sp>
    </p:spTree>
    <p:extLst>
      <p:ext uri="{BB962C8B-B14F-4D97-AF65-F5344CB8AC3E}">
        <p14:creationId xmlns:p14="http://schemas.microsoft.com/office/powerpoint/2010/main" val="296779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AB13-A477-124F-929E-2B4F1624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AAA-D282-0F4D-B98C-F4BE5439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Get a new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Step 2: Open</a:t>
            </a:r>
          </a:p>
          <a:p>
            <a:pPr lvl="1"/>
            <a:r>
              <a:rPr lang="en-US" i="1" dirty="0" err="1"/>
              <a:t>xhr.open</a:t>
            </a:r>
            <a:r>
              <a:rPr lang="en-US" i="1" dirty="0"/>
              <a:t>("GET", "</a:t>
            </a:r>
            <a:r>
              <a:rPr lang="en-US" i="1" dirty="0" err="1"/>
              <a:t>data.txt</a:t>
            </a:r>
            <a:r>
              <a:rPr lang="en-US" i="1" dirty="0"/>
              <a:t>", true);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 HTTP Methods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ed</a:t>
            </a:r>
            <a:r>
              <a:rPr lang="en-US" dirty="0"/>
              <a:t>: URL/URI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</a:t>
            </a:r>
            <a:r>
              <a:rPr lang="en-US" altLang="zh-CN" dirty="0"/>
              <a:t>A</a:t>
            </a:r>
            <a:r>
              <a:rPr lang="en-US" dirty="0"/>
              <a:t>synchronous</a:t>
            </a:r>
            <a:r>
              <a:rPr lang="zh-CN" altLang="en-US" dirty="0"/>
              <a:t> </a:t>
            </a:r>
            <a:r>
              <a:rPr lang="en-US" altLang="zh-CN" dirty="0"/>
              <a:t>switch ()</a:t>
            </a:r>
          </a:p>
          <a:p>
            <a:pPr lvl="2"/>
            <a:r>
              <a:rPr lang="en-US" dirty="0"/>
              <a:t>If this value is false, the send() method does not return until the response is received. If true, notification of a completed transaction is provided using event listeners.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1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EBB2-D8E2-8B46-BF0F-0DE34583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D9A3-F8BA-2C41-9032-A55325BF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Send</a:t>
            </a:r>
          </a:p>
          <a:p>
            <a:pPr lvl="1"/>
            <a:r>
              <a:rPr lang="en-US" i="1" dirty="0" err="1">
                <a:effectLst/>
              </a:rPr>
              <a:t>xhr</a:t>
            </a:r>
            <a:r>
              <a:rPr lang="en-US" dirty="0" err="1"/>
              <a:t>.send</a:t>
            </a:r>
            <a:r>
              <a:rPr lang="en-US" dirty="0"/>
              <a:t>(</a:t>
            </a:r>
            <a:r>
              <a:rPr lang="en-US" i="1" dirty="0">
                <a:effectLst/>
              </a:rPr>
              <a:t>body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Body(Optional)</a:t>
            </a:r>
          </a:p>
          <a:p>
            <a:pPr lvl="2"/>
            <a:r>
              <a:rPr lang="en-US" dirty="0"/>
              <a:t>A Document</a:t>
            </a:r>
          </a:p>
          <a:p>
            <a:endParaRPr lang="en-US" dirty="0"/>
          </a:p>
          <a:p>
            <a:r>
              <a:rPr lang="en-US" dirty="0"/>
              <a:t>Step 4: Handling Response</a:t>
            </a:r>
          </a:p>
          <a:p>
            <a:pPr lvl="1"/>
            <a:r>
              <a:rPr lang="en-US" dirty="0"/>
              <a:t>calls an event handler for each change in the state of 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lvl="1"/>
            <a:r>
              <a:rPr lang="en-US" dirty="0" err="1"/>
              <a:t>xhr.onreadystatechange</a:t>
            </a:r>
            <a:r>
              <a:rPr lang="en-US" dirty="0"/>
              <a:t> = function() { ... </a:t>
            </a:r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7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647</Words>
  <Application>Microsoft Macintosh PowerPoint</Application>
  <PresentationFormat>Widescreen</PresentationFormat>
  <Paragraphs>167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Final Review</vt:lpstr>
      <vt:lpstr>Contents</vt:lpstr>
      <vt:lpstr>Just a review after Midterm</vt:lpstr>
      <vt:lpstr>HTTP</vt:lpstr>
      <vt:lpstr>HTTP</vt:lpstr>
      <vt:lpstr>HTTP</vt:lpstr>
      <vt:lpstr>HTTP</vt:lpstr>
      <vt:lpstr>AJAX</vt:lpstr>
      <vt:lpstr>AJAX</vt:lpstr>
      <vt:lpstr>Flask Models</vt:lpstr>
      <vt:lpstr>Flask Models</vt:lpstr>
      <vt:lpstr>Flask Models</vt:lpstr>
      <vt:lpstr>Flask Models</vt:lpstr>
      <vt:lpstr>Functional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Yue Dai</dc:creator>
  <cp:lastModifiedBy>Yue Dai</cp:lastModifiedBy>
  <cp:revision>9</cp:revision>
  <dcterms:created xsi:type="dcterms:W3CDTF">2019-04-16T20:56:39Z</dcterms:created>
  <dcterms:modified xsi:type="dcterms:W3CDTF">2019-04-17T21:42:02Z</dcterms:modified>
</cp:coreProperties>
</file>