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FFD2-426C-034A-92FE-92BE3BA08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8619-E276-BF40-A6E9-5AD1CDCA4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C293D-6347-884A-B6DD-C76818F0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AEC7-2127-FE4F-9443-FA341AEF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B9C1-A9AD-2C4C-9545-7A7262BE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F811-828B-A04D-832A-4072E3EA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EF9C0-B491-C04D-BF41-73BB764F0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8684-2EBD-3E45-A7D7-53059BAF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1A3F-F489-A740-9DA1-81E55393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7E11-3A49-7340-B12C-E59FB67D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484BF-A0D1-4442-B866-77ECDD898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82CB1-64AC-6C44-AEBC-59C50309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CA9A-E1B5-3D44-8EF7-67B250FC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E612-B5CE-0C42-AB29-C2560C8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A0826-FA99-7C45-BE64-097A62AC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863C-471D-224D-91A4-21B14372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90ED-BD48-8047-88FB-AE437BD6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1D3C-E99F-654B-BC9F-F2358864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7FC3-62B8-3E4B-BAD2-E96B17F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3311-8FE2-C543-B940-E33040F2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C18A-31EC-544D-8887-5C6D7EAF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9637-5FE6-AE4F-AA4E-B2E405DB2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A6D8-926A-7346-9E9B-70C36A15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9490-488F-6540-8495-373F579F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E7BB-0CF4-324D-814E-49A5261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5FF-245D-5448-8DCD-383D31D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1AD3-3037-7049-B5A9-CF059858C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379F3-996A-654D-A7BC-78466CE0E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B3F7E-F7A7-984C-83F0-8D44D4C7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0DD95-C125-4F43-99D9-745EB994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C194-668E-AD46-BD52-A9585962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411A-42CB-A14C-8D10-3F94E306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FF8E-5B34-3847-B1F6-05A403F6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BC5DB-5826-9243-A697-A556364D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E2BBF-9D6A-2049-A57A-C5D21D4F6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36A9B-DBE5-D24B-B031-E416E1B5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4F278-2BEA-8240-822A-3277052D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10461-F866-9E46-B443-AB546E1A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AB531-CDA7-8749-9859-A5E21A7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0C4A-6C02-9541-A931-37E376AB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39B4B-C6FB-BB4F-9D0A-AA2BF08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09D25-097D-BB4D-BB80-E57F8CAA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2A76B-EC12-5E42-8993-44189D83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1D9E6-2B4B-D846-B8AC-DC8FDCA6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D9F20-DA51-4D47-909B-744C5C25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ED1AB-F96E-F04D-9B14-CBE00E47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D5A5-C398-4B41-9F2F-BE00D572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AEF6-0DEB-E248-907E-6B848116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9A866-7BC0-C640-B329-5117EE89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189D-4C22-C640-81D2-F1DDC924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F59DA-C71B-B44A-BC75-93ED512F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20FF-9DEB-8C4B-8917-2EC3B5B2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7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62E8-08DE-BD4F-B8C3-A4304147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EA373-C11E-3547-A1A1-4ACB94F0D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05F94-CA2A-DC49-8781-C48D54FDB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F8C6-C422-C347-A3BF-20A4AC6A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F046-6A2B-CE4C-9AAB-6A1EDCB5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7D04-4846-184A-A8C7-B076486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558DE-179A-D745-9EDC-1522732A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EF6F-7508-6548-949B-4065AF2F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D3D6-A532-B043-86E1-1E6D5960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4500-AE36-624A-894C-DBD83329DFF0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6843-5209-C949-B5B8-B77D3F3A2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61F7-2EA0-4442-A40F-BC8E9F8DF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88A4-D622-C34F-96BC-817D2AF2C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regexp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2597-9950-8745-A2D5-47808D433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5937"/>
          </a:xfrm>
        </p:spPr>
        <p:txBody>
          <a:bodyPr/>
          <a:lstStyle/>
          <a:p>
            <a:r>
              <a:rPr lang="en-US" dirty="0"/>
              <a:t>DOM events &amp; Regex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F1F-3083-114F-96D7-487E2B92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bubbling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BD05-BDE2-654D-B944-EE2DE986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bubbling event goes from the target element straight up.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Normally it goes upwards till &lt;html&gt;, and then to document object Sometimes this may cause problems! </a:t>
            </a:r>
          </a:p>
          <a:p>
            <a:endParaRPr lang="en-US" dirty="0"/>
          </a:p>
          <a:p>
            <a:r>
              <a:rPr lang="en-US" dirty="0"/>
              <a:t>To stop bubbling:  </a:t>
            </a:r>
            <a:r>
              <a:rPr lang="en-US" dirty="0" err="1"/>
              <a:t>event.stopPropagation</a:t>
            </a:r>
            <a:r>
              <a:rPr lang="en-US" dirty="0"/>
              <a:t>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6FB4-A318-D14E-B713-61CEA184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vs bubbling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AF81-8135-E749-B8D6-D0DD1699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31979" cy="3608223"/>
          </a:xfrm>
        </p:spPr>
        <p:txBody>
          <a:bodyPr>
            <a:normAutofit/>
          </a:bodyPr>
          <a:lstStyle/>
          <a:p>
            <a:r>
              <a:rPr lang="en-US" b="1" dirty="0"/>
              <a:t>Capturing phase </a:t>
            </a:r>
            <a:r>
              <a:rPr lang="en-US" dirty="0"/>
              <a:t>– the event goes down to the elements</a:t>
            </a:r>
          </a:p>
          <a:p>
            <a:r>
              <a:rPr lang="en-US" dirty="0"/>
              <a:t>Target phase – the event reached the target element</a:t>
            </a:r>
          </a:p>
          <a:p>
            <a:r>
              <a:rPr lang="en-US" b="1" dirty="0"/>
              <a:t>Bubbling phase</a:t>
            </a:r>
            <a:r>
              <a:rPr lang="en-US" dirty="0"/>
              <a:t> – the event goes up from the elements</a:t>
            </a:r>
            <a:endParaRPr lang="en-US" b="1" dirty="0"/>
          </a:p>
        </p:txBody>
      </p:sp>
      <p:pic>
        <p:nvPicPr>
          <p:cNvPr id="1025" name="Picture 1" descr="page12image54480128">
            <a:extLst>
              <a:ext uri="{FF2B5EF4-FFF2-40B4-BE49-F238E27FC236}">
                <a16:creationId xmlns:a16="http://schemas.microsoft.com/office/drawing/2014/main" id="{016728B0-614F-7846-A00C-BA5C156B5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55531"/>
            <a:ext cx="5334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2BD7-31C3-D64B-BC65-6756107E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capture?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9655-92C5-1542-87E1-722CDDEF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catch an event on the capturing phase, we need to set the 3rd argument of </a:t>
            </a:r>
            <a:r>
              <a:rPr lang="en-US" b="1" dirty="0" err="1"/>
              <a:t>addEventListener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/>
              <a:t>true</a:t>
            </a:r>
            <a:r>
              <a:rPr lang="en-US" dirty="0"/>
              <a:t>. 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element.addEventListener</a:t>
            </a:r>
            <a:r>
              <a:rPr lang="en-US" dirty="0"/>
              <a:t>(‘</a:t>
            </a:r>
            <a:r>
              <a:rPr lang="en-US" dirty="0" err="1"/>
              <a:t>onSomething</a:t>
            </a:r>
            <a:r>
              <a:rPr lang="en-US" dirty="0"/>
              <a:t>’,  </a:t>
            </a:r>
            <a:r>
              <a:rPr lang="en-US" i="1" dirty="0"/>
              <a:t>function</a:t>
            </a:r>
            <a:r>
              <a:rPr lang="en-US" dirty="0"/>
              <a:t>, </a:t>
            </a:r>
            <a:r>
              <a:rPr lang="en-US" b="1" dirty="0"/>
              <a:t>true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6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7C92-DE7A-DD4F-BB9A-4B02DB87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C691-8F69-8643-8F3D-2ED582FE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sets click handlers on </a:t>
            </a:r>
            <a:r>
              <a:rPr lang="en-US" i="1" dirty="0"/>
              <a:t>every </a:t>
            </a:r>
            <a:r>
              <a:rPr lang="en-US" dirty="0"/>
              <a:t>element in the document to see which ones are working</a:t>
            </a:r>
          </a:p>
          <a:p>
            <a:endParaRPr lang="en-US" dirty="0"/>
          </a:p>
          <a:p>
            <a:r>
              <a:rPr lang="en-US" dirty="0"/>
              <a:t>If you click on &lt;p&gt;, then the sequence is:  </a:t>
            </a:r>
          </a:p>
          <a:p>
            <a:pPr marL="457200" lvl="1" indent="0">
              <a:buNone/>
            </a:pPr>
            <a:r>
              <a:rPr lang="en-US" dirty="0"/>
              <a:t>1. capturing:  </a:t>
            </a:r>
          </a:p>
          <a:p>
            <a:pPr marL="457200" lvl="1" indent="0">
              <a:buNone/>
            </a:pPr>
            <a:r>
              <a:rPr lang="en-US" dirty="0"/>
              <a:t>HTML → BODY → FORM → DIV → P  </a:t>
            </a:r>
          </a:p>
          <a:p>
            <a:pPr marL="457200" lvl="1" indent="0">
              <a:buNone/>
            </a:pPr>
            <a:r>
              <a:rPr lang="en-US" dirty="0"/>
              <a:t>2. bubbling:  </a:t>
            </a:r>
          </a:p>
          <a:p>
            <a:pPr marL="457200" lvl="1" indent="0">
              <a:buNone/>
            </a:pPr>
            <a:r>
              <a:rPr lang="en-US" dirty="0"/>
              <a:t>P → DIV → FORM → BODY → HTML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3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8F8B-3388-0D4D-9632-32714951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Regex </a:t>
            </a:r>
          </a:p>
        </p:txBody>
      </p:sp>
    </p:spTree>
    <p:extLst>
      <p:ext uri="{BB962C8B-B14F-4D97-AF65-F5344CB8AC3E}">
        <p14:creationId xmlns:p14="http://schemas.microsoft.com/office/powerpoint/2010/main" val="39706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C0D0-808D-E541-9CB3-F34BAE3E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214A-CC6A-EE41-AAC6-310AD669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Regular expressions are used to perform pattern matching and “search-and-replace” functions on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E6AD-E49A-6048-A586-853786FC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D3F7-8062-F041-9520-C4574DAE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 = /pattern/;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boolean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re.</a:t>
            </a:r>
            <a:r>
              <a:rPr lang="en-US" b="1" dirty="0" err="1"/>
              <a:t>test</a:t>
            </a:r>
            <a:r>
              <a:rPr lang="en-US" dirty="0"/>
              <a:t>('string’);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// null or Array [“whole match”, $1, $2, ...] </a:t>
            </a:r>
          </a:p>
          <a:p>
            <a:pPr marL="0" indent="0">
              <a:buNone/>
            </a:pPr>
            <a:r>
              <a:rPr lang="en-US" dirty="0" err="1"/>
              <a:t>re.</a:t>
            </a:r>
            <a:r>
              <a:rPr lang="en-US" b="1" dirty="0" err="1"/>
              <a:t>exec</a:t>
            </a:r>
            <a:r>
              <a:rPr lang="en-US" dirty="0"/>
              <a:t>(‘string’);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//new string </a:t>
            </a:r>
          </a:p>
          <a:p>
            <a:pPr marL="0" indent="0">
              <a:buNone/>
            </a:pPr>
            <a:r>
              <a:rPr lang="en-US" dirty="0" err="1"/>
              <a:t>re.</a:t>
            </a:r>
            <a:r>
              <a:rPr lang="en-US" b="1" dirty="0" err="1"/>
              <a:t>replace</a:t>
            </a:r>
            <a:r>
              <a:rPr lang="en-US" dirty="0"/>
              <a:t>(re, “string”)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5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88F1-8C37-7D42-B10E-73B2F6D9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5A5D-E1D4-0F47-8E47-8503A5C7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/pattern/flags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forward slashes to show the beginning and end of the pattern  </a:t>
            </a:r>
          </a:p>
          <a:p>
            <a:endParaRPr lang="en-US" dirty="0"/>
          </a:p>
          <a:p>
            <a:r>
              <a:rPr lang="en-US" dirty="0"/>
              <a:t>flags: (optional) indicate how to search (modifier). </a:t>
            </a:r>
          </a:p>
          <a:p>
            <a:pPr marL="0" indent="0">
              <a:buNone/>
            </a:pPr>
            <a:r>
              <a:rPr lang="en-US" dirty="0"/>
              <a:t>	Ex: /</a:t>
            </a:r>
            <a:r>
              <a:rPr lang="en-US" dirty="0" err="1"/>
              <a:t>th</a:t>
            </a:r>
            <a:r>
              <a:rPr lang="en-US" dirty="0"/>
              <a:t>/g (the g flag means "global" match - i.e. find all)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4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2DF4-42C7-0640-A29A-AE3B0BB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Anchors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1BF1A-22CA-7F49-A13C-E5D50053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620475"/>
              </p:ext>
            </p:extLst>
          </p:nvPr>
        </p:nvGraphicFramePr>
        <p:xfrm>
          <a:off x="1706493" y="1825626"/>
          <a:ext cx="8779014" cy="43513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26338">
                  <a:extLst>
                    <a:ext uri="{9D8B030D-6E8A-4147-A177-3AD203B41FA5}">
                      <a16:colId xmlns:a16="http://schemas.microsoft.com/office/drawing/2014/main" val="3904872075"/>
                    </a:ext>
                  </a:extLst>
                </a:gridCol>
                <a:gridCol w="2926338">
                  <a:extLst>
                    <a:ext uri="{9D8B030D-6E8A-4147-A177-3AD203B41FA5}">
                      <a16:colId xmlns:a16="http://schemas.microsoft.com/office/drawing/2014/main" val="699596901"/>
                    </a:ext>
                  </a:extLst>
                </a:gridCol>
                <a:gridCol w="2926338">
                  <a:extLst>
                    <a:ext uri="{9D8B030D-6E8A-4147-A177-3AD203B41FA5}">
                      <a16:colId xmlns:a16="http://schemas.microsoft.com/office/drawing/2014/main" val="2750031336"/>
                    </a:ext>
                  </a:extLst>
                </a:gridCol>
              </a:tblGrid>
              <a:tr h="129776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^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Matches the beginning of input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^a : “alice” not “banana”  ^: “a line\nand break” =&gt; 2 match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049015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$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Matches the end of input.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a$ : “obama” not “name”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954144"/>
                  </a:ext>
                </a:extLst>
              </a:tr>
              <a:tr h="99241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.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Matches any single character except a newline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a.b : “a0b”, “acb” not “ab”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648863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\b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Word boundary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" sz="2000">
                          <a:effectLst/>
                        </a:rPr>
                        <a:t>\bdog\b : “dog”, “dog ” not “doggy” </a:t>
                      </a:r>
                      <a:endParaRPr lang="da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245488"/>
                  </a:ext>
                </a:extLst>
              </a:tr>
              <a:tr h="6870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\B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Not word boundary </a:t>
                      </a:r>
                      <a:endParaRPr lang="en-US" sz="150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\</a:t>
                      </a:r>
                      <a:r>
                        <a:rPr lang="en-US" sz="2000" dirty="0" err="1">
                          <a:effectLst/>
                        </a:rPr>
                        <a:t>Bdog</a:t>
                      </a:r>
                      <a:r>
                        <a:rPr lang="en-US" sz="2000" dirty="0">
                          <a:effectLst/>
                        </a:rPr>
                        <a:t>\B : “doggy”, “</a:t>
                      </a:r>
                      <a:r>
                        <a:rPr lang="en-US" sz="2000" dirty="0" err="1">
                          <a:effectLst/>
                        </a:rPr>
                        <a:t>adogg</a:t>
                      </a:r>
                      <a:r>
                        <a:rPr lang="en-US" sz="2000" dirty="0">
                          <a:effectLst/>
                        </a:rPr>
                        <a:t>” not “dog” </a:t>
                      </a:r>
                      <a:endParaRPr lang="en-US" sz="1500" dirty="0">
                        <a:effectLst/>
                      </a:endParaRP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3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32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D7B9-B4B7-8A48-87C1-F3A70E0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Anchors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29F1D-425E-AA40-B8D8-3846A3569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24253"/>
              </p:ext>
            </p:extLst>
          </p:nvPr>
        </p:nvGraphicFramePr>
        <p:xfrm>
          <a:off x="1462630" y="1825625"/>
          <a:ext cx="9266739" cy="4351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8913">
                  <a:extLst>
                    <a:ext uri="{9D8B030D-6E8A-4147-A177-3AD203B41FA5}">
                      <a16:colId xmlns:a16="http://schemas.microsoft.com/office/drawing/2014/main" val="1034577297"/>
                    </a:ext>
                  </a:extLst>
                </a:gridCol>
                <a:gridCol w="3088913">
                  <a:extLst>
                    <a:ext uri="{9D8B030D-6E8A-4147-A177-3AD203B41FA5}">
                      <a16:colId xmlns:a16="http://schemas.microsoft.com/office/drawing/2014/main" val="4040039123"/>
                    </a:ext>
                  </a:extLst>
                </a:gridCol>
                <a:gridCol w="3088913">
                  <a:extLst>
                    <a:ext uri="{9D8B030D-6E8A-4147-A177-3AD203B41FA5}">
                      <a16:colId xmlns:a16="http://schemas.microsoft.com/office/drawing/2014/main" val="3416338835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\s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Whitespace (space, tab, newline,...)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\sc: matches “a cat” not “xcat”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42728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\S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Not white space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effectLst/>
                        </a:rPr>
                        <a:t>\Sc: matches “cat” not “a cat” </a:t>
                      </a:r>
                      <a:endParaRPr lang="en-US" sz="1600" dirty="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9952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\d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Digit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\d: matches “1” in “1abc”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5242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\D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Not digit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\D: matches “b” in “123b”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91044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\w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Word (alphanumeric character including _)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\w: matches “a” in “a%”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374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\W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Not word </a:t>
                      </a:r>
                      <a:endParaRPr lang="en-US" sz="160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effectLst/>
                        </a:rPr>
                        <a:t>\W: matches “%” in “a%”</a:t>
                      </a:r>
                      <a:endParaRPr lang="en-US" sz="1600" dirty="0"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18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3F81-C91F-2B48-B921-99FE5AD1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49C9-D25C-C447-8D92-54F32A40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events (listening and dispatching) </a:t>
            </a:r>
          </a:p>
          <a:p>
            <a:pPr lvl="1"/>
            <a:r>
              <a:rPr lang="en-US" dirty="0"/>
              <a:t>Bubbling </a:t>
            </a:r>
          </a:p>
          <a:p>
            <a:pPr lvl="2"/>
            <a:r>
              <a:rPr lang="en-US" dirty="0"/>
              <a:t>Concept</a:t>
            </a:r>
          </a:p>
          <a:p>
            <a:pPr lvl="2"/>
            <a:r>
              <a:rPr lang="en-US" dirty="0" err="1"/>
              <a:t>event.target</a:t>
            </a:r>
            <a:r>
              <a:rPr lang="en-US" dirty="0"/>
              <a:t> vs this </a:t>
            </a:r>
          </a:p>
          <a:p>
            <a:pPr lvl="2"/>
            <a:r>
              <a:rPr lang="en-US" dirty="0"/>
              <a:t>stopping bubbles </a:t>
            </a:r>
          </a:p>
          <a:p>
            <a:pPr lvl="1"/>
            <a:r>
              <a:rPr lang="en-US" dirty="0"/>
              <a:t>Capturing </a:t>
            </a:r>
          </a:p>
          <a:p>
            <a:r>
              <a:rPr lang="en-US" dirty="0"/>
              <a:t>Regex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6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6DA-BA6D-0C4C-8C76-A28BF18F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Quantifiers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0D4361-9302-424F-B36E-F22EFE206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980429"/>
              </p:ext>
            </p:extLst>
          </p:nvPr>
        </p:nvGraphicFramePr>
        <p:xfrm>
          <a:off x="2060485" y="1825625"/>
          <a:ext cx="8071029" cy="4351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90343">
                  <a:extLst>
                    <a:ext uri="{9D8B030D-6E8A-4147-A177-3AD203B41FA5}">
                      <a16:colId xmlns:a16="http://schemas.microsoft.com/office/drawing/2014/main" val="77194602"/>
                    </a:ext>
                  </a:extLst>
                </a:gridCol>
                <a:gridCol w="2690343">
                  <a:extLst>
                    <a:ext uri="{9D8B030D-6E8A-4147-A177-3AD203B41FA5}">
                      <a16:colId xmlns:a16="http://schemas.microsoft.com/office/drawing/2014/main" val="1497015218"/>
                    </a:ext>
                  </a:extLst>
                </a:gridCol>
                <a:gridCol w="2690343">
                  <a:extLst>
                    <a:ext uri="{9D8B030D-6E8A-4147-A177-3AD203B41FA5}">
                      <a16:colId xmlns:a16="http://schemas.microsoft.com/office/drawing/2014/main" val="2196144576"/>
                    </a:ext>
                  </a:extLst>
                </a:gridCol>
              </a:tblGrid>
              <a:tr h="9123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*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the preceding character 0 or more times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zo* : “z” and “zoo”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1376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+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the preceding character 1 or more times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zo+ : “zoo” not “z”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22269"/>
                  </a:ext>
                </a:extLst>
              </a:tr>
              <a:tr h="63164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?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the preceding character 0 or 1 time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ca?r : only “car” and “cr”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507244"/>
                  </a:ext>
                </a:extLst>
              </a:tr>
              <a:tr h="63164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{n}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exactly </a:t>
                      </a:r>
                      <a:r>
                        <a:rPr lang="en-US" sz="1200">
                          <a:effectLst/>
                        </a:rPr>
                        <a:t>n </a:t>
                      </a:r>
                      <a:r>
                        <a:rPr lang="en-US" sz="1800">
                          <a:effectLst/>
                        </a:rPr>
                        <a:t>times.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o{2} : “fooood” not “bob”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21058"/>
                  </a:ext>
                </a:extLst>
              </a:tr>
              <a:tr h="63164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{n,}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at least </a:t>
                      </a:r>
                      <a:r>
                        <a:rPr lang="en-US" sz="1200">
                          <a:effectLst/>
                        </a:rPr>
                        <a:t>n </a:t>
                      </a:r>
                      <a:r>
                        <a:rPr lang="en-US" sz="1800">
                          <a:effectLst/>
                        </a:rPr>
                        <a:t>times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o{2,} : “fooood” not “bob”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30304"/>
                  </a:ext>
                </a:extLst>
              </a:tr>
              <a:tr h="63164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{n,m}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Matches the preceding character </a:t>
                      </a:r>
                      <a:r>
                        <a:rPr lang="en-US" sz="1200">
                          <a:effectLst/>
                        </a:rPr>
                        <a:t>n </a:t>
                      </a:r>
                      <a:r>
                        <a:rPr lang="en-US" sz="1800">
                          <a:effectLst/>
                        </a:rPr>
                        <a:t>to </a:t>
                      </a:r>
                      <a:r>
                        <a:rPr lang="en-US" sz="1200">
                          <a:effectLst/>
                        </a:rPr>
                        <a:t>m </a:t>
                      </a:r>
                      <a:r>
                        <a:rPr lang="en-US" sz="1800">
                          <a:effectLst/>
                        </a:rPr>
                        <a:t>times 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o{2,3} : “food”, “</a:t>
                      </a:r>
                      <a:r>
                        <a:rPr lang="en-US" sz="1800" dirty="0" err="1">
                          <a:effectLst/>
                        </a:rPr>
                        <a:t>foood</a:t>
                      </a:r>
                      <a:r>
                        <a:rPr lang="en-US" sz="1800" dirty="0">
                          <a:effectLst/>
                        </a:rPr>
                        <a:t>” not “</a:t>
                      </a:r>
                      <a:r>
                        <a:rPr lang="en-US" sz="1800" dirty="0" err="1">
                          <a:effectLst/>
                        </a:rPr>
                        <a:t>fod</a:t>
                      </a:r>
                      <a:r>
                        <a:rPr lang="en-US" sz="1800" dirty="0">
                          <a:effectLst/>
                        </a:rPr>
                        <a:t>” </a:t>
                      </a:r>
                      <a:endParaRPr lang="en-US" sz="1400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6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9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4E21-D154-A94C-B4E5-BCD8F98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Group &amp; Range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DEC0CB-A233-3C45-8FD3-0267BF56D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03736"/>
              </p:ext>
            </p:extLst>
          </p:nvPr>
        </p:nvGraphicFramePr>
        <p:xfrm>
          <a:off x="1890925" y="1802232"/>
          <a:ext cx="8410149" cy="43887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03383">
                  <a:extLst>
                    <a:ext uri="{9D8B030D-6E8A-4147-A177-3AD203B41FA5}">
                      <a16:colId xmlns:a16="http://schemas.microsoft.com/office/drawing/2014/main" val="1684364567"/>
                    </a:ext>
                  </a:extLst>
                </a:gridCol>
                <a:gridCol w="2803383">
                  <a:extLst>
                    <a:ext uri="{9D8B030D-6E8A-4147-A177-3AD203B41FA5}">
                      <a16:colId xmlns:a16="http://schemas.microsoft.com/office/drawing/2014/main" val="3784460428"/>
                    </a:ext>
                  </a:extLst>
                </a:gridCol>
                <a:gridCol w="2803383">
                  <a:extLst>
                    <a:ext uri="{9D8B030D-6E8A-4147-A177-3AD203B41FA5}">
                      <a16:colId xmlns:a16="http://schemas.microsoft.com/office/drawing/2014/main" val="2290858537"/>
                    </a:ext>
                  </a:extLst>
                </a:gridCol>
              </a:tblGrid>
              <a:tr h="3290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|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or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(z|w)o : “zo” and “wo”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587851"/>
                  </a:ext>
                </a:extLst>
              </a:tr>
              <a:tr h="58505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(...)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Matches subexpression and remembers the match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(ab): “abc” -&gt; 1st group match “ab”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8170"/>
                  </a:ext>
                </a:extLst>
              </a:tr>
              <a:tr h="1096976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(?:...)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Matches subexpression and do not remembers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the match (the match doesn’t in array)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(ab): “abc” -&gt; No group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557534"/>
                  </a:ext>
                </a:extLst>
              </a:tr>
              <a:tr h="58505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(?=...)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Matches only if there is a following pattern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win(?=7): “win” in “win7” not “win95”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8516"/>
                  </a:ext>
                </a:extLst>
              </a:tr>
              <a:tr h="585054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(?!...)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Matches only if there is not a following pattern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win(?!=7): “win8” not “win7”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797871"/>
                  </a:ext>
                </a:extLst>
              </a:tr>
              <a:tr h="84101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[...]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Range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c[ma-c]: “cm”, “cb” not “cd” c[A-E0-5]: “cB”, “c1” not c6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659615"/>
                  </a:ext>
                </a:extLst>
              </a:tr>
              <a:tr h="329093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[^...]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Not in range </a:t>
                      </a:r>
                      <a:endParaRPr lang="en-US" sz="140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c[^ab]: “cc” not “ca” </a:t>
                      </a:r>
                      <a:endParaRPr lang="en-US" sz="1400" dirty="0">
                        <a:effectLst/>
                      </a:endParaRPr>
                    </a:p>
                  </a:txBody>
                  <a:tcPr marL="73132" marR="73132" marT="36566" marB="3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72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8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4664-5644-E248-B978-5270907C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Modifier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E0F104-EC97-6F44-B3BB-F312CC0DF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477453"/>
              </p:ext>
            </p:extLst>
          </p:nvPr>
        </p:nvGraphicFramePr>
        <p:xfrm>
          <a:off x="838200" y="3132614"/>
          <a:ext cx="1051560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184662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0003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1262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g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global match (find all)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/is/g : “this is” =&gt; two match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035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Case-</a:t>
                      </a:r>
                      <a:r>
                        <a:rPr lang="en-US" sz="2400" dirty="0" err="1">
                          <a:effectLst/>
                        </a:rPr>
                        <a:t>nonsensitive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/my/i : “My” and “my”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8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Multiple line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/is/m : “this is”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86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8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F62C-4B6B-C64D-8F1A-8BEAA24F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Replacement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0DD087-460C-C140-83FB-6ADE5C0B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81298"/>
              </p:ext>
            </p:extLst>
          </p:nvPr>
        </p:nvGraphicFramePr>
        <p:xfrm>
          <a:off x="1628109" y="1825625"/>
          <a:ext cx="8935782" cy="4351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78594">
                  <a:extLst>
                    <a:ext uri="{9D8B030D-6E8A-4147-A177-3AD203B41FA5}">
                      <a16:colId xmlns:a16="http://schemas.microsoft.com/office/drawing/2014/main" val="2222125292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3488598289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3044820411"/>
                    </a:ext>
                  </a:extLst>
                </a:gridCol>
              </a:tblGrid>
              <a:tr h="69932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$&amp;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insert the whole regex match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"1a2b".replace(/\d+/g, "($&amp;)") =&gt; "(1)a(2)b"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5305"/>
                  </a:ext>
                </a:extLst>
              </a:tr>
              <a:tr h="10101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$1,... $9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Insert the text matched by one of the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first 9 capturing groups.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"abc".replace(/(a)(b)(c)/g, "$3$2$1") =&gt; "cba"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687483"/>
                  </a:ext>
                </a:extLst>
              </a:tr>
              <a:tr h="132094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$` 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Insert the part of the subject string to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the </a:t>
                      </a:r>
                      <a:r>
                        <a:rPr lang="en-US" sz="1300">
                          <a:effectLst/>
                        </a:rPr>
                        <a:t>left </a:t>
                      </a:r>
                      <a:r>
                        <a:rPr lang="en-US" sz="2000">
                          <a:effectLst/>
                        </a:rPr>
                        <a:t>of the regex match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"abc".replace(/b/, "$`") =&gt; “aac”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48687"/>
                  </a:ext>
                </a:extLst>
              </a:tr>
              <a:tr h="132094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$'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Insert the part of the subject string to</a:t>
                      </a:r>
                      <a:br>
                        <a:rPr lang="en-US" sz="2000">
                          <a:effectLst/>
                        </a:rPr>
                      </a:br>
                      <a:r>
                        <a:rPr lang="en-US" sz="2000">
                          <a:effectLst/>
                        </a:rPr>
                        <a:t>the </a:t>
                      </a:r>
                      <a:r>
                        <a:rPr lang="en-US" sz="1300">
                          <a:effectLst/>
                        </a:rPr>
                        <a:t>right </a:t>
                      </a:r>
                      <a:r>
                        <a:rPr lang="en-US" sz="2000">
                          <a:effectLst/>
                        </a:rPr>
                        <a:t>of the regex match </a:t>
                      </a:r>
                      <a:endParaRPr lang="en-US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"</a:t>
                      </a:r>
                      <a:r>
                        <a:rPr lang="en-US" sz="2000" dirty="0" err="1">
                          <a:effectLst/>
                        </a:rPr>
                        <a:t>abc</a:t>
                      </a:r>
                      <a:r>
                        <a:rPr lang="en-US" sz="2000" dirty="0">
                          <a:effectLst/>
                        </a:rPr>
                        <a:t>".replace(/b/, "$'") =&gt; “</a:t>
                      </a:r>
                      <a:r>
                        <a:rPr lang="en-US" sz="2000" dirty="0" err="1">
                          <a:effectLst/>
                        </a:rPr>
                        <a:t>acc</a:t>
                      </a:r>
                      <a:r>
                        <a:rPr lang="en-US" sz="2000" dirty="0">
                          <a:effectLst/>
                        </a:rPr>
                        <a:t>” 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067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4F274-886F-F647-96CF-C716146FCB63}"/>
              </a:ext>
            </a:extLst>
          </p:cNvPr>
          <p:cNvSpPr txBox="1"/>
          <p:nvPr/>
        </p:nvSpPr>
        <p:spPr>
          <a:xfrm>
            <a:off x="1628108" y="6311900"/>
            <a:ext cx="893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https://www.w3schools.com/jsref/jsref_obj_regexp.asp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0011-5D9E-1341-ACE2-A4AB998B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Regexing</a:t>
            </a:r>
            <a:r>
              <a:rPr lang="en-US" dirty="0"/>
              <a:t> Emails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FE96-D11C-674E-8CC1-7A4B0604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pattern that matches e-mail addresses.</a:t>
            </a:r>
            <a:br>
              <a:rPr lang="en-US" dirty="0"/>
            </a:br>
            <a:r>
              <a:rPr lang="en-US" dirty="0"/>
              <a:t>The personal information part contains the following ASCII characters: </a:t>
            </a:r>
          </a:p>
          <a:p>
            <a:pPr lvl="1"/>
            <a:r>
              <a:rPr lang="en-US" dirty="0"/>
              <a:t>Uppercase (A-Z) and lowercase (a-z) English letters. Digits (0-9).</a:t>
            </a:r>
          </a:p>
          <a:p>
            <a:pPr lvl="1"/>
            <a:r>
              <a:rPr lang="en-US" dirty="0"/>
              <a:t>Characters ! # $ % &amp; ' * + - / = ? ^ _ ` { | } ~</a:t>
            </a:r>
          </a:p>
          <a:p>
            <a:pPr lvl="1"/>
            <a:r>
              <a:rPr lang="en-US" dirty="0"/>
              <a:t>Character .( period, dot or </a:t>
            </a:r>
            <a:r>
              <a:rPr lang="en-US" dirty="0" err="1"/>
              <a:t>fullstop</a:t>
            </a:r>
            <a:r>
              <a:rPr lang="en-US" dirty="0"/>
              <a:t>) provided that it is not the first or last</a:t>
            </a:r>
          </a:p>
          <a:p>
            <a:pPr lvl="1"/>
            <a:r>
              <a:rPr lang="en-US" dirty="0"/>
              <a:t>character and it will not come one after the other.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25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80F-1ADE-A846-AFEC-8AC67A8C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3AF1-F21A-2A43-A4DE-AD5B1B90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2593"/>
            <a:ext cx="10515600" cy="851338"/>
          </a:xfrm>
        </p:spPr>
        <p:txBody>
          <a:bodyPr/>
          <a:lstStyle/>
          <a:p>
            <a:pPr marL="0" indent="0" algn="ctr">
              <a:buNone/>
            </a:pPr>
            <a:r>
              <a:rPr lang="sv" dirty="0"/>
              <a:t>regexp = /^\w+([\.-]?\w+)*@\w+([\.-]?\w+)*(\.\w{2,3})+$/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7DDC-CD5B-8843-864A-BFDC65E4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344841-A21A-124E-97EE-DC48E703A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955653"/>
              </p:ext>
            </p:extLst>
          </p:nvPr>
        </p:nvGraphicFramePr>
        <p:xfrm>
          <a:off x="838200" y="2279174"/>
          <a:ext cx="10515600" cy="3017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18877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192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onload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when element is fully loaded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814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onclick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when element is clicked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55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onsubmit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when element is submitted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6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onmousehover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when mouse is on top of element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291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</a:rPr>
                        <a:t>onkeydown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when a key is pressed while element is in focus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60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8E74F-886F-1447-9F6F-AA2C5FBC3AF7}"/>
              </a:ext>
            </a:extLst>
          </p:cNvPr>
          <p:cNvSpPr txBox="1"/>
          <p:nvPr/>
        </p:nvSpPr>
        <p:spPr>
          <a:xfrm>
            <a:off x="838200" y="570051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more: </a:t>
            </a:r>
            <a:r>
              <a:rPr lang="en-US" dirty="0">
                <a:hlinkClick r:id="rId2"/>
              </a:rPr>
              <a:t>https://www.w3schools.com/jsref/dom_obj_event.asp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E72E-811D-2243-85D7-6CECDF88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and dispatching events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B748-4C7A-B840-94F6-22310828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for the event 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element.addEventListener</a:t>
            </a:r>
            <a:r>
              <a:rPr lang="en-US" dirty="0"/>
              <a:t>(‘</a:t>
            </a:r>
            <a:r>
              <a:rPr lang="en-US" dirty="0" err="1"/>
              <a:t>onSomething</a:t>
            </a:r>
            <a:r>
              <a:rPr lang="en-US" dirty="0"/>
              <a:t>’, function(e){  </a:t>
            </a:r>
          </a:p>
          <a:p>
            <a:pPr marL="0" indent="0">
              <a:buNone/>
            </a:pPr>
            <a:r>
              <a:rPr lang="en-US" dirty="0"/>
              <a:t>	... }); </a:t>
            </a:r>
          </a:p>
          <a:p>
            <a:r>
              <a:rPr lang="en-US" dirty="0"/>
              <a:t>Dispatch the event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element.dispatchEvent</a:t>
            </a:r>
            <a:r>
              <a:rPr lang="en-US" dirty="0"/>
              <a:t>(new Event(‘</a:t>
            </a:r>
            <a:r>
              <a:rPr lang="en-US" dirty="0" err="1"/>
              <a:t>onSomething</a:t>
            </a:r>
            <a:r>
              <a:rPr lang="en-US" dirty="0"/>
              <a:t>'));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5277-98EA-4C4B-81BA-69F5EBB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Bubbling and capturing </a:t>
            </a:r>
          </a:p>
        </p:txBody>
      </p:sp>
    </p:spTree>
    <p:extLst>
      <p:ext uri="{BB962C8B-B14F-4D97-AF65-F5344CB8AC3E}">
        <p14:creationId xmlns:p14="http://schemas.microsoft.com/office/powerpoint/2010/main" val="31395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43E1-70B4-6941-8271-467C0F24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4BC9-5CED-7245-91A5-D9CC59BE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onclick="alert('The handler!')"&gt;</a:t>
            </a:r>
            <a:br>
              <a:rPr lang="en-US" dirty="0"/>
            </a:br>
            <a:r>
              <a:rPr lang="en-US" dirty="0"/>
              <a:t>	&lt;</a:t>
            </a:r>
            <a:r>
              <a:rPr lang="en-US" dirty="0" err="1"/>
              <a:t>em</a:t>
            </a:r>
            <a:r>
              <a:rPr lang="en-US" dirty="0"/>
              <a:t>&gt;If you click on &lt;code&gt;EM&lt;/code&gt;, the handler on  </a:t>
            </a:r>
          </a:p>
          <a:p>
            <a:pPr marL="0" indent="0">
              <a:buNone/>
            </a:pPr>
            <a:r>
              <a:rPr lang="en-US" dirty="0"/>
              <a:t>		&lt;code&gt;DIV&lt;/code&gt; runs. 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em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&lt;/div&gt;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25C3-812B-C843-B0ED-F8DD3F54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6679-D235-134C-BC2A-84B1AA99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0683" cy="4385989"/>
          </a:xfrm>
        </p:spPr>
        <p:txBody>
          <a:bodyPr/>
          <a:lstStyle/>
          <a:p>
            <a:r>
              <a:rPr lang="en-US" dirty="0"/>
              <a:t>Concept:</a:t>
            </a:r>
          </a:p>
          <a:p>
            <a:pPr marL="457200" lvl="1" indent="0">
              <a:buNone/>
            </a:pPr>
            <a:r>
              <a:rPr lang="en-US" dirty="0"/>
              <a:t>When an event happens on an element, it first runs the handlers on it, then on its parent, then all the way up on other ancestors.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Check example_2.html </a:t>
            </a:r>
          </a:p>
          <a:p>
            <a:pPr lvl="1"/>
            <a:r>
              <a:rPr lang="en-US" dirty="0"/>
              <a:t>A click on the inner &lt;p&gt; first runs onclick: </a:t>
            </a:r>
          </a:p>
          <a:p>
            <a:pPr marL="914400" lvl="2" indent="0">
              <a:buNone/>
            </a:pPr>
            <a:r>
              <a:rPr lang="en-US" dirty="0"/>
              <a:t>a. On that &lt;p&gt;. </a:t>
            </a:r>
          </a:p>
          <a:p>
            <a:pPr marL="914400" lvl="2" indent="0">
              <a:buNone/>
            </a:pPr>
            <a:r>
              <a:rPr lang="en-US" dirty="0"/>
              <a:t>b. Then on the outer&lt;div&gt; </a:t>
            </a:r>
          </a:p>
          <a:p>
            <a:pPr marL="914400" lvl="2" indent="0">
              <a:buNone/>
            </a:pPr>
            <a:r>
              <a:rPr lang="en-US" dirty="0"/>
              <a:t>c. Then on the outer&lt;form&gt; </a:t>
            </a:r>
          </a:p>
          <a:p>
            <a:pPr marL="914400" lvl="2" indent="0">
              <a:buNone/>
            </a:pPr>
            <a:r>
              <a:rPr lang="en-US" dirty="0"/>
              <a:t>d. And so on upwards till the document object.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5" name="Picture 1" descr="page8image54151408">
            <a:extLst>
              <a:ext uri="{FF2B5EF4-FFF2-40B4-BE49-F238E27FC236}">
                <a16:creationId xmlns:a16="http://schemas.microsoft.com/office/drawing/2014/main" id="{288E02D8-C61E-5F49-880B-872F7B89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4" y="3429000"/>
            <a:ext cx="4333035" cy="23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4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07E9-308E-7241-8B04-748E74E9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event.target</a:t>
            </a:r>
            <a:r>
              <a:rPr lang="en-US" dirty="0"/>
              <a:t> vs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96DA-AA67-A541-AC3F-017FB5B8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event.target</a:t>
            </a:r>
            <a:r>
              <a:rPr lang="en-US" b="1" dirty="0"/>
              <a:t> </a:t>
            </a:r>
            <a:r>
              <a:rPr lang="en-US" dirty="0"/>
              <a:t>– is the “target” element that initiated the event, it doesn’t change through the bubbling process.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this </a:t>
            </a:r>
            <a:r>
              <a:rPr lang="en-US" dirty="0"/>
              <a:t>– is the “current” element, the one that has a </a:t>
            </a:r>
            <a:br>
              <a:rPr lang="en-US" dirty="0"/>
            </a:br>
            <a:r>
              <a:rPr lang="en-US" dirty="0"/>
              <a:t>currently running handler on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7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3148-28A4-9C48-AF28-CE5B0CB0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988-672F-C846-9D01-A05355F4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single handler </a:t>
            </a:r>
            <a:r>
              <a:rPr lang="en-US" b="1" dirty="0" err="1"/>
              <a:t>form.onclick</a:t>
            </a:r>
            <a:r>
              <a:rPr lang="en-US" dirty="0"/>
              <a:t>, then it can “catch” all clicks inside the form. No matter where the click happened, it bubbles up to &lt;form&gt; and runs the handler. 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form.onclick</a:t>
            </a:r>
            <a:r>
              <a:rPr lang="en-US" dirty="0"/>
              <a:t> handler:</a:t>
            </a:r>
          </a:p>
          <a:p>
            <a:pPr lvl="1"/>
            <a:r>
              <a:rPr lang="en-US" b="1" dirty="0"/>
              <a:t>this </a:t>
            </a:r>
            <a:r>
              <a:rPr lang="en-US" dirty="0"/>
              <a:t>(=</a:t>
            </a:r>
            <a:r>
              <a:rPr lang="en-US" dirty="0" err="1"/>
              <a:t>event.currentTarget</a:t>
            </a:r>
            <a:r>
              <a:rPr lang="en-US" dirty="0"/>
              <a:t>) is the &lt;form&gt; element, because the handler runs on it.</a:t>
            </a:r>
          </a:p>
          <a:p>
            <a:pPr lvl="1"/>
            <a:r>
              <a:rPr lang="en-US" b="1" dirty="0" err="1"/>
              <a:t>event.target</a:t>
            </a:r>
            <a:r>
              <a:rPr lang="en-US" b="1" dirty="0"/>
              <a:t> </a:t>
            </a:r>
            <a:r>
              <a:rPr lang="en-US" dirty="0"/>
              <a:t>is the concrete element inside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3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1128</Words>
  <Application>Microsoft Macintosh PowerPoint</Application>
  <PresentationFormat>Widescreen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DOM events &amp; Regex  </vt:lpstr>
      <vt:lpstr>Table of Contents </vt:lpstr>
      <vt:lpstr>DOM events </vt:lpstr>
      <vt:lpstr>Listening and dispatching events </vt:lpstr>
      <vt:lpstr>Bubbling and capturing </vt:lpstr>
      <vt:lpstr>An Example</vt:lpstr>
      <vt:lpstr>Bubbling </vt:lpstr>
      <vt:lpstr>event.target vs this </vt:lpstr>
      <vt:lpstr>Example</vt:lpstr>
      <vt:lpstr>Stop bubbling </vt:lpstr>
      <vt:lpstr>Capturing vs bubbling </vt:lpstr>
      <vt:lpstr>How to capture? </vt:lpstr>
      <vt:lpstr>Example</vt:lpstr>
      <vt:lpstr>Regex </vt:lpstr>
      <vt:lpstr>Why Regex</vt:lpstr>
      <vt:lpstr>How to use it in JS</vt:lpstr>
      <vt:lpstr>Basic</vt:lpstr>
      <vt:lpstr>Syntax: Anchors </vt:lpstr>
      <vt:lpstr>Syntax: Anchors </vt:lpstr>
      <vt:lpstr>Syntax: Quantifiers </vt:lpstr>
      <vt:lpstr>Syntax: Group &amp; Range </vt:lpstr>
      <vt:lpstr>Syntax: Modifier </vt:lpstr>
      <vt:lpstr>Syntax: Replacement </vt:lpstr>
      <vt:lpstr>Example: Regexing Emails </vt:lpstr>
      <vt:lpstr>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events &amp; Regex  </dc:title>
  <dc:creator>Yue Dai</dc:creator>
  <cp:lastModifiedBy>Yue Dai</cp:lastModifiedBy>
  <cp:revision>15</cp:revision>
  <dcterms:created xsi:type="dcterms:W3CDTF">2019-02-06T20:05:11Z</dcterms:created>
  <dcterms:modified xsi:type="dcterms:W3CDTF">2019-02-06T21:32:54Z</dcterms:modified>
</cp:coreProperties>
</file>