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E6A08-C700-4075-816E-D889150B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81199A-E3C9-4081-ABEA-6F051E332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910516-210D-4C51-AF3E-BE0B3F5E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72248-4B58-4D19-B468-A393ABB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54C77-2139-4D03-B563-36CE2C08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6547E-877E-426A-B337-A7307B4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385D3B-2504-48DD-A7B7-5714DE73B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FF396-892B-4024-93C8-BD40EE5B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64CC3-DBC3-4283-8886-04C2C83D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A2B9F-DAD2-4B14-B1FE-9C37EEDE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159079-7F5D-4353-9157-D3BD76FA9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E59E26-5BB6-4D75-8E98-425B9CDCB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E1EEF2-6F8E-42A7-BB9B-2B770BAA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CE7339-AA6C-4C58-9FEB-E16BF7C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5FAFC0-43CA-465B-949C-751557CF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86B1E-9162-48A4-BB3A-4CC0F1D4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0D43A-17C4-4953-B6C8-08197885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961547-3560-4DBE-86BF-99718C01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8A6AB-22CC-439F-BF1F-A4374A7E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51E90-68AA-41BD-821B-00E7728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5B749-BFDB-4B0E-849E-70251BF3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8C603-A62E-40B2-A52D-DE323041D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97CE9F-198B-4626-8A38-0644D55B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5999C-71DC-488C-831B-652B1DF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3CBDC-6CAF-4E20-B99E-C7F91865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62447-60C9-4871-AAB5-5F158BF4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AF4B55-9115-46AC-B6C1-15D3D00A3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0F7747-E761-4E11-BA0F-2DEF0D558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53E946-F08E-4C97-8A77-6BC79832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0EA3E8-EC84-4225-A03F-92850418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26A845-F378-4193-A4B0-62E30998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4D65E-95CB-49A4-8076-79E6363A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8BF9BE-64A4-4EB2-AC7B-53B7C8D3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C8EC64-D1F1-4B03-845B-811116B5D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9F33E6-C36D-4EFB-B799-ED052E889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D13BBB-CE06-4CAB-A818-86CFBD5B2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6CFBF3-4C14-48FD-B1C3-9C5F5CB2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99FCC4-46E1-4033-BCE2-0B2999EF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606EB2-7FF7-4B1E-B6D2-AC2182B8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E114A-23BD-4484-A0A8-FC012CD2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24B4B6-7215-454E-929A-76A41F21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5AA36E-1399-4167-B750-71AFD9B7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CC1855-0B21-4403-94DB-AF6CD3D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5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719B8A-BA5D-4190-9DF0-452AF647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607BE8-A615-4BB6-9230-F6D75FF6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70E0FD-3F2A-440F-9E0A-0D85FE2B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5664A-6753-4DDA-B1ED-748033C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9DD15-5255-46A9-98F9-577FAD59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215EF0-730E-4D0A-B1FC-E9B9D5DE2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F220E0-F86E-4DE1-A112-1DF1CE30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5B461-2469-4D49-A4D8-6E8B830A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206CD1-B2ED-4D95-8308-AA1F7625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04102-6EC2-4C0C-BDAC-88B105DE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AC950E-FC78-4D6C-96A3-4D17B5623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6F8F62-AD0D-4578-B0F8-C175297C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16121-69EE-48D5-B7F2-DF5E45C6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EDE307-D2B7-4991-ACF6-1A19B4C1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8C607F-8EA0-42D8-B714-F4AC9A07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D58A43-6317-4A83-8E01-CC9C7204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9AD94B-5C5E-4621-A9D9-02642280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D63DA7-AC69-46FD-BA5B-7C404F9ED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F5C0-3DAE-4A34-989C-CFCF7A8EDD02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FD3604-2697-4918-86CD-68AE2AD82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9404D-6F16-4FA2-AC5A-FC0FEA9F3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DFC8-B599-407C-93C1-3017D78F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ud42@pitt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8s-class.github.io/CS1520-Class-Information/examples/html/liv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02BA1-8E72-49E7-A9A0-DB7AC1C1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48159"/>
          </a:xfrm>
        </p:spPr>
        <p:txBody>
          <a:bodyPr/>
          <a:lstStyle/>
          <a:p>
            <a:r>
              <a:rPr lang="en-US" dirty="0">
                <a:latin typeface="+mn-lt"/>
              </a:rPr>
              <a:t>INTRO OF BASIC CONCEPTS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658DFB-DF4C-4C60-BD75-AA305A05E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YUE DAI</a:t>
            </a:r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en-US" altLang="zh-CN" sz="2800" dirty="0"/>
              <a:t>ecitation1</a:t>
            </a:r>
          </a:p>
          <a:p>
            <a:r>
              <a:rPr lang="en-US" sz="2800" dirty="0"/>
              <a:t>2019/01/16</a:t>
            </a:r>
          </a:p>
        </p:txBody>
      </p:sp>
    </p:spTree>
    <p:extLst>
      <p:ext uri="{BB962C8B-B14F-4D97-AF65-F5344CB8AC3E}">
        <p14:creationId xmlns:p14="http://schemas.microsoft.com/office/powerpoint/2010/main" val="27716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747CE-91F9-401A-A255-45029593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Client Side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C4BF13-252A-45EA-9CB5-98301860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marL="457200" lvl="1" indent="0">
              <a:buNone/>
            </a:pPr>
            <a:r>
              <a:rPr lang="en-US" dirty="0"/>
              <a:t>Contents</a:t>
            </a:r>
          </a:p>
          <a:p>
            <a:pPr marL="457200" lvl="1" indent="0">
              <a:buNone/>
            </a:pPr>
            <a:r>
              <a:rPr lang="en-US" dirty="0"/>
              <a:t>Skeletons</a:t>
            </a:r>
          </a:p>
          <a:p>
            <a:r>
              <a:rPr lang="en-US" dirty="0"/>
              <a:t>CSS</a:t>
            </a:r>
          </a:p>
          <a:p>
            <a:pPr marL="457200" lvl="1" indent="0">
              <a:buNone/>
            </a:pPr>
            <a:r>
              <a:rPr lang="en-US" dirty="0"/>
              <a:t>Presentation</a:t>
            </a:r>
          </a:p>
          <a:p>
            <a:r>
              <a:rPr lang="en-US" dirty="0"/>
              <a:t>JavaScript</a:t>
            </a:r>
          </a:p>
          <a:p>
            <a:pPr marL="457200" lvl="1" indent="0">
              <a:buNone/>
            </a:pPr>
            <a:r>
              <a:rPr lang="en-US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934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33B3A-6E98-46DA-8E60-87C300EC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HTML: Hyper Text Markup Language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5CBC8-5BB8-48F8-BCC3-9FB78F19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 version is HTML5 (added multimedia)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rendering across browsers, but homogeneity across browsers (for the most part)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Easy to parse in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Markup: tags starting and ending with angle brackets, e.g. &lt;p&gt;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Content: Everything else (arguably)</a:t>
            </a:r>
          </a:p>
        </p:txBody>
      </p:sp>
    </p:spTree>
    <p:extLst>
      <p:ext uri="{BB962C8B-B14F-4D97-AF65-F5344CB8AC3E}">
        <p14:creationId xmlns:p14="http://schemas.microsoft.com/office/powerpoint/2010/main" val="9362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B56B4-969B-4887-BD95-7C69A596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Terminology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D07E0-9843-42D6-B304-97452648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Element: a start and end tag and the content in between, e.g. &lt;p&gt;Content&lt;/p&gt;</a:t>
            </a:r>
          </a:p>
          <a:p>
            <a:endParaRPr lang="en-US" dirty="0"/>
          </a:p>
          <a:p>
            <a:r>
              <a:rPr lang="en-US" dirty="0"/>
              <a:t>Attribute: name/value pairs specified in a start tag, e.g.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="leader.jpg"/&gt;</a:t>
            </a:r>
          </a:p>
          <a:p>
            <a:endParaRPr lang="en-US" dirty="0"/>
          </a:p>
          <a:p>
            <a:r>
              <a:rPr lang="en-US" dirty="0"/>
              <a:t>Comments: tags that will be ignored at rendering, e.g. &lt;!— This is a comment --&gt;</a:t>
            </a:r>
          </a:p>
        </p:txBody>
      </p:sp>
    </p:spTree>
    <p:extLst>
      <p:ext uri="{BB962C8B-B14F-4D97-AF65-F5344CB8AC3E}">
        <p14:creationId xmlns:p14="http://schemas.microsoft.com/office/powerpoint/2010/main" val="392653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0B5B9-83FF-44DE-B84A-ACA841C8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Skeleton of an HTML document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723D4-797A-4ABC-9036-D5173042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&lt;meta charset="utf-8"/&gt;</a:t>
            </a:r>
          </a:p>
          <a:p>
            <a:pPr marL="0" indent="0">
              <a:buNone/>
            </a:pPr>
            <a:r>
              <a:rPr lang="en-US" dirty="0"/>
              <a:t>		&lt;title&gt;My first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Here is my first webpage!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6795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A08B7-D5E1-4FAF-8E09-6F64163A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Selection of Tags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92E50-6CC7-4F52-A0D6-1958CECE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&lt;h1&gt; &lt;h2&gt; &lt;h3&gt;: headers (&lt;h1&gt; is the biggest by convention)</a:t>
            </a:r>
          </a:p>
          <a:p>
            <a:r>
              <a:rPr lang="en-US" dirty="0"/>
              <a:t>&lt;p&gt;: delimitates a paragraph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&gt;: image</a:t>
            </a:r>
          </a:p>
          <a:p>
            <a:r>
              <a:rPr lang="en-US" dirty="0"/>
              <a:t>&lt;a&gt;: specifies an anchor (typically an hyperlink)</a:t>
            </a:r>
          </a:p>
          <a:p>
            <a:r>
              <a:rPr lang="en-US" dirty="0"/>
              <a:t>&lt;ul&gt;: unordered list</a:t>
            </a:r>
          </a:p>
          <a:p>
            <a:r>
              <a:rPr lang="en-US" dirty="0"/>
              <a:t>&lt;li&gt;: list item</a:t>
            </a:r>
          </a:p>
          <a:p>
            <a:r>
              <a:rPr lang="en-US" dirty="0"/>
              <a:t>&lt;div&gt;: delimitates a block</a:t>
            </a:r>
          </a:p>
          <a:p>
            <a:r>
              <a:rPr lang="en-US" dirty="0"/>
              <a:t>&lt;span&gt;: group in-line document (use mainly for style)</a:t>
            </a:r>
          </a:p>
        </p:txBody>
      </p:sp>
    </p:spTree>
    <p:extLst>
      <p:ext uri="{BB962C8B-B14F-4D97-AF65-F5344CB8AC3E}">
        <p14:creationId xmlns:p14="http://schemas.microsoft.com/office/powerpoint/2010/main" val="162886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3D06D-969E-4306-A69B-6235FD6D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Deprecated Tags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1EBA5-A061-4320-9377-DC3331DB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related to styling became deprecated</a:t>
            </a:r>
          </a:p>
          <a:p>
            <a:endParaRPr lang="en-US" dirty="0"/>
          </a:p>
          <a:p>
            <a:r>
              <a:rPr lang="da-DK" dirty="0"/>
              <a:t>&lt;center&gt; &lt;b&gt; &lt;i&gt; &lt;br&gt; &lt;font&gt; &lt;frameset&gt; </a:t>
            </a:r>
            <a:r>
              <a:rPr lang="en-US" dirty="0"/>
              <a:t>&lt;frame&gt;</a:t>
            </a:r>
          </a:p>
        </p:txBody>
      </p:sp>
    </p:spTree>
    <p:extLst>
      <p:ext uri="{BB962C8B-B14F-4D97-AF65-F5344CB8AC3E}">
        <p14:creationId xmlns:p14="http://schemas.microsoft.com/office/powerpoint/2010/main" val="25387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188B-7140-4470-B1AF-4173A877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Why CSS?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4E324-606F-4140-BB90-9F503959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pages - one style</a:t>
            </a:r>
          </a:p>
          <a:p>
            <a:endParaRPr lang="en-US" dirty="0"/>
          </a:p>
          <a:p>
            <a:r>
              <a:rPr lang="en-US" dirty="0"/>
              <a:t>Multiple platforms - different layouts</a:t>
            </a:r>
          </a:p>
          <a:p>
            <a:endParaRPr lang="en-US" dirty="0"/>
          </a:p>
          <a:p>
            <a:r>
              <a:rPr lang="en-US" dirty="0"/>
              <a:t>Multiple user abilities - custom layout</a:t>
            </a:r>
          </a:p>
        </p:txBody>
      </p:sp>
    </p:spTree>
    <p:extLst>
      <p:ext uri="{BB962C8B-B14F-4D97-AF65-F5344CB8AC3E}">
        <p14:creationId xmlns:p14="http://schemas.microsoft.com/office/powerpoint/2010/main" val="407574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E122B-E350-4088-A025-421E1A38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CSS format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B1AD6-1524-44C6-A122-A8C087B8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selector {</a:t>
            </a:r>
          </a:p>
          <a:p>
            <a:pPr marL="0" indent="0">
              <a:buNone/>
            </a:pPr>
            <a:r>
              <a:rPr lang="en-US" dirty="0"/>
              <a:t>	property: value;</a:t>
            </a:r>
          </a:p>
          <a:p>
            <a:pPr marL="0" indent="0">
              <a:buNone/>
            </a:pPr>
            <a:r>
              <a:rPr lang="en-US" dirty="0"/>
              <a:t>	property: value;</a:t>
            </a:r>
          </a:p>
          <a:p>
            <a:pPr marL="0" indent="0">
              <a:buNone/>
            </a:pPr>
            <a:r>
              <a:rPr lang="en-US" dirty="0"/>
              <a:t>	property: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54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EA06D-351F-4795-A6C3-838F8793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CSS: Inline, </a:t>
            </a:r>
            <a:r>
              <a:rPr lang="en-US">
                <a:latin typeface="+mn-lt"/>
              </a:rPr>
              <a:t>embedded </a:t>
            </a:r>
            <a:r>
              <a:rPr lang="en-US" smtClean="0">
                <a:latin typeface="+mn-lt"/>
              </a:rPr>
              <a:t>or separate </a:t>
            </a:r>
            <a:r>
              <a:rPr lang="en-US" dirty="0">
                <a:latin typeface="+mn-lt"/>
              </a:rPr>
              <a:t>file?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2F34E5-EBDE-4619-BEFC-BDC21189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Inline</a:t>
            </a:r>
            <a:r>
              <a:rPr lang="en-US" dirty="0"/>
              <a:t>: style attribute</a:t>
            </a:r>
          </a:p>
          <a:p>
            <a:pPr marL="0" indent="0">
              <a:buNone/>
            </a:pPr>
            <a:r>
              <a:rPr lang="en-US" dirty="0"/>
              <a:t>	&lt;p style="background: blue; color: white;"&gt; ...</a:t>
            </a:r>
          </a:p>
          <a:p>
            <a:r>
              <a:rPr lang="en-US" b="1" dirty="0"/>
              <a:t>Embedded</a:t>
            </a:r>
            <a:r>
              <a:rPr lang="en-US" dirty="0"/>
              <a:t>: specified in the header (&lt;head&gt;)</a:t>
            </a:r>
          </a:p>
          <a:p>
            <a:pPr marL="0" indent="0">
              <a:buNone/>
            </a:pPr>
            <a:r>
              <a:rPr lang="en-US" dirty="0"/>
              <a:t>	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	p{background: blue; color: white;}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r>
              <a:rPr lang="en-US" b="1" dirty="0"/>
              <a:t>Separate file</a:t>
            </a:r>
            <a:r>
              <a:rPr lang="en-US" dirty="0"/>
              <a:t>: file locator in the header (&lt;head&gt;)</a:t>
            </a:r>
          </a:p>
          <a:p>
            <a:pPr marL="0" indent="0">
              <a:buNone/>
            </a:pPr>
            <a:r>
              <a:rPr lang="en-US" dirty="0"/>
              <a:t>	&lt;link </a:t>
            </a:r>
            <a:r>
              <a:rPr lang="en-US" dirty="0" err="1"/>
              <a:t>rel</a:t>
            </a:r>
            <a:r>
              <a:rPr lang="en-US" dirty="0"/>
              <a:t>=”stylesheet” type=”text/</a:t>
            </a:r>
            <a:r>
              <a:rPr lang="en-US" dirty="0" err="1"/>
              <a:t>css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href</a:t>
            </a:r>
            <a:r>
              <a:rPr lang="en-US" dirty="0"/>
              <a:t>=”style.css”/&gt;</a:t>
            </a:r>
          </a:p>
        </p:txBody>
      </p:sp>
    </p:spTree>
    <p:extLst>
      <p:ext uri="{BB962C8B-B14F-4D97-AF65-F5344CB8AC3E}">
        <p14:creationId xmlns:p14="http://schemas.microsoft.com/office/powerpoint/2010/main" val="418405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C3E2E-D6AD-46F2-84E3-85077A54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Classes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31665-BAD7-4247-8C44-ED6207E8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attributes of HTML elements for which we want to define </a:t>
            </a:r>
            <a:r>
              <a:rPr lang="en-US" b="1" dirty="0"/>
              <a:t>common properties</a:t>
            </a:r>
          </a:p>
          <a:p>
            <a:pPr marL="0" indent="0">
              <a:buNone/>
            </a:pPr>
            <a:r>
              <a:rPr lang="en-US" dirty="0"/>
              <a:t>	&lt;div class=“special”&gt;...&lt;/div&gt;</a:t>
            </a:r>
          </a:p>
          <a:p>
            <a:r>
              <a:rPr lang="en-US" dirty="0"/>
              <a:t>Define the same style for all elements of the same class</a:t>
            </a:r>
          </a:p>
          <a:p>
            <a:pPr marL="0" indent="0">
              <a:buNone/>
            </a:pPr>
            <a:r>
              <a:rPr lang="en-US" dirty="0"/>
              <a:t>	.special {</a:t>
            </a:r>
          </a:p>
          <a:p>
            <a:pPr marL="0" indent="0">
              <a:buNone/>
            </a:pPr>
            <a:r>
              <a:rPr lang="en-US" dirty="0"/>
              <a:t>		margin-top: 10px;</a:t>
            </a:r>
          </a:p>
          <a:p>
            <a:pPr marL="0" indent="0">
              <a:buNone/>
            </a:pPr>
            <a:r>
              <a:rPr lang="en-US" dirty="0"/>
              <a:t>		font-family: “Helvetica”, “Arial”;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5116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16BA9-14B6-4258-8D69-56C1EC35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+mn-lt"/>
              </a:rPr>
              <a:t>Yue Dai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338940-9FC4-43CD-A397-F5A2279F8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Office</a:t>
            </a:r>
            <a:r>
              <a:rPr lang="en-US" sz="3600"/>
              <a:t>: 5106 </a:t>
            </a:r>
            <a:r>
              <a:rPr lang="en-US" sz="3600" dirty="0" err="1"/>
              <a:t>Sennott</a:t>
            </a:r>
            <a:r>
              <a:rPr lang="en-US" sz="3600" dirty="0"/>
              <a:t> Square</a:t>
            </a:r>
          </a:p>
          <a:p>
            <a:pPr lvl="1"/>
            <a:r>
              <a:rPr lang="en-US" sz="3600" dirty="0"/>
              <a:t>Email: </a:t>
            </a:r>
            <a:r>
              <a:rPr lang="en-US" sz="3600" dirty="0">
                <a:hlinkClick r:id="rId2"/>
              </a:rPr>
              <a:t>yud42@pitt.edu</a:t>
            </a:r>
            <a:endParaRPr lang="en-US" sz="3600" dirty="0"/>
          </a:p>
          <a:p>
            <a:pPr lvl="1"/>
            <a:r>
              <a:rPr lang="en-US" sz="3600" dirty="0"/>
              <a:t>Office Hour:</a:t>
            </a:r>
          </a:p>
          <a:p>
            <a:pPr marL="914400" lvl="2" indent="0">
              <a:buNone/>
            </a:pPr>
            <a:r>
              <a:rPr lang="en-US" sz="3600" dirty="0"/>
              <a:t>Wed 3:00pm – 5:00pm</a:t>
            </a:r>
          </a:p>
          <a:p>
            <a:pPr marL="914400" lvl="2" indent="0">
              <a:buNone/>
            </a:pPr>
            <a:r>
              <a:rPr lang="en-US" sz="3600" dirty="0"/>
              <a:t>Available with appointmen</a:t>
            </a:r>
            <a:r>
              <a:rPr lang="en-US" altLang="zh-CN" sz="3600" dirty="0"/>
              <a:t>t</a:t>
            </a:r>
          </a:p>
          <a:p>
            <a:pPr lvl="1"/>
            <a:r>
              <a:rPr lang="en-US" sz="4000" dirty="0"/>
              <a:t>Available on Slack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110AD-2934-41B9-85F2-04D9372B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63B62-40D7-4680-9B51-5AD82441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are attributes of HTML elements for which we want to </a:t>
            </a:r>
            <a:r>
              <a:rPr lang="en-US" b="1" dirty="0"/>
              <a:t>identify uniquely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&lt;div id=“sale”&gt;...&lt;/div&gt;</a:t>
            </a:r>
          </a:p>
          <a:p>
            <a:r>
              <a:rPr lang="en-US" dirty="0"/>
              <a:t>Define the style for the element with specific ID</a:t>
            </a:r>
          </a:p>
          <a:p>
            <a:pPr marL="0" indent="0">
              <a:buNone/>
            </a:pPr>
            <a:r>
              <a:rPr lang="en-US" dirty="0"/>
              <a:t>	#sale {</a:t>
            </a:r>
          </a:p>
          <a:p>
            <a:pPr marL="0" indent="0">
              <a:buNone/>
            </a:pPr>
            <a:r>
              <a:rPr lang="en-US" dirty="0"/>
              <a:t>		padding: 20px;</a:t>
            </a:r>
          </a:p>
          <a:p>
            <a:pPr marL="0" indent="0">
              <a:buNone/>
            </a:pPr>
            <a:r>
              <a:rPr lang="en-US" dirty="0"/>
              <a:t>		color: #000000;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79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AEBED-F24B-4EA1-8FF9-921F4EC3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Contents and goals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60462-2ECE-4BD2-957B-0A93F602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Reviewing on last week sessions</a:t>
            </a:r>
          </a:p>
          <a:p>
            <a:r>
              <a:rPr lang="en-US" sz="3400" dirty="0"/>
              <a:t>Completing details from course schedule</a:t>
            </a:r>
          </a:p>
          <a:p>
            <a:r>
              <a:rPr lang="en-US" sz="3400" dirty="0"/>
              <a:t>Introduce toolkits and environments</a:t>
            </a:r>
          </a:p>
          <a:p>
            <a:r>
              <a:rPr lang="en-US" sz="3400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C6863-4578-4219-9F69-9B449F55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 and Why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F5560-8F09-4AFC-ACA4-46A5518E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</a:t>
            </a:r>
            <a:r>
              <a:rPr lang="en-US" dirty="0"/>
              <a:t> </a:t>
            </a:r>
            <a:r>
              <a:rPr lang="en-US" sz="2400" dirty="0"/>
              <a:t>is a version-control system for tracking changes in computer files and coordinating work on those files among multiple people. It is primarily used for source-code management in software development, but it can be used to keep track of changes in any set of files. (Wikipedia 2019)</a:t>
            </a:r>
          </a:p>
          <a:p>
            <a:r>
              <a:rPr lang="en-US" dirty="0"/>
              <a:t>Why Git?</a:t>
            </a:r>
          </a:p>
          <a:p>
            <a:pPr lvl="1"/>
            <a:r>
              <a:rPr lang="en-US" dirty="0"/>
              <a:t>Time saving</a:t>
            </a:r>
          </a:p>
          <a:p>
            <a:pPr lvl="1"/>
            <a:r>
              <a:rPr lang="en-US" dirty="0"/>
              <a:t>Offline working</a:t>
            </a:r>
          </a:p>
          <a:p>
            <a:pPr lvl="1"/>
            <a:r>
              <a:rPr lang="en-US" dirty="0"/>
              <a:t>Recovery from mess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i="1" dirty="0"/>
              <a:t>Pro privilege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42267-96DB-44B0-BF56-894E7EDA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Git works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260DEE7-1585-444E-B82D-A0331AFB1BD1}"/>
              </a:ext>
            </a:extLst>
          </p:cNvPr>
          <p:cNvSpPr/>
          <p:nvPr/>
        </p:nvSpPr>
        <p:spPr>
          <a:xfrm>
            <a:off x="1085338" y="1494478"/>
            <a:ext cx="2317620" cy="4500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43BC475-AD32-4EE5-AECA-48440FEF6AC7}"/>
              </a:ext>
            </a:extLst>
          </p:cNvPr>
          <p:cNvSpPr/>
          <p:nvPr/>
        </p:nvSpPr>
        <p:spPr>
          <a:xfrm>
            <a:off x="3927887" y="1494478"/>
            <a:ext cx="2168113" cy="4500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65A71E1-B7AA-4FAD-99B2-1634F023A916}"/>
              </a:ext>
            </a:extLst>
          </p:cNvPr>
          <p:cNvSpPr/>
          <p:nvPr/>
        </p:nvSpPr>
        <p:spPr>
          <a:xfrm>
            <a:off x="6446346" y="1488804"/>
            <a:ext cx="2168114" cy="4500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86F038F-832A-4BAC-A1D7-E8B35F608529}"/>
              </a:ext>
            </a:extLst>
          </p:cNvPr>
          <p:cNvSpPr/>
          <p:nvPr/>
        </p:nvSpPr>
        <p:spPr>
          <a:xfrm>
            <a:off x="8933560" y="1488804"/>
            <a:ext cx="2595413" cy="4500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D4146D2-38B2-4C35-BDDF-6111829E2CEE}"/>
              </a:ext>
            </a:extLst>
          </p:cNvPr>
          <p:cNvCxnSpPr>
            <a:cxnSpLocks/>
          </p:cNvCxnSpPr>
          <p:nvPr/>
        </p:nvCxnSpPr>
        <p:spPr>
          <a:xfrm>
            <a:off x="3694253" y="1488804"/>
            <a:ext cx="0" cy="35910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02E097-330D-46E6-B204-AEE003857AF2}"/>
              </a:ext>
            </a:extLst>
          </p:cNvPr>
          <p:cNvCxnSpPr>
            <a:cxnSpLocks/>
          </p:cNvCxnSpPr>
          <p:nvPr/>
        </p:nvCxnSpPr>
        <p:spPr>
          <a:xfrm>
            <a:off x="6277336" y="1488803"/>
            <a:ext cx="0" cy="35910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DFEF39F-61F9-4264-8151-C58A53A92008}"/>
              </a:ext>
            </a:extLst>
          </p:cNvPr>
          <p:cNvCxnSpPr>
            <a:cxnSpLocks/>
          </p:cNvCxnSpPr>
          <p:nvPr/>
        </p:nvCxnSpPr>
        <p:spPr>
          <a:xfrm>
            <a:off x="8789043" y="1488803"/>
            <a:ext cx="0" cy="3591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DE541F7-6725-4A45-9319-2DF4F5CD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3521"/>
            <a:ext cx="10515600" cy="8134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LOCAL                                                     REMOTE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210C927-25C5-4C7D-B60D-A497AD71422A}"/>
              </a:ext>
            </a:extLst>
          </p:cNvPr>
          <p:cNvSpPr/>
          <p:nvPr/>
        </p:nvSpPr>
        <p:spPr>
          <a:xfrm>
            <a:off x="2642239" y="2079485"/>
            <a:ext cx="1837161" cy="450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06042CC-2C26-421A-8D3F-B15BB17C8071}"/>
              </a:ext>
            </a:extLst>
          </p:cNvPr>
          <p:cNvSpPr/>
          <p:nvPr/>
        </p:nvSpPr>
        <p:spPr>
          <a:xfrm>
            <a:off x="5323068" y="2623831"/>
            <a:ext cx="1837161" cy="450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5A8944F-C30F-4782-8D63-59CE9E637775}"/>
              </a:ext>
            </a:extLst>
          </p:cNvPr>
          <p:cNvSpPr/>
          <p:nvPr/>
        </p:nvSpPr>
        <p:spPr>
          <a:xfrm>
            <a:off x="7870462" y="3077034"/>
            <a:ext cx="1837161" cy="450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2CEA7145-ACB2-4DFB-A450-DA8EFFF0F6F7}"/>
              </a:ext>
            </a:extLst>
          </p:cNvPr>
          <p:cNvSpPr/>
          <p:nvPr/>
        </p:nvSpPr>
        <p:spPr>
          <a:xfrm flipH="1">
            <a:off x="7870461" y="3585741"/>
            <a:ext cx="1837161" cy="450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pull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CB7BDC11-E654-42D6-9775-C05353DA3D59}"/>
              </a:ext>
            </a:extLst>
          </p:cNvPr>
          <p:cNvSpPr/>
          <p:nvPr/>
        </p:nvSpPr>
        <p:spPr>
          <a:xfrm flipH="1">
            <a:off x="2642238" y="4087362"/>
            <a:ext cx="4890951" cy="450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checkout</a:t>
            </a: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40FB7135-A3FA-49EC-B220-D3ABF1F666F5}"/>
              </a:ext>
            </a:extLst>
          </p:cNvPr>
          <p:cNvSpPr/>
          <p:nvPr/>
        </p:nvSpPr>
        <p:spPr>
          <a:xfrm flipH="1">
            <a:off x="2639452" y="4585662"/>
            <a:ext cx="4890951" cy="450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10505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2F8F4-835C-4CCA-B18E-CC38A853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Other Git command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2CA3C-8164-4FFE-8E7D-0A94844C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status: </a:t>
            </a:r>
            <a:r>
              <a:rPr lang="en-US" altLang="zh-CN" dirty="0"/>
              <a:t>git status</a:t>
            </a:r>
          </a:p>
          <a:p>
            <a:r>
              <a:rPr lang="en-US" dirty="0"/>
              <a:t>Check history: git log</a:t>
            </a:r>
          </a:p>
          <a:p>
            <a:r>
              <a:rPr lang="en-US" dirty="0"/>
              <a:t>Check branch: git branch</a:t>
            </a:r>
          </a:p>
          <a:p>
            <a:r>
              <a:rPr lang="en-US" dirty="0"/>
              <a:t>Recovery: git reset - -hard/-soft &lt;commit tags&gt;</a:t>
            </a:r>
          </a:p>
        </p:txBody>
      </p:sp>
    </p:spTree>
    <p:extLst>
      <p:ext uri="{BB962C8B-B14F-4D97-AF65-F5344CB8AC3E}">
        <p14:creationId xmlns:p14="http://schemas.microsoft.com/office/powerpoint/2010/main" val="30683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F69C4-350E-4D7A-AA6C-59F6FA94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3946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+mn-lt"/>
              </a:rPr>
              <a:t>HTML&amp;CSS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B0DA94-7E6C-4564-99A4-58014BBE3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460"/>
            <a:ext cx="10515600" cy="3445566"/>
          </a:xfrm>
        </p:spPr>
        <p:txBody>
          <a:bodyPr>
            <a:normAutofit/>
          </a:bodyPr>
          <a:lstStyle/>
          <a:p>
            <a:r>
              <a:rPr lang="en-US" sz="3200" dirty="0"/>
              <a:t>Basic technologies to show contents on webpages</a:t>
            </a:r>
          </a:p>
          <a:p>
            <a:r>
              <a:rPr lang="en-US" sz="3200" dirty="0"/>
              <a:t>Might varies across different browsers but homogeneous in general</a:t>
            </a:r>
          </a:p>
          <a:p>
            <a:r>
              <a:rPr lang="en-US" sz="3200" dirty="0"/>
              <a:t>Example: </a:t>
            </a:r>
            <a:r>
              <a:rPr lang="en-US" sz="3200" dirty="0">
                <a:hlinkClick r:id="rId2"/>
              </a:rPr>
              <a:t>https://w8s-class.github.io/CS1520-Class-Information/examples/html/live.html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88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D5D65-B721-494F-B3DD-FE1B5AD5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Citations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BA71C-ADDC-4310-8ECB-D3E0BAB5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slides are based on materials from TA of previous semester, Maher Khan</a:t>
            </a:r>
          </a:p>
          <a:p>
            <a:r>
              <a:rPr lang="en-US" dirty="0"/>
              <a:t>He also </a:t>
            </a:r>
            <a:r>
              <a:rPr lang="en-US" dirty="0" smtClean="0"/>
              <a:t>prepared good </a:t>
            </a:r>
            <a:r>
              <a:rPr lang="en-US" dirty="0"/>
              <a:t>cheat sheets for HTML/CSS/Git commands and documentations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09AA74E-2F16-420C-8B00-469EA2FC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13" y="3749675"/>
            <a:ext cx="47529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E6C56-6EDA-471E-990D-91444FAC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Client Side vs Server Side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0824C43-6CD5-41C2-9C15-F05A5AEF5BD1}"/>
              </a:ext>
            </a:extLst>
          </p:cNvPr>
          <p:cNvSpPr/>
          <p:nvPr/>
        </p:nvSpPr>
        <p:spPr>
          <a:xfrm>
            <a:off x="2093843" y="1934817"/>
            <a:ext cx="2438400" cy="416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Client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HTML</a:t>
            </a:r>
          </a:p>
          <a:p>
            <a:pPr algn="ctr"/>
            <a:r>
              <a:rPr lang="en-US" sz="3200" dirty="0"/>
              <a:t>CSS</a:t>
            </a:r>
          </a:p>
          <a:p>
            <a:pPr algn="ctr"/>
            <a:r>
              <a:rPr lang="en-US" sz="3200" dirty="0"/>
              <a:t>JavaScript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66931B6-8352-4D73-AAA3-A136B20F4884}"/>
              </a:ext>
            </a:extLst>
          </p:cNvPr>
          <p:cNvSpPr/>
          <p:nvPr/>
        </p:nvSpPr>
        <p:spPr>
          <a:xfrm>
            <a:off x="7507359" y="1934816"/>
            <a:ext cx="2438400" cy="416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Server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Python</a:t>
            </a:r>
          </a:p>
          <a:p>
            <a:pPr algn="ctr"/>
            <a:r>
              <a:rPr lang="en-US" sz="3200" dirty="0"/>
              <a:t>Java</a:t>
            </a:r>
          </a:p>
          <a:p>
            <a:pPr algn="ctr"/>
            <a:r>
              <a:rPr lang="en-US" sz="3200" dirty="0"/>
              <a:t>PHP</a:t>
            </a:r>
          </a:p>
          <a:p>
            <a:pPr algn="ctr"/>
            <a:r>
              <a:rPr lang="en-US" sz="3200" dirty="0"/>
              <a:t>JavaScript</a:t>
            </a:r>
          </a:p>
          <a:p>
            <a:pPr algn="ctr"/>
            <a:r>
              <a:rPr lang="en-US" sz="3200" dirty="0"/>
              <a:t>Etc.</a:t>
            </a:r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DE715656-1D2D-42E7-BCF5-AF40FF0E99DE}"/>
              </a:ext>
            </a:extLst>
          </p:cNvPr>
          <p:cNvSpPr/>
          <p:nvPr/>
        </p:nvSpPr>
        <p:spPr>
          <a:xfrm>
            <a:off x="4870176" y="3684103"/>
            <a:ext cx="2305878" cy="6626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541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新細明體</vt:lpstr>
      <vt:lpstr>Office 佈景主題</vt:lpstr>
      <vt:lpstr>INTRO OF BASIC CONCEPTS</vt:lpstr>
      <vt:lpstr>Yue Dai </vt:lpstr>
      <vt:lpstr>Contents and goals</vt:lpstr>
      <vt:lpstr>What is Git and Why</vt:lpstr>
      <vt:lpstr>How Git works</vt:lpstr>
      <vt:lpstr>Other Git command</vt:lpstr>
      <vt:lpstr>HTML&amp;CSS</vt:lpstr>
      <vt:lpstr>Citations</vt:lpstr>
      <vt:lpstr>Client Side vs Server Side</vt:lpstr>
      <vt:lpstr>Client Side </vt:lpstr>
      <vt:lpstr>HTML: Hyper Text Markup Language</vt:lpstr>
      <vt:lpstr>Terminology</vt:lpstr>
      <vt:lpstr>Skeleton of an HTML document</vt:lpstr>
      <vt:lpstr>Selection of Tags</vt:lpstr>
      <vt:lpstr>Deprecated Tags</vt:lpstr>
      <vt:lpstr>Why CSS?</vt:lpstr>
      <vt:lpstr>CSS format</vt:lpstr>
      <vt:lpstr>CSS: Inline, embedded or separate file?</vt:lpstr>
      <vt:lpstr>Classes</vt:lpstr>
      <vt:lpstr>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OF BASIC CONCEPTS</dc:title>
  <dc:creator>Yue Dai</dc:creator>
  <cp:lastModifiedBy>Dai, Yue</cp:lastModifiedBy>
  <cp:revision>13</cp:revision>
  <dcterms:created xsi:type="dcterms:W3CDTF">2019-01-16T20:22:07Z</dcterms:created>
  <dcterms:modified xsi:type="dcterms:W3CDTF">2019-01-16T22:57:17Z</dcterms:modified>
</cp:coreProperties>
</file>