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77" d="100"/>
          <a:sy n="77" d="100"/>
        </p:scale>
        <p:origin x="70" y="9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77371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10/1/2023</a:t>
            </a:fld>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10/1/2023</a:t>
            </a:fld>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etgame.com/set/puzzle" TargetMode="External"/><Relationship Id="rId7"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hackster.io/asun/tap-test-tt-41bdf2" TargetMode="External"/><Relationship Id="rId4" Type="http://schemas.openxmlformats.org/officeDocument/2006/relationships/hyperlink" Target="https://www.hackster.io/jnk1/candy-game-box-using-pocket-beagle-d5504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com/Heayzoki-Display-Module-ILI9488-480x320/dp/B0BWZ33XHF/ref=sr_1_1?crid=7UZO99B6X3W&amp;keywords=heayzoki+4+inch&amp;qid=1695788277&amp;sprefix=heayzoki+4+inch%2Caps%2C160&amp;sr=8-1" TargetMode="External"/><Relationship Id="rId2" Type="http://schemas.openxmlformats.org/officeDocument/2006/relationships/hyperlink" Target="https://www.hackster.io/beagleboard/products/pocketbeagle?ref=project-41bdf2" TargetMode="External"/><Relationship Id="rId1" Type="http://schemas.openxmlformats.org/officeDocument/2006/relationships/slideLayout" Target="../slideLayouts/slideLayout2.xml"/><Relationship Id="rId6" Type="http://schemas.openxmlformats.org/officeDocument/2006/relationships/hyperlink" Target="https://www.amazon.com/Adafruit-Accessories-Break-Beam-Sensor/dp/B01BU6YBWU/ref=sr_1_1?crid=2PQ3XP4R0A2Y4&amp;keywords=ir+break+beam+sensor+with+premium+wire+header+ends&amp;qid=1696189810&amp;sprefix=ir+break+beam+sensor+with+premium+wire+header+ends%2Caps%2C94&amp;sr=8-1" TargetMode="External"/><Relationship Id="rId5" Type="http://schemas.openxmlformats.org/officeDocument/2006/relationships/hyperlink" Target="https://www.amazon.com/FEETECH-Continuous-Rotation-Matching-Helicopter/dp/B097SZQ4CH?th=1" TargetMode="External"/><Relationship Id="rId4" Type="http://schemas.openxmlformats.org/officeDocument/2006/relationships/hyperlink" Target="https://www.amazon.com/wifi-adapter-usb-pc-network/dp/B008IFXQF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Ready, Set, Candy!</a:t>
            </a:r>
            <a:br>
              <a:rPr lang="en-US" sz="6000" dirty="0"/>
            </a:br>
            <a:r>
              <a:rPr lang="en-US" sz="6000" dirty="0"/>
              <a:t>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09/25/2023</a:t>
            </a:r>
          </a:p>
          <a:p>
            <a:r>
              <a:rPr lang="en-US" dirty="0"/>
              <a:t>Sunny Yu</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8001000" cy="4914900"/>
          </a:xfrm>
        </p:spPr>
        <p:txBody>
          <a:bodyPr>
            <a:normAutofit fontScale="85000" lnSpcReduction="10000"/>
          </a:bodyPr>
          <a:lstStyle/>
          <a:p>
            <a:r>
              <a:rPr lang="en-US" dirty="0"/>
              <a:t>Project motivation</a:t>
            </a:r>
          </a:p>
          <a:p>
            <a:pPr lvl="1"/>
            <a:r>
              <a:rPr lang="en-US" dirty="0"/>
              <a:t>When I get stressed, I tend to lack self-control in how long I spend playing games and how much candy I consume. Although these two actions seem unrelated, I realized that I could address both of these problems through Ready, Set, Candy!</a:t>
            </a:r>
          </a:p>
          <a:p>
            <a:r>
              <a:rPr lang="en-US" dirty="0"/>
              <a:t>Ready, Set, Candy! Proposal</a:t>
            </a:r>
          </a:p>
          <a:p>
            <a:pPr lvl="1"/>
            <a:r>
              <a:rPr lang="en-US" dirty="0"/>
              <a:t>Users can play one round of Set, a logic card game, per day in exchange for a predetermined portion of candy</a:t>
            </a:r>
          </a:p>
          <a:p>
            <a:pPr lvl="2"/>
            <a:r>
              <a:rPr lang="en-US" dirty="0"/>
              <a:t>12 cards are displayed -&gt; user finds all 6 sets -&gt; candy gets dispensed </a:t>
            </a:r>
          </a:p>
          <a:p>
            <a:pPr lvl="2"/>
            <a:r>
              <a:rPr lang="en-US" dirty="0">
                <a:hlinkClick r:id="rId3"/>
              </a:rPr>
              <a:t>https://www.setgame.com/set/puzzle</a:t>
            </a:r>
            <a:r>
              <a:rPr lang="en-US" dirty="0"/>
              <a:t> &lt;- puzzle of the day</a:t>
            </a:r>
          </a:p>
          <a:p>
            <a:r>
              <a:rPr lang="en-US" dirty="0"/>
              <a:t>Existing projects/libraries: </a:t>
            </a:r>
          </a:p>
          <a:p>
            <a:pPr lvl="1"/>
            <a:r>
              <a:rPr lang="en-US" dirty="0"/>
              <a:t>Candy Game Box: </a:t>
            </a:r>
            <a:r>
              <a:rPr lang="en-US" dirty="0">
                <a:hlinkClick r:id="rId4"/>
              </a:rPr>
              <a:t>https://www.hackster.io/candy-game-box</a:t>
            </a:r>
            <a:r>
              <a:rPr lang="en-US" dirty="0"/>
              <a:t> </a:t>
            </a:r>
          </a:p>
          <a:p>
            <a:pPr lvl="1"/>
            <a:r>
              <a:rPr lang="en-US" dirty="0"/>
              <a:t>Tap Test: </a:t>
            </a:r>
            <a:r>
              <a:rPr lang="en-US" dirty="0">
                <a:hlinkClick r:id="rId5"/>
              </a:rPr>
              <a:t>https://www.hackster.io/tap-test</a:t>
            </a:r>
            <a:r>
              <a:rPr lang="en-US" dirty="0"/>
              <a:t> </a:t>
            </a:r>
          </a:p>
          <a:p>
            <a:r>
              <a:rPr lang="en-US" dirty="0"/>
              <a:t> Improvements/additions over existing project</a:t>
            </a:r>
          </a:p>
          <a:p>
            <a:pPr lvl="1"/>
            <a:r>
              <a:rPr lang="en-US" dirty="0"/>
              <a:t>This project will allow users to play Set and dispense premeasured amounts of candy. The software will be customized to allow the user to choose how frequently they want to play, time limits, etc. There will also be a sensor for when to refill the candy. </a:t>
            </a:r>
          </a:p>
        </p:txBody>
      </p:sp>
      <p:pic>
        <p:nvPicPr>
          <p:cNvPr id="1028" name="Picture 4" descr="Amazon.com: SET Enterprises SET - The Family Card Game of Visual Perception  - Race to Find The Matches, For Ages 8+,81 Cards, Rules included : Marsha  J. Falco: Toys &amp; Games">
            <a:extLst>
              <a:ext uri="{FF2B5EF4-FFF2-40B4-BE49-F238E27FC236}">
                <a16:creationId xmlns:a16="http://schemas.microsoft.com/office/drawing/2014/main" id="{9D0AB6A7-9990-4C05-1D5B-DFD45E6391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6400" y="762000"/>
            <a:ext cx="2400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rds Mini Boxes in Bulk at Candy Nation">
            <a:extLst>
              <a:ext uri="{FF2B5EF4-FFF2-40B4-BE49-F238E27FC236}">
                <a16:creationId xmlns:a16="http://schemas.microsoft.com/office/drawing/2014/main" id="{C7894D33-2095-0441-4122-71B1EC9730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4607" y="3238500"/>
            <a:ext cx="2141793" cy="17671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07EAE6D-7189-75F9-7D02-6A07570DF135}"/>
              </a:ext>
            </a:extLst>
          </p:cNvPr>
          <p:cNvSpPr txBox="1"/>
          <p:nvPr/>
        </p:nvSpPr>
        <p:spPr>
          <a:xfrm>
            <a:off x="9639300" y="3162300"/>
            <a:ext cx="2400300" cy="2677656"/>
          </a:xfrm>
          <a:prstGeom prst="rect">
            <a:avLst/>
          </a:prstGeom>
          <a:noFill/>
        </p:spPr>
        <p:txBody>
          <a:bodyPr wrap="square" rtlCol="0">
            <a:spAutoFit/>
          </a:bodyPr>
          <a:lstStyle/>
          <a:p>
            <a:r>
              <a:rPr lang="en-US" sz="1900" dirty="0"/>
              <a:t>Rules of Set:</a:t>
            </a:r>
          </a:p>
          <a:p>
            <a:pPr marL="285750" indent="-285750">
              <a:buFont typeface="Arial" panose="020B0604020202020204" pitchFamily="34" charset="0"/>
              <a:buChar char="•"/>
            </a:pPr>
            <a:r>
              <a:rPr lang="en-US" sz="1700" dirty="0"/>
              <a:t>Each card has 4 features: color, number, shape, and shading</a:t>
            </a:r>
          </a:p>
          <a:p>
            <a:pPr marL="285750" indent="-285750">
              <a:buFont typeface="Arial" panose="020B0604020202020204" pitchFamily="34" charset="0"/>
              <a:buChar char="•"/>
            </a:pPr>
            <a:r>
              <a:rPr lang="en-US" sz="1700" dirty="0"/>
              <a:t>The 3 cards in a set must display each feature as either</a:t>
            </a:r>
          </a:p>
          <a:p>
            <a:pPr marL="742950" lvl="1" indent="-285750">
              <a:buFont typeface="Arial" panose="020B0604020202020204" pitchFamily="34" charset="0"/>
              <a:buChar char="•"/>
            </a:pPr>
            <a:r>
              <a:rPr lang="en-US" sz="1500" dirty="0"/>
              <a:t>A) all the same</a:t>
            </a:r>
          </a:p>
          <a:p>
            <a:pPr marL="742950" lvl="1" indent="-285750">
              <a:buFont typeface="Arial" panose="020B0604020202020204" pitchFamily="34" charset="0"/>
              <a:buChar char="•"/>
            </a:pPr>
            <a:r>
              <a:rPr lang="en-US" sz="1500" dirty="0"/>
              <a:t>B) all different</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pic>
        <p:nvPicPr>
          <p:cNvPr id="11" name="Content Placeholder 10" descr="A screenshot of a computer&#10;&#10;Description automatically generated">
            <a:extLst>
              <a:ext uri="{FF2B5EF4-FFF2-40B4-BE49-F238E27FC236}">
                <a16:creationId xmlns:a16="http://schemas.microsoft.com/office/drawing/2014/main" id="{C706B49D-9C65-8776-CEB6-4BEFE8F03D53}"/>
              </a:ext>
            </a:extLst>
          </p:cNvPr>
          <p:cNvPicPr>
            <a:picLocks noGrp="1" noChangeAspect="1"/>
          </p:cNvPicPr>
          <p:nvPr>
            <p:ph idx="1"/>
          </p:nvPr>
        </p:nvPicPr>
        <p:blipFill rotWithShape="1">
          <a:blip r:embed="rId2"/>
          <a:srcRect l="2663" t="22581" r="3817" b="52419"/>
          <a:stretch/>
        </p:blipFill>
        <p:spPr>
          <a:xfrm>
            <a:off x="919316" y="1676400"/>
            <a:ext cx="10353368" cy="3962400"/>
          </a:xfrm>
        </p:spPr>
      </p:pic>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5" name="Content Placeholder 4">
            <a:extLst>
              <a:ext uri="{FF2B5EF4-FFF2-40B4-BE49-F238E27FC236}">
                <a16:creationId xmlns:a16="http://schemas.microsoft.com/office/drawing/2014/main" id="{4783A710-86B0-5AB4-36F1-3B77FBC7BD19}"/>
              </a:ext>
            </a:extLst>
          </p:cNvPr>
          <p:cNvSpPr>
            <a:spLocks noGrp="1"/>
          </p:cNvSpPr>
          <p:nvPr>
            <p:ph idx="1"/>
          </p:nvPr>
        </p:nvSpPr>
        <p:spPr/>
        <p:txBody>
          <a:bodyPr/>
          <a:lstStyle/>
          <a:p>
            <a:endParaRPr lang="en-US" dirty="0"/>
          </a:p>
        </p:txBody>
      </p:sp>
      <p:pic>
        <p:nvPicPr>
          <p:cNvPr id="7" name="Content Placeholder 10" descr="A screenshot of a computer&#10;&#10;Description automatically generated">
            <a:extLst>
              <a:ext uri="{FF2B5EF4-FFF2-40B4-BE49-F238E27FC236}">
                <a16:creationId xmlns:a16="http://schemas.microsoft.com/office/drawing/2014/main" id="{6B43BF23-0554-2198-621C-1DB93B1FB380}"/>
              </a:ext>
            </a:extLst>
          </p:cNvPr>
          <p:cNvPicPr>
            <a:picLocks noChangeAspect="1"/>
          </p:cNvPicPr>
          <p:nvPr/>
        </p:nvPicPr>
        <p:blipFill rotWithShape="1">
          <a:blip r:embed="rId2"/>
          <a:srcRect l="4972" t="63263" r="9591" b="12097"/>
          <a:stretch/>
        </p:blipFill>
        <p:spPr>
          <a:xfrm>
            <a:off x="1181100" y="1628289"/>
            <a:ext cx="9829800" cy="4058620"/>
          </a:xfrm>
          <a:prstGeom prst="rect">
            <a:avLst/>
          </a:prstGeom>
        </p:spPr>
      </p:pic>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573499066"/>
              </p:ext>
            </p:extLst>
          </p:nvPr>
        </p:nvGraphicFramePr>
        <p:xfrm>
          <a:off x="609600" y="1295400"/>
          <a:ext cx="10972800" cy="370840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BeagleBoard.org </a:t>
                      </a:r>
                      <a:r>
                        <a:rPr lang="en-US" dirty="0" err="1">
                          <a:hlinkClick r:id="rId2"/>
                        </a:rPr>
                        <a:t>PocketBeagle</a:t>
                      </a:r>
                      <a:r>
                        <a:rPr lang="en-US" dirty="0"/>
                        <a:t> </a:t>
                      </a:r>
                    </a:p>
                  </a:txBody>
                  <a:tcPr/>
                </a:tc>
                <a:tc>
                  <a:txBody>
                    <a:bodyPr/>
                    <a:lstStyle/>
                    <a:p>
                      <a:r>
                        <a:rPr lang="en-US" dirty="0"/>
                        <a:t>No</a:t>
                      </a:r>
                    </a:p>
                  </a:txBody>
                  <a:tcPr/>
                </a:tc>
                <a:tc>
                  <a:txBody>
                    <a:bodyPr/>
                    <a:lstStyle/>
                    <a:p>
                      <a:r>
                        <a:rPr lang="en-US" dirty="0"/>
                        <a:t>- </a:t>
                      </a:r>
                    </a:p>
                  </a:txBody>
                  <a:tcPr/>
                </a:tc>
                <a:extLst>
                  <a:ext uri="{0D108BD9-81ED-4DB2-BD59-A6C34878D82A}">
                    <a16:rowId xmlns:a16="http://schemas.microsoft.com/office/drawing/2014/main" val="33313506"/>
                  </a:ext>
                </a:extLst>
              </a:tr>
              <a:tr h="370840">
                <a:tc>
                  <a:txBody>
                    <a:bodyPr/>
                    <a:lstStyle/>
                    <a:p>
                      <a:r>
                        <a:rPr lang="en-US" dirty="0">
                          <a:hlinkClick r:id="rId3"/>
                        </a:rPr>
                        <a:t>4 inch LCD Display</a:t>
                      </a:r>
                      <a:r>
                        <a:rPr lang="en-US" dirty="0"/>
                        <a:t> </a:t>
                      </a:r>
                    </a:p>
                  </a:txBody>
                  <a:tcPr/>
                </a:tc>
                <a:tc>
                  <a:txBody>
                    <a:bodyPr/>
                    <a:lstStyle/>
                    <a:p>
                      <a:r>
                        <a:rPr lang="en-US" dirty="0"/>
                        <a:t>1</a:t>
                      </a:r>
                    </a:p>
                  </a:txBody>
                  <a:tcPr/>
                </a:tc>
                <a:tc>
                  <a:txBody>
                    <a:bodyPr/>
                    <a:lstStyle/>
                    <a:p>
                      <a:r>
                        <a:rPr lang="en-US" dirty="0"/>
                        <a:t>$21.69</a:t>
                      </a:r>
                    </a:p>
                  </a:txBody>
                  <a:tcPr/>
                </a:tc>
                <a:extLst>
                  <a:ext uri="{0D108BD9-81ED-4DB2-BD59-A6C34878D82A}">
                    <a16:rowId xmlns:a16="http://schemas.microsoft.com/office/drawing/2014/main" val="2595126612"/>
                  </a:ext>
                </a:extLst>
              </a:tr>
              <a:tr h="370840">
                <a:tc>
                  <a:txBody>
                    <a:bodyPr/>
                    <a:lstStyle/>
                    <a:p>
                      <a:r>
                        <a:rPr lang="en-US" dirty="0">
                          <a:hlinkClick r:id="rId4"/>
                        </a:rPr>
                        <a:t>Amazon - USB </a:t>
                      </a:r>
                      <a:r>
                        <a:rPr lang="en-US" dirty="0" err="1">
                          <a:hlinkClick r:id="rId4"/>
                        </a:rPr>
                        <a:t>Wifi</a:t>
                      </a:r>
                      <a:r>
                        <a:rPr lang="en-US" dirty="0"/>
                        <a:t> </a:t>
                      </a:r>
                    </a:p>
                  </a:txBody>
                  <a:tcPr/>
                </a:tc>
                <a:tc>
                  <a:txBody>
                    <a:bodyPr/>
                    <a:lstStyle/>
                    <a:p>
                      <a:r>
                        <a:rPr lang="en-US" dirty="0"/>
                        <a:t>1</a:t>
                      </a:r>
                    </a:p>
                  </a:txBody>
                  <a:tcPr/>
                </a:tc>
                <a:tc>
                  <a:txBody>
                    <a:bodyPr/>
                    <a:lstStyle/>
                    <a:p>
                      <a:r>
                        <a:rPr lang="en-US" dirty="0"/>
                        <a:t>$9.99</a:t>
                      </a:r>
                    </a:p>
                  </a:txBody>
                  <a:tcPr/>
                </a:tc>
                <a:extLst>
                  <a:ext uri="{0D108BD9-81ED-4DB2-BD59-A6C34878D82A}">
                    <a16:rowId xmlns:a16="http://schemas.microsoft.com/office/drawing/2014/main" val="1757493575"/>
                  </a:ext>
                </a:extLst>
              </a:tr>
              <a:tr h="370840">
                <a:tc>
                  <a:txBody>
                    <a:bodyPr/>
                    <a:lstStyle/>
                    <a:p>
                      <a:r>
                        <a:rPr lang="en-US" dirty="0">
                          <a:hlinkClick r:id="rId5"/>
                        </a:rPr>
                        <a:t>Amazon - Servo Motor</a:t>
                      </a:r>
                      <a:r>
                        <a:rPr lang="en-US" dirty="0"/>
                        <a:t> </a:t>
                      </a:r>
                    </a:p>
                  </a:txBody>
                  <a:tcPr/>
                </a:tc>
                <a:tc>
                  <a:txBody>
                    <a:bodyPr/>
                    <a:lstStyle/>
                    <a:p>
                      <a:r>
                        <a:rPr lang="en-US" dirty="0"/>
                        <a:t>1</a:t>
                      </a:r>
                    </a:p>
                  </a:txBody>
                  <a:tcPr/>
                </a:tc>
                <a:tc>
                  <a:txBody>
                    <a:bodyPr/>
                    <a:lstStyle/>
                    <a:p>
                      <a:r>
                        <a:rPr lang="en-US" dirty="0"/>
                        <a:t>$25.99</a:t>
                      </a:r>
                    </a:p>
                  </a:txBody>
                  <a:tcPr/>
                </a:tc>
                <a:extLst>
                  <a:ext uri="{0D108BD9-81ED-4DB2-BD59-A6C34878D82A}">
                    <a16:rowId xmlns:a16="http://schemas.microsoft.com/office/drawing/2014/main" val="3862840897"/>
                  </a:ext>
                </a:extLst>
              </a:tr>
              <a:tr h="370840">
                <a:tc>
                  <a:txBody>
                    <a:bodyPr/>
                    <a:lstStyle/>
                    <a:p>
                      <a:r>
                        <a:rPr lang="en-US" dirty="0">
                          <a:hlinkClick r:id="rId6"/>
                        </a:rPr>
                        <a:t>Adafruit - IR Break Beam Sensor</a:t>
                      </a:r>
                      <a:endParaRPr lang="en-US" dirty="0"/>
                    </a:p>
                  </a:txBody>
                  <a:tcPr/>
                </a:tc>
                <a:tc>
                  <a:txBody>
                    <a:bodyPr/>
                    <a:lstStyle/>
                    <a:p>
                      <a:r>
                        <a:rPr lang="en-US" dirty="0"/>
                        <a:t>1</a:t>
                      </a:r>
                    </a:p>
                  </a:txBody>
                  <a:tcPr/>
                </a:tc>
                <a:tc>
                  <a:txBody>
                    <a:bodyPr/>
                    <a:lstStyle/>
                    <a:p>
                      <a:r>
                        <a:rPr lang="en-US" dirty="0"/>
                        <a:t>$6.49</a:t>
                      </a:r>
                    </a:p>
                  </a:txBody>
                  <a:tcPr/>
                </a:tc>
                <a:extLst>
                  <a:ext uri="{0D108BD9-81ED-4DB2-BD59-A6C34878D82A}">
                    <a16:rowId xmlns:a16="http://schemas.microsoft.com/office/drawing/2014/main" val="3460903709"/>
                  </a:ext>
                </a:extLst>
              </a:tr>
              <a:tr h="370840">
                <a:tc>
                  <a:txBody>
                    <a:bodyPr/>
                    <a:lstStyle/>
                    <a:p>
                      <a:r>
                        <a:rPr lang="en-US" dirty="0"/>
                        <a:t>Button (x1)</a:t>
                      </a:r>
                    </a:p>
                  </a:txBody>
                  <a:tcPr/>
                </a:tc>
                <a:tc>
                  <a:txBody>
                    <a:bodyPr/>
                    <a:lstStyle/>
                    <a:p>
                      <a:r>
                        <a:rPr lang="en-US" dirty="0"/>
                        <a:t>No</a:t>
                      </a:r>
                    </a:p>
                  </a:txBody>
                  <a:tcPr/>
                </a:tc>
                <a:tc>
                  <a:txBody>
                    <a:bodyPr/>
                    <a:lstStyle/>
                    <a:p>
                      <a:r>
                        <a:rPr lang="en-US" dirty="0"/>
                        <a:t>- </a:t>
                      </a:r>
                    </a:p>
                  </a:txBody>
                  <a:tcPr/>
                </a:tc>
                <a:extLst>
                  <a:ext uri="{0D108BD9-81ED-4DB2-BD59-A6C34878D82A}">
                    <a16:rowId xmlns:a16="http://schemas.microsoft.com/office/drawing/2014/main" val="1698356184"/>
                  </a:ext>
                </a:extLst>
              </a:tr>
              <a:tr h="370840">
                <a:tc>
                  <a:txBody>
                    <a:bodyPr/>
                    <a:lstStyle/>
                    <a:p>
                      <a:r>
                        <a:rPr lang="en-US" dirty="0"/>
                        <a:t>Breadboard (x1)</a:t>
                      </a:r>
                    </a:p>
                  </a:txBody>
                  <a:tcPr/>
                </a:tc>
                <a:tc>
                  <a:txBody>
                    <a:bodyPr/>
                    <a:lstStyle/>
                    <a:p>
                      <a:r>
                        <a:rPr lang="en-US" dirty="0"/>
                        <a:t>No</a:t>
                      </a:r>
                    </a:p>
                  </a:txBody>
                  <a:tcPr/>
                </a:tc>
                <a:tc>
                  <a:txBody>
                    <a:bodyPr/>
                    <a:lstStyle/>
                    <a:p>
                      <a:r>
                        <a:rPr lang="en-US" dirty="0"/>
                        <a:t>-</a:t>
                      </a:r>
                    </a:p>
                  </a:txBody>
                  <a:tcPr/>
                </a:tc>
                <a:extLst>
                  <a:ext uri="{0D108BD9-81ED-4DB2-BD59-A6C34878D82A}">
                    <a16:rowId xmlns:a16="http://schemas.microsoft.com/office/drawing/2014/main" val="1364489299"/>
                  </a:ext>
                </a:extLst>
              </a:tr>
              <a:tr h="370840">
                <a:tc>
                  <a:txBody>
                    <a:bodyPr/>
                    <a:lstStyle/>
                    <a:p>
                      <a:r>
                        <a:rPr lang="en-US" dirty="0"/>
                        <a:t>Resistors</a:t>
                      </a:r>
                    </a:p>
                  </a:txBody>
                  <a:tcPr/>
                </a:tc>
                <a:tc>
                  <a:txBody>
                    <a:bodyPr/>
                    <a:lstStyle/>
                    <a:p>
                      <a:r>
                        <a:rPr lang="en-US" dirty="0"/>
                        <a:t>No</a:t>
                      </a:r>
                    </a:p>
                  </a:txBody>
                  <a:tcPr/>
                </a:tc>
                <a:tc>
                  <a:txBody>
                    <a:bodyPr/>
                    <a:lstStyle/>
                    <a:p>
                      <a:r>
                        <a:rPr lang="en-US" dirty="0"/>
                        <a:t>-</a:t>
                      </a:r>
                    </a:p>
                  </a:txBody>
                  <a:tcPr/>
                </a:tc>
                <a:extLst>
                  <a:ext uri="{0D108BD9-81ED-4DB2-BD59-A6C34878D82A}">
                    <a16:rowId xmlns:a16="http://schemas.microsoft.com/office/drawing/2014/main" val="2337708406"/>
                  </a:ext>
                </a:extLst>
              </a:tr>
              <a:tr h="370840">
                <a:tc>
                  <a:txBody>
                    <a:bodyPr/>
                    <a:lstStyle/>
                    <a:p>
                      <a:r>
                        <a:rPr lang="en-US" dirty="0"/>
                        <a:t>Wood</a:t>
                      </a:r>
                    </a:p>
                  </a:txBody>
                  <a:tcPr/>
                </a:tc>
                <a:tc>
                  <a:txBody>
                    <a:bodyPr/>
                    <a:lstStyle/>
                    <a:p>
                      <a:r>
                        <a:rPr lang="en-US" dirty="0"/>
                        <a:t>No</a:t>
                      </a:r>
                    </a:p>
                  </a:txBody>
                  <a:tcPr/>
                </a:tc>
                <a:tc>
                  <a:txBody>
                    <a:bodyPr/>
                    <a:lstStyle/>
                    <a:p>
                      <a:r>
                        <a:rPr lang="en-US" dirty="0"/>
                        <a:t>-</a:t>
                      </a:r>
                    </a:p>
                  </a:txBody>
                  <a:tcPr/>
                </a:tc>
                <a:extLst>
                  <a:ext uri="{0D108BD9-81ED-4DB2-BD59-A6C34878D82A}">
                    <a16:rowId xmlns:a16="http://schemas.microsoft.com/office/drawing/2014/main" val="899555962"/>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9513</TotalTime>
  <Words>323</Words>
  <Application>Microsoft Office PowerPoint</Application>
  <PresentationFormat>Widescreen</PresentationFormat>
  <Paragraphs>54</Paragraphs>
  <Slides>5</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Ready, Set, Candy!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Sunny Yu</cp:lastModifiedBy>
  <cp:revision>408</cp:revision>
  <dcterms:created xsi:type="dcterms:W3CDTF">2018-01-09T20:24:50Z</dcterms:created>
  <dcterms:modified xsi:type="dcterms:W3CDTF">2023-10-01T20:09:06Z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