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68" r:id="rId4"/>
    <p:sldId id="370" r:id="rId5"/>
    <p:sldId id="372" r:id="rId6"/>
    <p:sldId id="371" r:id="rId7"/>
    <p:sldId id="3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80" d="100"/>
          <a:sy n="80" d="100"/>
        </p:scale>
        <p:origin x="634" y="2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77371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10/12/2023</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10/12/2023</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etgame.com/set/puzzle" TargetMode="Externa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hackster.io/asun/tap-test-tt-41bdf2" TargetMode="External"/><Relationship Id="rId4" Type="http://schemas.openxmlformats.org/officeDocument/2006/relationships/hyperlink" Target="https://www.hackster.io/jnk1/candy-game-box-using-pocket-beagle-d5504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Heayzoki-Display-Module-ILI9488-480x320/dp/B0BWZ33XHF/ref=sr_1_1?crid=7UZO99B6X3W&amp;keywords=heayzoki+4+inch&amp;qid=1695788277&amp;sprefix=heayzoki+4+inch%2Caps%2C160&amp;sr=8-1" TargetMode="External"/><Relationship Id="rId2" Type="http://schemas.openxmlformats.org/officeDocument/2006/relationships/hyperlink" Target="https://www.hackster.io/beagleboard/products/pocketbeagle?ref=project-41bdf2" TargetMode="External"/><Relationship Id="rId1" Type="http://schemas.openxmlformats.org/officeDocument/2006/relationships/slideLayout" Target="../slideLayouts/slideLayout2.xml"/><Relationship Id="rId6" Type="http://schemas.openxmlformats.org/officeDocument/2006/relationships/hyperlink" Target="https://www.amazon.com/Adafruit-Accessories-Break-Beam-Sensor/dp/B01BU6YBWU/ref=sr_1_1?crid=2PQ3XP4R0A2Y4&amp;keywords=ir+break+beam+sensor+with+premium+wire+header+ends&amp;qid=1696189810&amp;sprefix=ir+break+beam+sensor+with+premium+wire+header+ends%2Caps%2C94&amp;sr=8-1" TargetMode="External"/><Relationship Id="rId5" Type="http://schemas.openxmlformats.org/officeDocument/2006/relationships/hyperlink" Target="https://www.amazon.com/FEETECH-Continuous-Rotation-Matching-Helicopter/dp/B097SZQ4CH?th=1" TargetMode="External"/><Relationship Id="rId4" Type="http://schemas.openxmlformats.org/officeDocument/2006/relationships/hyperlink" Target="https://www.amazon.com/wifi-adapter-usb-pc-network/dp/B008IFXQF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Ready, Set, Candy!</a:t>
            </a:r>
            <a:br>
              <a:rPr lang="en-US" sz="6000" dirty="0"/>
            </a:br>
            <a:r>
              <a:rPr lang="en-US" sz="6000" dirty="0"/>
              <a:t>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09/25/2023</a:t>
            </a:r>
          </a:p>
          <a:p>
            <a:r>
              <a:rPr lang="en-US" dirty="0"/>
              <a:t>Sunny Yu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8001000" cy="4914900"/>
          </a:xfrm>
        </p:spPr>
        <p:txBody>
          <a:bodyPr>
            <a:normAutofit fontScale="85000" lnSpcReduction="10000"/>
          </a:bodyPr>
          <a:lstStyle/>
          <a:p>
            <a:r>
              <a:rPr lang="en-US" dirty="0"/>
              <a:t>Project motivation</a:t>
            </a:r>
          </a:p>
          <a:p>
            <a:pPr lvl="1"/>
            <a:r>
              <a:rPr lang="en-US" dirty="0"/>
              <a:t>When I get stressed, I tend to lack self-control in how long I spend playing games and how much candy I consume. Although these two actions seem unrelated, I realized that I could address both of these problems through Ready, Set, Candy!</a:t>
            </a:r>
          </a:p>
          <a:p>
            <a:r>
              <a:rPr lang="en-US" dirty="0"/>
              <a:t>Ready, Set, Candy! Proposal</a:t>
            </a:r>
          </a:p>
          <a:p>
            <a:pPr lvl="1"/>
            <a:r>
              <a:rPr lang="en-US" dirty="0"/>
              <a:t>Users can play one round of Set, a logic card game, per day in exchange for a predetermined portion of candy</a:t>
            </a:r>
          </a:p>
          <a:p>
            <a:pPr lvl="2"/>
            <a:r>
              <a:rPr lang="en-US" dirty="0"/>
              <a:t>12 cards are displayed -&gt; user finds all 6 sets -&gt; candy gets dispensed </a:t>
            </a:r>
          </a:p>
          <a:p>
            <a:pPr lvl="2"/>
            <a:r>
              <a:rPr lang="en-US" dirty="0">
                <a:hlinkClick r:id="rId3"/>
              </a:rPr>
              <a:t>https://www.setgame.com/set/puzzle</a:t>
            </a:r>
            <a:r>
              <a:rPr lang="en-US" dirty="0"/>
              <a:t> &lt;- puzzle of the day</a:t>
            </a:r>
          </a:p>
          <a:p>
            <a:r>
              <a:rPr lang="en-US" dirty="0"/>
              <a:t>Existing projects/libraries: </a:t>
            </a:r>
          </a:p>
          <a:p>
            <a:pPr lvl="1"/>
            <a:r>
              <a:rPr lang="en-US" dirty="0"/>
              <a:t>Candy Game Box: </a:t>
            </a:r>
            <a:r>
              <a:rPr lang="en-US" dirty="0">
                <a:hlinkClick r:id="rId4"/>
              </a:rPr>
              <a:t>https://www.hackster.io/candy-game-box</a:t>
            </a:r>
            <a:r>
              <a:rPr lang="en-US" dirty="0"/>
              <a:t> </a:t>
            </a:r>
          </a:p>
          <a:p>
            <a:pPr lvl="1"/>
            <a:r>
              <a:rPr lang="en-US" dirty="0"/>
              <a:t>Tap Test: </a:t>
            </a:r>
            <a:r>
              <a:rPr lang="en-US" dirty="0">
                <a:hlinkClick r:id="rId5"/>
              </a:rPr>
              <a:t>https://www.hackster.io/tap-test</a:t>
            </a:r>
            <a:r>
              <a:rPr lang="en-US" dirty="0"/>
              <a:t> </a:t>
            </a:r>
          </a:p>
          <a:p>
            <a:r>
              <a:rPr lang="en-US" dirty="0"/>
              <a:t> Improvements/additions over existing project</a:t>
            </a:r>
          </a:p>
          <a:p>
            <a:pPr lvl="1"/>
            <a:r>
              <a:rPr lang="en-US" dirty="0"/>
              <a:t>This project will allow users to play Set and dispense premeasured amounts of candy. The software will be customized to allow the user to choose how frequently they want to play, time limits, etc. There will also be a sensor for when to refill the candy. </a:t>
            </a:r>
          </a:p>
        </p:txBody>
      </p:sp>
      <p:pic>
        <p:nvPicPr>
          <p:cNvPr id="1028" name="Picture 4" descr="Amazon.com: SET Enterprises SET - The Family Card Game of Visual Perception  - Race to Find The Matches, For Ages 8+,81 Cards, Rules included : Marsha  J. Falco: Toys &amp; Games">
            <a:extLst>
              <a:ext uri="{FF2B5EF4-FFF2-40B4-BE49-F238E27FC236}">
                <a16:creationId xmlns:a16="http://schemas.microsoft.com/office/drawing/2014/main" id="{9D0AB6A7-9990-4C05-1D5B-DFD45E6391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6400" y="762000"/>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rds Mini Boxes in Bulk at Candy Nation">
            <a:extLst>
              <a:ext uri="{FF2B5EF4-FFF2-40B4-BE49-F238E27FC236}">
                <a16:creationId xmlns:a16="http://schemas.microsoft.com/office/drawing/2014/main" id="{C7894D33-2095-0441-4122-71B1EC9730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4607" y="3238500"/>
            <a:ext cx="2141793" cy="17671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7EAE6D-7189-75F9-7D02-6A07570DF135}"/>
              </a:ext>
            </a:extLst>
          </p:cNvPr>
          <p:cNvSpPr txBox="1"/>
          <p:nvPr/>
        </p:nvSpPr>
        <p:spPr>
          <a:xfrm>
            <a:off x="9639300" y="3162300"/>
            <a:ext cx="2400300" cy="2677656"/>
          </a:xfrm>
          <a:prstGeom prst="rect">
            <a:avLst/>
          </a:prstGeom>
          <a:noFill/>
        </p:spPr>
        <p:txBody>
          <a:bodyPr wrap="square" rtlCol="0">
            <a:spAutoFit/>
          </a:bodyPr>
          <a:lstStyle/>
          <a:p>
            <a:r>
              <a:rPr lang="en-US" sz="1900" dirty="0"/>
              <a:t>Rules of Set:</a:t>
            </a:r>
          </a:p>
          <a:p>
            <a:pPr marL="285750" indent="-285750">
              <a:buFont typeface="Arial" panose="020B0604020202020204" pitchFamily="34" charset="0"/>
              <a:buChar char="•"/>
            </a:pPr>
            <a:r>
              <a:rPr lang="en-US" sz="1700" dirty="0"/>
              <a:t>Each card has 4 features: color, number, shape, and shading</a:t>
            </a:r>
          </a:p>
          <a:p>
            <a:pPr marL="285750" indent="-285750">
              <a:buFont typeface="Arial" panose="020B0604020202020204" pitchFamily="34" charset="0"/>
              <a:buChar char="•"/>
            </a:pPr>
            <a:r>
              <a:rPr lang="en-US" sz="1700" dirty="0"/>
              <a:t>The 3 cards in a set must display each feature as either</a:t>
            </a:r>
          </a:p>
          <a:p>
            <a:pPr marL="742950" lvl="1" indent="-285750">
              <a:buFont typeface="Arial" panose="020B0604020202020204" pitchFamily="34" charset="0"/>
              <a:buChar char="•"/>
            </a:pPr>
            <a:r>
              <a:rPr lang="en-US" sz="1500" dirty="0"/>
              <a:t>A) all the same</a:t>
            </a:r>
          </a:p>
          <a:p>
            <a:pPr marL="742950" lvl="1" indent="-285750">
              <a:buFont typeface="Arial" panose="020B0604020202020204" pitchFamily="34" charset="0"/>
              <a:buChar char="•"/>
            </a:pPr>
            <a:r>
              <a:rPr lang="en-US" sz="1500" dirty="0"/>
              <a:t>B) all different</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pic>
        <p:nvPicPr>
          <p:cNvPr id="11" name="Content Placeholder 10" descr="A screenshot of a computer&#10;&#10;Description automatically generated">
            <a:extLst>
              <a:ext uri="{FF2B5EF4-FFF2-40B4-BE49-F238E27FC236}">
                <a16:creationId xmlns:a16="http://schemas.microsoft.com/office/drawing/2014/main" id="{C706B49D-9C65-8776-CEB6-4BEFE8F03D53}"/>
              </a:ext>
            </a:extLst>
          </p:cNvPr>
          <p:cNvPicPr>
            <a:picLocks noGrp="1" noChangeAspect="1"/>
          </p:cNvPicPr>
          <p:nvPr>
            <p:ph idx="1"/>
          </p:nvPr>
        </p:nvPicPr>
        <p:blipFill rotWithShape="1">
          <a:blip r:embed="rId2"/>
          <a:srcRect l="2663" t="22581" r="3817" b="52419"/>
          <a:stretch/>
        </p:blipFill>
        <p:spPr>
          <a:xfrm>
            <a:off x="919316" y="1676400"/>
            <a:ext cx="10353368" cy="3962400"/>
          </a:xfr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Content Placeholder 4">
            <a:extLst>
              <a:ext uri="{FF2B5EF4-FFF2-40B4-BE49-F238E27FC236}">
                <a16:creationId xmlns:a16="http://schemas.microsoft.com/office/drawing/2014/main" id="{4783A710-86B0-5AB4-36F1-3B77FBC7BD19}"/>
              </a:ext>
            </a:extLst>
          </p:cNvPr>
          <p:cNvSpPr>
            <a:spLocks noGrp="1"/>
          </p:cNvSpPr>
          <p:nvPr>
            <p:ph idx="1"/>
          </p:nvPr>
        </p:nvSpPr>
        <p:spPr/>
        <p:txBody>
          <a:bodyPr/>
          <a:lstStyle/>
          <a:p>
            <a:endParaRPr lang="en-US" dirty="0"/>
          </a:p>
        </p:txBody>
      </p:sp>
      <p:pic>
        <p:nvPicPr>
          <p:cNvPr id="7" name="Content Placeholder 10" descr="A screenshot of a computer&#10;&#10;Description automatically generated">
            <a:extLst>
              <a:ext uri="{FF2B5EF4-FFF2-40B4-BE49-F238E27FC236}">
                <a16:creationId xmlns:a16="http://schemas.microsoft.com/office/drawing/2014/main" id="{6B43BF23-0554-2198-621C-1DB93B1FB380}"/>
              </a:ext>
            </a:extLst>
          </p:cNvPr>
          <p:cNvPicPr>
            <a:picLocks noChangeAspect="1"/>
          </p:cNvPicPr>
          <p:nvPr/>
        </p:nvPicPr>
        <p:blipFill rotWithShape="1">
          <a:blip r:embed="rId2"/>
          <a:srcRect l="4972" t="63263" r="9591" b="12097"/>
          <a:stretch/>
        </p:blipFill>
        <p:spPr>
          <a:xfrm>
            <a:off x="1181100" y="1628289"/>
            <a:ext cx="9829800" cy="4058620"/>
          </a:xfrm>
          <a:prstGeom prst="rect">
            <a:avLst/>
          </a:prstGeom>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2263-50F5-94FC-921E-2B60547DAFE2}"/>
              </a:ext>
            </a:extLst>
          </p:cNvPr>
          <p:cNvSpPr>
            <a:spLocks noGrp="1"/>
          </p:cNvSpPr>
          <p:nvPr>
            <p:ph type="title"/>
          </p:nvPr>
        </p:nvSpPr>
        <p:spPr/>
        <p:txBody>
          <a:bodyPr/>
          <a:lstStyle/>
          <a:p>
            <a:r>
              <a:rPr lang="en-US" dirty="0"/>
              <a:t>Software Block Diagram (zoomed out)</a:t>
            </a:r>
          </a:p>
        </p:txBody>
      </p:sp>
      <p:pic>
        <p:nvPicPr>
          <p:cNvPr id="4" name="Content Placeholder 4" descr="A diagram of a company&#10;&#10;Description automatically generated">
            <a:extLst>
              <a:ext uri="{FF2B5EF4-FFF2-40B4-BE49-F238E27FC236}">
                <a16:creationId xmlns:a16="http://schemas.microsoft.com/office/drawing/2014/main" id="{58CD1A03-AFA0-1F01-3BF8-B190F2B15442}"/>
              </a:ext>
            </a:extLst>
          </p:cNvPr>
          <p:cNvPicPr>
            <a:picLocks noGrp="1" noChangeAspect="1"/>
          </p:cNvPicPr>
          <p:nvPr>
            <p:ph idx="1"/>
          </p:nvPr>
        </p:nvPicPr>
        <p:blipFill>
          <a:blip r:embed="rId2"/>
          <a:stretch>
            <a:fillRect/>
          </a:stretch>
        </p:blipFill>
        <p:spPr>
          <a:xfrm>
            <a:off x="4000500" y="1143001"/>
            <a:ext cx="4381501" cy="5666006"/>
          </a:xfrm>
        </p:spPr>
      </p:pic>
    </p:spTree>
    <p:extLst>
      <p:ext uri="{BB962C8B-B14F-4D97-AF65-F5344CB8AC3E}">
        <p14:creationId xmlns:p14="http://schemas.microsoft.com/office/powerpoint/2010/main" val="334243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8482-A857-F4F8-E0E6-27F9542E0BA2}"/>
              </a:ext>
            </a:extLst>
          </p:cNvPr>
          <p:cNvSpPr>
            <a:spLocks noGrp="1"/>
          </p:cNvSpPr>
          <p:nvPr>
            <p:ph type="title"/>
          </p:nvPr>
        </p:nvSpPr>
        <p:spPr/>
        <p:txBody>
          <a:bodyPr/>
          <a:lstStyle/>
          <a:p>
            <a:r>
              <a:rPr lang="en-US" dirty="0"/>
              <a:t>Software Block Diagram (zoomed in)</a:t>
            </a:r>
          </a:p>
        </p:txBody>
      </p:sp>
      <p:pic>
        <p:nvPicPr>
          <p:cNvPr id="5" name="Content Placeholder 4" descr="A diagram of a company&#10;&#10;Description automatically generated">
            <a:extLst>
              <a:ext uri="{FF2B5EF4-FFF2-40B4-BE49-F238E27FC236}">
                <a16:creationId xmlns:a16="http://schemas.microsoft.com/office/drawing/2014/main" id="{4C2ADCBF-029A-7332-EB90-140540AF240D}"/>
              </a:ext>
            </a:extLst>
          </p:cNvPr>
          <p:cNvPicPr>
            <a:picLocks noGrp="1" noChangeAspect="1"/>
          </p:cNvPicPr>
          <p:nvPr>
            <p:ph idx="1"/>
          </p:nvPr>
        </p:nvPicPr>
        <p:blipFill rotWithShape="1">
          <a:blip r:embed="rId2"/>
          <a:srcRect t="1" b="40120"/>
          <a:stretch/>
        </p:blipFill>
        <p:spPr>
          <a:xfrm>
            <a:off x="138408" y="1257300"/>
            <a:ext cx="5924429" cy="4587592"/>
          </a:xfrm>
        </p:spPr>
      </p:pic>
      <p:pic>
        <p:nvPicPr>
          <p:cNvPr id="6" name="Content Placeholder 4" descr="A diagram of a company&#10;&#10;Description automatically generated">
            <a:extLst>
              <a:ext uri="{FF2B5EF4-FFF2-40B4-BE49-F238E27FC236}">
                <a16:creationId xmlns:a16="http://schemas.microsoft.com/office/drawing/2014/main" id="{CCBDEAB0-D01A-4090-E5D1-4403136A4953}"/>
              </a:ext>
            </a:extLst>
          </p:cNvPr>
          <p:cNvPicPr>
            <a:picLocks noChangeAspect="1"/>
          </p:cNvPicPr>
          <p:nvPr/>
        </p:nvPicPr>
        <p:blipFill rotWithShape="1">
          <a:blip r:embed="rId2"/>
          <a:srcRect t="38990"/>
          <a:stretch/>
        </p:blipFill>
        <p:spPr>
          <a:xfrm>
            <a:off x="6172200" y="1257300"/>
            <a:ext cx="5814718" cy="4587592"/>
          </a:xfrm>
          <a:prstGeom prst="rect">
            <a:avLst/>
          </a:prstGeom>
        </p:spPr>
      </p:pic>
    </p:spTree>
    <p:extLst>
      <p:ext uri="{BB962C8B-B14F-4D97-AF65-F5344CB8AC3E}">
        <p14:creationId xmlns:p14="http://schemas.microsoft.com/office/powerpoint/2010/main" val="38196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573499066"/>
              </p:ext>
            </p:extLst>
          </p:nvPr>
        </p:nvGraphicFramePr>
        <p:xfrm>
          <a:off x="609600" y="1295400"/>
          <a:ext cx="10972800" cy="37084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BeagleBoard.org </a:t>
                      </a:r>
                      <a:r>
                        <a:rPr lang="en-US" dirty="0" err="1">
                          <a:hlinkClick r:id="rId2"/>
                        </a:rPr>
                        <a:t>PocketBeagle</a:t>
                      </a:r>
                      <a:r>
                        <a:rPr lang="en-US" dirty="0"/>
                        <a:t> </a:t>
                      </a:r>
                    </a:p>
                  </a:txBody>
                  <a:tcPr/>
                </a:tc>
                <a:tc>
                  <a:txBody>
                    <a:bodyPr/>
                    <a:lstStyle/>
                    <a:p>
                      <a:r>
                        <a:rPr lang="en-US" dirty="0"/>
                        <a:t>No</a:t>
                      </a:r>
                    </a:p>
                  </a:txBody>
                  <a:tcPr/>
                </a:tc>
                <a:tc>
                  <a:txBody>
                    <a:bodyPr/>
                    <a:lstStyle/>
                    <a:p>
                      <a:r>
                        <a:rPr lang="en-US" dirty="0"/>
                        <a:t>- </a:t>
                      </a:r>
                    </a:p>
                  </a:txBody>
                  <a:tcPr/>
                </a:tc>
                <a:extLst>
                  <a:ext uri="{0D108BD9-81ED-4DB2-BD59-A6C34878D82A}">
                    <a16:rowId xmlns:a16="http://schemas.microsoft.com/office/drawing/2014/main" val="33313506"/>
                  </a:ext>
                </a:extLst>
              </a:tr>
              <a:tr h="370840">
                <a:tc>
                  <a:txBody>
                    <a:bodyPr/>
                    <a:lstStyle/>
                    <a:p>
                      <a:r>
                        <a:rPr lang="en-US" dirty="0">
                          <a:hlinkClick r:id="rId3"/>
                        </a:rPr>
                        <a:t>4 inch LCD Display</a:t>
                      </a:r>
                      <a:r>
                        <a:rPr lang="en-US" dirty="0"/>
                        <a:t> </a:t>
                      </a:r>
                    </a:p>
                  </a:txBody>
                  <a:tcPr/>
                </a:tc>
                <a:tc>
                  <a:txBody>
                    <a:bodyPr/>
                    <a:lstStyle/>
                    <a:p>
                      <a:r>
                        <a:rPr lang="en-US" dirty="0"/>
                        <a:t>1</a:t>
                      </a:r>
                    </a:p>
                  </a:txBody>
                  <a:tcPr/>
                </a:tc>
                <a:tc>
                  <a:txBody>
                    <a:bodyPr/>
                    <a:lstStyle/>
                    <a:p>
                      <a:r>
                        <a:rPr lang="en-US" dirty="0"/>
                        <a:t>$21.69</a:t>
                      </a:r>
                    </a:p>
                  </a:txBody>
                  <a:tcPr/>
                </a:tc>
                <a:extLst>
                  <a:ext uri="{0D108BD9-81ED-4DB2-BD59-A6C34878D82A}">
                    <a16:rowId xmlns:a16="http://schemas.microsoft.com/office/drawing/2014/main" val="2595126612"/>
                  </a:ext>
                </a:extLst>
              </a:tr>
              <a:tr h="370840">
                <a:tc>
                  <a:txBody>
                    <a:bodyPr/>
                    <a:lstStyle/>
                    <a:p>
                      <a:r>
                        <a:rPr lang="en-US" dirty="0">
                          <a:hlinkClick r:id="rId4"/>
                        </a:rPr>
                        <a:t>Amazon - USB </a:t>
                      </a:r>
                      <a:r>
                        <a:rPr lang="en-US" dirty="0" err="1">
                          <a:hlinkClick r:id="rId4"/>
                        </a:rPr>
                        <a:t>Wifi</a:t>
                      </a:r>
                      <a:r>
                        <a:rPr lang="en-US" dirty="0"/>
                        <a:t> </a:t>
                      </a:r>
                    </a:p>
                  </a:txBody>
                  <a:tcPr/>
                </a:tc>
                <a:tc>
                  <a:txBody>
                    <a:bodyPr/>
                    <a:lstStyle/>
                    <a:p>
                      <a:r>
                        <a:rPr lang="en-US" dirty="0"/>
                        <a:t>1</a:t>
                      </a:r>
                    </a:p>
                  </a:txBody>
                  <a:tcPr/>
                </a:tc>
                <a:tc>
                  <a:txBody>
                    <a:bodyPr/>
                    <a:lstStyle/>
                    <a:p>
                      <a:r>
                        <a:rPr lang="en-US" dirty="0"/>
                        <a:t>$9.99</a:t>
                      </a:r>
                    </a:p>
                  </a:txBody>
                  <a:tcPr/>
                </a:tc>
                <a:extLst>
                  <a:ext uri="{0D108BD9-81ED-4DB2-BD59-A6C34878D82A}">
                    <a16:rowId xmlns:a16="http://schemas.microsoft.com/office/drawing/2014/main" val="1757493575"/>
                  </a:ext>
                </a:extLst>
              </a:tr>
              <a:tr h="370840">
                <a:tc>
                  <a:txBody>
                    <a:bodyPr/>
                    <a:lstStyle/>
                    <a:p>
                      <a:r>
                        <a:rPr lang="en-US" dirty="0">
                          <a:hlinkClick r:id="rId5"/>
                        </a:rPr>
                        <a:t>Amazon - Servo Motor</a:t>
                      </a:r>
                      <a:r>
                        <a:rPr lang="en-US" dirty="0"/>
                        <a:t> </a:t>
                      </a:r>
                    </a:p>
                  </a:txBody>
                  <a:tcPr/>
                </a:tc>
                <a:tc>
                  <a:txBody>
                    <a:bodyPr/>
                    <a:lstStyle/>
                    <a:p>
                      <a:r>
                        <a:rPr lang="en-US" dirty="0"/>
                        <a:t>1</a:t>
                      </a:r>
                    </a:p>
                  </a:txBody>
                  <a:tcPr/>
                </a:tc>
                <a:tc>
                  <a:txBody>
                    <a:bodyPr/>
                    <a:lstStyle/>
                    <a:p>
                      <a:r>
                        <a:rPr lang="en-US" dirty="0"/>
                        <a:t>$25.99</a:t>
                      </a:r>
                    </a:p>
                  </a:txBody>
                  <a:tcPr/>
                </a:tc>
                <a:extLst>
                  <a:ext uri="{0D108BD9-81ED-4DB2-BD59-A6C34878D82A}">
                    <a16:rowId xmlns:a16="http://schemas.microsoft.com/office/drawing/2014/main" val="3862840897"/>
                  </a:ext>
                </a:extLst>
              </a:tr>
              <a:tr h="370840">
                <a:tc>
                  <a:txBody>
                    <a:bodyPr/>
                    <a:lstStyle/>
                    <a:p>
                      <a:r>
                        <a:rPr lang="en-US" dirty="0">
                          <a:hlinkClick r:id="rId6"/>
                        </a:rPr>
                        <a:t>Adafruit - IR Break Beam Sensor</a:t>
                      </a:r>
                      <a:endParaRPr lang="en-US" dirty="0"/>
                    </a:p>
                  </a:txBody>
                  <a:tcPr/>
                </a:tc>
                <a:tc>
                  <a:txBody>
                    <a:bodyPr/>
                    <a:lstStyle/>
                    <a:p>
                      <a:r>
                        <a:rPr lang="en-US" dirty="0"/>
                        <a:t>1</a:t>
                      </a:r>
                    </a:p>
                  </a:txBody>
                  <a:tcPr/>
                </a:tc>
                <a:tc>
                  <a:txBody>
                    <a:bodyPr/>
                    <a:lstStyle/>
                    <a:p>
                      <a:r>
                        <a:rPr lang="en-US" dirty="0"/>
                        <a:t>$6.49</a:t>
                      </a:r>
                    </a:p>
                  </a:txBody>
                  <a:tcPr/>
                </a:tc>
                <a:extLst>
                  <a:ext uri="{0D108BD9-81ED-4DB2-BD59-A6C34878D82A}">
                    <a16:rowId xmlns:a16="http://schemas.microsoft.com/office/drawing/2014/main" val="3460903709"/>
                  </a:ext>
                </a:extLst>
              </a:tr>
              <a:tr h="370840">
                <a:tc>
                  <a:txBody>
                    <a:bodyPr/>
                    <a:lstStyle/>
                    <a:p>
                      <a:r>
                        <a:rPr lang="en-US" dirty="0"/>
                        <a:t>Button (x1)</a:t>
                      </a:r>
                    </a:p>
                  </a:txBody>
                  <a:tcPr/>
                </a:tc>
                <a:tc>
                  <a:txBody>
                    <a:bodyPr/>
                    <a:lstStyle/>
                    <a:p>
                      <a:r>
                        <a:rPr lang="en-US" dirty="0"/>
                        <a:t>No</a:t>
                      </a:r>
                    </a:p>
                  </a:txBody>
                  <a:tcPr/>
                </a:tc>
                <a:tc>
                  <a:txBody>
                    <a:bodyPr/>
                    <a:lstStyle/>
                    <a:p>
                      <a:r>
                        <a:rPr lang="en-US" dirty="0"/>
                        <a:t>- </a:t>
                      </a:r>
                    </a:p>
                  </a:txBody>
                  <a:tcPr/>
                </a:tc>
                <a:extLst>
                  <a:ext uri="{0D108BD9-81ED-4DB2-BD59-A6C34878D82A}">
                    <a16:rowId xmlns:a16="http://schemas.microsoft.com/office/drawing/2014/main" val="1698356184"/>
                  </a:ext>
                </a:extLst>
              </a:tr>
              <a:tr h="370840">
                <a:tc>
                  <a:txBody>
                    <a:bodyPr/>
                    <a:lstStyle/>
                    <a:p>
                      <a:r>
                        <a:rPr lang="en-US" dirty="0"/>
                        <a:t>Breadboard (x1)</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1364489299"/>
                  </a:ext>
                </a:extLst>
              </a:tr>
              <a:tr h="370840">
                <a:tc>
                  <a:txBody>
                    <a:bodyPr/>
                    <a:lstStyle/>
                    <a:p>
                      <a:r>
                        <a:rPr lang="en-US" dirty="0"/>
                        <a:t>Resistors</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2337708406"/>
                  </a:ext>
                </a:extLst>
              </a:tr>
              <a:tr h="370840">
                <a:tc>
                  <a:txBody>
                    <a:bodyPr/>
                    <a:lstStyle/>
                    <a:p>
                      <a:r>
                        <a:rPr lang="en-US" dirty="0"/>
                        <a:t>Wood</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899555962"/>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9517</TotalTime>
  <Words>337</Words>
  <Application>Microsoft Office PowerPoint</Application>
  <PresentationFormat>Widescreen</PresentationFormat>
  <Paragraphs>56</Paragraphs>
  <Slides>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Ready, Set, Candy! Proposal</vt:lpstr>
      <vt:lpstr>Background Information</vt:lpstr>
      <vt:lpstr>System Block Diagram</vt:lpstr>
      <vt:lpstr>Power Block Diagram</vt:lpstr>
      <vt:lpstr>Software Block Diagram (zoomed out)</vt:lpstr>
      <vt:lpstr>Software Block Diagram (zoomed in)</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Sunny Yu</cp:lastModifiedBy>
  <cp:revision>410</cp:revision>
  <dcterms:created xsi:type="dcterms:W3CDTF">2018-01-09T20:24:50Z</dcterms:created>
  <dcterms:modified xsi:type="dcterms:W3CDTF">2023-10-13T02:17:25Z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