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70" r:id="rId4"/>
    <p:sldId id="278" r:id="rId5"/>
    <p:sldId id="277" r:id="rId6"/>
    <p:sldId id="259" r:id="rId7"/>
    <p:sldId id="275" r:id="rId8"/>
    <p:sldId id="27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80" d="100"/>
          <a:sy n="80" d="100"/>
        </p:scale>
        <p:origin x="-86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F:\DEUST%202\Split\Classeur1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EUST%202\Split\Classeur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160" b="1" i="0" u="none" strike="noStrike" baseline="0" dirty="0" smtClean="0">
                <a:effectLst/>
              </a:rPr>
              <a:t>Evolution du chiffre d’affaire du marché du jeu vidéo 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943371518390962"/>
          <c:y val="0.25380593809853291"/>
          <c:w val="0.39029991319028134"/>
          <c:h val="0.41853830333898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Dématérialiser</c:v>
                </c:pt>
              </c:strCache>
            </c:strRef>
          </c:tx>
          <c:invertIfNegative val="0"/>
          <c:cat>
            <c:numRef>
              <c:f>Feuil1!$A$2:$A$6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788</c:v>
                </c:pt>
                <c:pt idx="1">
                  <c:v>928</c:v>
                </c:pt>
                <c:pt idx="2">
                  <c:v>1290</c:v>
                </c:pt>
                <c:pt idx="3">
                  <c:v>1318</c:v>
                </c:pt>
                <c:pt idx="4">
                  <c:v>1555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Physique</c:v>
                </c:pt>
              </c:strCache>
            </c:strRef>
          </c:tx>
          <c:spPr>
            <a:effectLst>
              <a:glow rad="76200">
                <a:srgbClr val="0070C0">
                  <a:alpha val="50000"/>
                </a:srgbClr>
              </a:glow>
            </a:effectLst>
          </c:spPr>
          <c:invertIfNegative val="0"/>
          <c:cat>
            <c:numRef>
              <c:f>Feuil1!$A$2:$A$6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1329</c:v>
                </c:pt>
                <c:pt idx="1">
                  <c:v>1205</c:v>
                </c:pt>
                <c:pt idx="2">
                  <c:v>1290</c:v>
                </c:pt>
                <c:pt idx="3">
                  <c:v>1383</c:v>
                </c:pt>
                <c:pt idx="4">
                  <c:v>1387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5938688"/>
        <c:axId val="35940224"/>
      </c:barChart>
      <c:catAx>
        <c:axId val="3593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35940224"/>
        <c:crosses val="autoZero"/>
        <c:auto val="1"/>
        <c:lblAlgn val="ctr"/>
        <c:lblOffset val="100"/>
        <c:noMultiLvlLbl val="0"/>
      </c:catAx>
      <c:valAx>
        <c:axId val="3594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38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283809539257591"/>
          <c:y val="0.85594185771473419"/>
          <c:w val="0.44520441845564918"/>
          <c:h val="0.1326794707995408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7"/>
    </mc:Choice>
    <mc:Fallback>
      <c:style val="4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r-FR"/>
              <a:t>Marché des jeux vidéo dématérialisés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Feuil1!$A$3:$A$6</c:f>
              <c:strCache>
                <c:ptCount val="4"/>
                <c:pt idx="0">
                  <c:v>Ordinateur</c:v>
                </c:pt>
                <c:pt idx="1">
                  <c:v>Téléphone mobile</c:v>
                </c:pt>
                <c:pt idx="2">
                  <c:v>Consoles de salon</c:v>
                </c:pt>
                <c:pt idx="3">
                  <c:v>Consoles portables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417</c:v>
                </c:pt>
                <c:pt idx="1">
                  <c:v>231</c:v>
                </c:pt>
                <c:pt idx="2">
                  <c:v>119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Feuil1!$C$2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cat>
            <c:strRef>
              <c:f>Feuil1!$A$3:$A$6</c:f>
              <c:strCache>
                <c:ptCount val="4"/>
                <c:pt idx="0">
                  <c:v>Ordinateur</c:v>
                </c:pt>
                <c:pt idx="1">
                  <c:v>Téléphone mobile</c:v>
                </c:pt>
                <c:pt idx="2">
                  <c:v>Consoles de salon</c:v>
                </c:pt>
                <c:pt idx="3">
                  <c:v>Consoles portables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452</c:v>
                </c:pt>
                <c:pt idx="1">
                  <c:v>273</c:v>
                </c:pt>
                <c:pt idx="2">
                  <c:v>161</c:v>
                </c:pt>
                <c:pt idx="3">
                  <c:v>41</c:v>
                </c:pt>
              </c:numCache>
            </c:numRef>
          </c:val>
        </c:ser>
        <c:ser>
          <c:idx val="2"/>
          <c:order val="2"/>
          <c:tx>
            <c:strRef>
              <c:f>Feuil1!$D$2</c:f>
              <c:strCache>
                <c:ptCount val="1"/>
                <c:pt idx="0">
                  <c:v>2014</c:v>
                </c:pt>
              </c:strCache>
            </c:strRef>
          </c:tx>
          <c:invertIfNegative val="0"/>
          <c:cat>
            <c:strRef>
              <c:f>Feuil1!$A$3:$A$6</c:f>
              <c:strCache>
                <c:ptCount val="4"/>
                <c:pt idx="0">
                  <c:v>Ordinateur</c:v>
                </c:pt>
                <c:pt idx="1">
                  <c:v>Téléphone mobile</c:v>
                </c:pt>
                <c:pt idx="2">
                  <c:v>Consoles de salon</c:v>
                </c:pt>
                <c:pt idx="3">
                  <c:v>Consoles portables</c:v>
                </c:pt>
              </c:strCache>
            </c:strRef>
          </c:cat>
          <c:val>
            <c:numRef>
              <c:f>Feuil1!$D$3:$D$6</c:f>
              <c:numCache>
                <c:formatCode>General</c:formatCode>
                <c:ptCount val="4"/>
                <c:pt idx="0">
                  <c:v>491</c:v>
                </c:pt>
                <c:pt idx="1">
                  <c:v>312</c:v>
                </c:pt>
                <c:pt idx="2">
                  <c:v>212</c:v>
                </c:pt>
                <c:pt idx="3">
                  <c:v>79</c:v>
                </c:pt>
              </c:numCache>
            </c:numRef>
          </c:val>
        </c:ser>
        <c:ser>
          <c:idx val="3"/>
          <c:order val="3"/>
          <c:tx>
            <c:strRef>
              <c:f>Feuil1!$E$2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Feuil1!$A$3:$A$6</c:f>
              <c:strCache>
                <c:ptCount val="4"/>
                <c:pt idx="0">
                  <c:v>Ordinateur</c:v>
                </c:pt>
                <c:pt idx="1">
                  <c:v>Téléphone mobile</c:v>
                </c:pt>
                <c:pt idx="2">
                  <c:v>Consoles de salon</c:v>
                </c:pt>
                <c:pt idx="3">
                  <c:v>Consoles portables</c:v>
                </c:pt>
              </c:strCache>
            </c:strRef>
          </c:cat>
          <c:val>
            <c:numRef>
              <c:f>Feuil1!$E$3:$E$6</c:f>
              <c:numCache>
                <c:formatCode>General</c:formatCode>
                <c:ptCount val="4"/>
                <c:pt idx="0">
                  <c:v>541</c:v>
                </c:pt>
                <c:pt idx="1">
                  <c:v>343</c:v>
                </c:pt>
                <c:pt idx="2">
                  <c:v>302</c:v>
                </c:pt>
                <c:pt idx="3">
                  <c:v>131</c:v>
                </c:pt>
              </c:numCache>
            </c:numRef>
          </c:val>
        </c:ser>
        <c:ser>
          <c:idx val="4"/>
          <c:order val="4"/>
          <c:tx>
            <c:strRef>
              <c:f>Feuil1!$F$2</c:f>
              <c:strCache>
                <c:ptCount val="1"/>
                <c:pt idx="0">
                  <c:v>2016</c:v>
                </c:pt>
              </c:strCache>
            </c:strRef>
          </c:tx>
          <c:invertIfNegative val="0"/>
          <c:cat>
            <c:strRef>
              <c:f>Feuil1!$A$3:$A$6</c:f>
              <c:strCache>
                <c:ptCount val="4"/>
                <c:pt idx="0">
                  <c:v>Ordinateur</c:v>
                </c:pt>
                <c:pt idx="1">
                  <c:v>Téléphone mobile</c:v>
                </c:pt>
                <c:pt idx="2">
                  <c:v>Consoles de salon</c:v>
                </c:pt>
                <c:pt idx="3">
                  <c:v>Consoles portables</c:v>
                </c:pt>
              </c:strCache>
            </c:strRef>
          </c:cat>
          <c:val>
            <c:numRef>
              <c:f>Feuil1!$F$3:$F$6</c:f>
              <c:numCache>
                <c:formatCode>General</c:formatCode>
                <c:ptCount val="4"/>
                <c:pt idx="0">
                  <c:v>590</c:v>
                </c:pt>
                <c:pt idx="1">
                  <c:v>368</c:v>
                </c:pt>
                <c:pt idx="2">
                  <c:v>419</c:v>
                </c:pt>
                <c:pt idx="3">
                  <c:v>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7696"/>
        <c:axId val="79759232"/>
      </c:barChart>
      <c:catAx>
        <c:axId val="79757696"/>
        <c:scaling>
          <c:orientation val="minMax"/>
        </c:scaling>
        <c:delete val="0"/>
        <c:axPos val="b"/>
        <c:majorGridlines/>
        <c:minorGridlines/>
        <c:majorTickMark val="out"/>
        <c:minorTickMark val="none"/>
        <c:tickLblPos val="nextTo"/>
        <c:crossAx val="79759232"/>
        <c:crosses val="autoZero"/>
        <c:auto val="1"/>
        <c:lblAlgn val="ctr"/>
        <c:lblOffset val="100"/>
        <c:noMultiLvlLbl val="0"/>
      </c:catAx>
      <c:valAx>
        <c:axId val="7975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7576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Jeux en ligne pour Ordinateur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Feuil2!$A$3</c:f>
              <c:strCache>
                <c:ptCount val="1"/>
                <c:pt idx="0">
                  <c:v>Jeux en ligne pour Ordinateur</c:v>
                </c:pt>
              </c:strCache>
            </c:strRef>
          </c:tx>
          <c:invertIfNegative val="0"/>
          <c:cat>
            <c:numRef>
              <c:f>Feuil2!$B$2:$F$2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Feuil2!$B$3:$F$3</c:f>
              <c:numCache>
                <c:formatCode>General</c:formatCode>
                <c:ptCount val="5"/>
                <c:pt idx="0">
                  <c:v>417</c:v>
                </c:pt>
                <c:pt idx="1">
                  <c:v>452</c:v>
                </c:pt>
                <c:pt idx="2">
                  <c:v>491</c:v>
                </c:pt>
                <c:pt idx="3">
                  <c:v>541</c:v>
                </c:pt>
                <c:pt idx="4">
                  <c:v>590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803520"/>
        <c:axId val="79805056"/>
      </c:barChart>
      <c:catAx>
        <c:axId val="798035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9805056"/>
        <c:crosses val="autoZero"/>
        <c:auto val="1"/>
        <c:lblAlgn val="ctr"/>
        <c:lblOffset val="100"/>
        <c:noMultiLvlLbl val="0"/>
      </c:catAx>
      <c:valAx>
        <c:axId val="7980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803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14254-5992-4314-A707-DBDA2F217C0E}" type="datetimeFigureOut">
              <a:rPr lang="fr-FR" smtClean="0"/>
              <a:pPr/>
              <a:t>06/05/2014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908D7-BA57-450F-953E-A9A1D55522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4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908D7-BA57-450F-953E-A9A1D55522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1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B653-EBCC-4C2B-B191-0376866714DC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DBDC-A2F6-4947-B371-2C7A63E4E613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CB7D-93DD-496A-A582-FF2F331D8845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556E-98BD-4950-AF89-7480C5F555B4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877A-7495-4140-949A-6472E8214822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5EB7-AB4B-4F6B-B520-5943A383B2AB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F06B-2DAB-4D4E-B9BE-AD11194918A5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B3A-C676-41D8-B797-A1DC383B2560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76AE-B73E-46B1-8269-44CA7E77CC51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16E7-5B51-47FA-B6FD-BD6E1E5C8973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1D87925-E7AB-4EA9-8949-299840673B17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8A3BB4-5248-4A01-9879-6174F984C2A8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BARBON Pierre &amp; TUTUAKU Hervé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510960-ED23-4BB5-9F24-2B672F2DCD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6480048" cy="2301240"/>
          </a:xfrm>
        </p:spPr>
        <p:txBody>
          <a:bodyPr>
            <a:normAutofit/>
          </a:bodyPr>
          <a:lstStyle/>
          <a:p>
            <a:r>
              <a:rPr lang="fr-FR" b="1" u="sng" dirty="0">
                <a:latin typeface="+mn-lt"/>
              </a:rPr>
              <a:t>Carnet de suivi de projet </a:t>
            </a:r>
            <a:r>
              <a:rPr lang="fr-FR" b="1" u="sng" dirty="0" smtClean="0">
                <a:latin typeface="+mn-lt"/>
              </a:rPr>
              <a:t>2013-2014</a:t>
            </a:r>
            <a:r>
              <a:rPr lang="fr-FR" dirty="0">
                <a:latin typeface="+mn-lt"/>
              </a:rPr>
              <a:t/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6480048" cy="1752600"/>
          </a:xfrm>
        </p:spPr>
        <p:txBody>
          <a:bodyPr/>
          <a:lstStyle/>
          <a:p>
            <a:r>
              <a:rPr lang="fr-FR" sz="2800" dirty="0" smtClean="0"/>
              <a:t>L'étude </a:t>
            </a:r>
            <a:r>
              <a:rPr lang="fr-FR" sz="2800" dirty="0"/>
              <a:t>du marché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A077-A19C-4D4F-87CC-5AC5C6335F34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BARBON Pierre &amp; TUTUAKU Hervé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9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u="sng" dirty="0" smtClean="0">
                <a:latin typeface="+mn-lt"/>
              </a:rPr>
              <a:t>Sommaire:</a:t>
            </a:r>
            <a:r>
              <a:rPr lang="fr-FR" dirty="0" smtClean="0">
                <a:latin typeface="+mn-lt"/>
              </a:rPr>
              <a:t/>
            </a:r>
            <a:br>
              <a:rPr lang="fr-FR" dirty="0" smtClean="0">
                <a:latin typeface="+mn-lt"/>
              </a:rPr>
            </a:b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340768"/>
            <a:ext cx="7467600" cy="4968552"/>
          </a:xfrm>
        </p:spPr>
        <p:txBody>
          <a:bodyPr>
            <a:normAutofit fontScale="62500" lnSpcReduction="20000"/>
          </a:bodyPr>
          <a:lstStyle/>
          <a:p>
            <a:r>
              <a:rPr lang="fr-FR" sz="3600" b="1" u="sng" dirty="0" smtClean="0"/>
              <a:t>I</a:t>
            </a:r>
            <a:r>
              <a:rPr lang="fr-FR" sz="3600" b="1" u="sng" dirty="0"/>
              <a:t>) Caractéristiques générales du marché:</a:t>
            </a:r>
            <a:endParaRPr lang="fr-FR" sz="3600" dirty="0"/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Valeur du </a:t>
            </a:r>
            <a:r>
              <a:rPr lang="fr-FR" dirty="0" smtClean="0"/>
              <a:t>marché: </a:t>
            </a:r>
          </a:p>
          <a:p>
            <a:pPr lvl="1">
              <a:buNone/>
            </a:pPr>
            <a:r>
              <a:rPr lang="fr-FR" dirty="0" smtClean="0"/>
              <a:t>		Marché du jeux vidéo dématérialisés</a:t>
            </a:r>
          </a:p>
          <a:p>
            <a:pPr lvl="1">
              <a:buNone/>
            </a:pPr>
            <a:r>
              <a:rPr lang="fr-FR" dirty="0" smtClean="0"/>
              <a:t>		Marché du jeu dématérialisé pour ordinateur</a:t>
            </a:r>
            <a:endParaRPr lang="fr-FR" dirty="0"/>
          </a:p>
          <a:p>
            <a:r>
              <a:rPr lang="fr-FR" sz="3600" b="1" u="sng" dirty="0"/>
              <a:t>II) Les consommateurs:</a:t>
            </a:r>
            <a:endParaRPr lang="fr-FR" sz="3600" dirty="0"/>
          </a:p>
          <a:p>
            <a:pPr lvl="1"/>
            <a:r>
              <a:rPr lang="fr-FR" dirty="0"/>
              <a:t>Motivations d'achat</a:t>
            </a:r>
          </a:p>
          <a:p>
            <a:pPr lvl="1"/>
            <a:r>
              <a:rPr lang="fr-FR" dirty="0"/>
              <a:t>Comportements d'achat</a:t>
            </a:r>
          </a:p>
          <a:p>
            <a:pPr lvl="1"/>
            <a:r>
              <a:rPr lang="fr-FR" dirty="0"/>
              <a:t>Comportement sur Internet</a:t>
            </a:r>
          </a:p>
          <a:p>
            <a:r>
              <a:rPr lang="fr-FR" sz="3600" b="1" u="sng" dirty="0"/>
              <a:t>III) Les principaux sites existants:</a:t>
            </a:r>
            <a:endParaRPr lang="fr-FR" sz="3600" dirty="0"/>
          </a:p>
          <a:p>
            <a:pPr lvl="1"/>
            <a:r>
              <a:rPr lang="fr-FR" dirty="0"/>
              <a:t>Lesquels?</a:t>
            </a:r>
          </a:p>
          <a:p>
            <a:pPr lvl="1"/>
            <a:r>
              <a:rPr lang="fr-FR" dirty="0"/>
              <a:t>Part de marché</a:t>
            </a:r>
          </a:p>
          <a:p>
            <a:pPr lvl="1"/>
            <a:r>
              <a:rPr lang="fr-FR" dirty="0" smtClean="0"/>
              <a:t>Leurs </a:t>
            </a:r>
            <a:r>
              <a:rPr lang="fr-FR" dirty="0"/>
              <a:t>Forces</a:t>
            </a:r>
          </a:p>
          <a:p>
            <a:pPr lvl="1"/>
            <a:r>
              <a:rPr lang="fr-FR" dirty="0" smtClean="0"/>
              <a:t>Leurs </a:t>
            </a:r>
            <a:r>
              <a:rPr lang="fr-FR" dirty="0"/>
              <a:t>Faiblesses</a:t>
            </a:r>
          </a:p>
          <a:p>
            <a:r>
              <a:rPr lang="fr-FR" sz="3600" b="1" u="sng" dirty="0"/>
              <a:t>IV) Cibles de consommateurs:</a:t>
            </a:r>
            <a:endParaRPr lang="fr-FR" sz="3600" dirty="0"/>
          </a:p>
          <a:p>
            <a:r>
              <a:rPr lang="fr-FR" sz="3600" b="1" u="sng" dirty="0"/>
              <a:t>V) Point fort de notre site:</a:t>
            </a:r>
            <a:endParaRPr lang="fr-FR" sz="3600" dirty="0"/>
          </a:p>
          <a:p>
            <a:pPr lvl="1"/>
            <a:r>
              <a:rPr lang="fr-FR" dirty="0"/>
              <a:t>Opportunités</a:t>
            </a:r>
          </a:p>
          <a:p>
            <a:pPr lvl="1"/>
            <a:r>
              <a:rPr lang="fr-FR" dirty="0"/>
              <a:t>Menaces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2C3-36B9-4BA5-9291-0AB6CC35AE46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8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ctr"/>
            <a:r>
              <a:rPr lang="fr-FR" sz="3200" b="1" u="sng" dirty="0" smtClean="0">
                <a:latin typeface="+mn-lt"/>
              </a:rPr>
              <a:t>Analyse de marché</a:t>
            </a:r>
            <a:r>
              <a:rPr lang="fr-FR" sz="3200" b="1" dirty="0" smtClean="0">
                <a:latin typeface="+mn-lt"/>
              </a:rPr>
              <a:t>:</a:t>
            </a:r>
            <a:r>
              <a:rPr lang="fr-FR" sz="4000" b="1" dirty="0">
                <a:latin typeface="+mn-lt"/>
              </a:rPr>
              <a:t/>
            </a:r>
            <a:br>
              <a:rPr lang="fr-FR" sz="4000" b="1" dirty="0">
                <a:latin typeface="+mn-lt"/>
              </a:rPr>
            </a:br>
            <a:endParaRPr lang="fr-FR" sz="4000" b="1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124744"/>
            <a:ext cx="7107560" cy="5373216"/>
          </a:xfrm>
        </p:spPr>
        <p:txBody>
          <a:bodyPr>
            <a:normAutofit/>
          </a:bodyPr>
          <a:lstStyle/>
          <a:p>
            <a:pPr lvl="1"/>
            <a:r>
              <a:rPr lang="fr-FR" sz="1800" b="1" u="sng" dirty="0" smtClean="0"/>
              <a:t>Idée de départ:</a:t>
            </a:r>
          </a:p>
          <a:p>
            <a:pPr lvl="1">
              <a:buNone/>
            </a:pPr>
            <a:r>
              <a:rPr lang="fr-FR" sz="1400" dirty="0" smtClean="0"/>
              <a:t>		Vendre des clés uniques permettant de donner l’accès au contenu de jeux 	vidéo à un utilisateur à la fois</a:t>
            </a:r>
          </a:p>
          <a:p>
            <a:pPr lvl="1">
              <a:buNone/>
            </a:pPr>
            <a:endParaRPr lang="fr-FR" sz="1400" dirty="0" smtClean="0"/>
          </a:p>
          <a:p>
            <a:pPr lvl="1"/>
            <a:r>
              <a:rPr lang="fr-FR" sz="1800" b="1" u="sng" dirty="0" smtClean="0"/>
              <a:t>Capacité de création de valeur:</a:t>
            </a:r>
          </a:p>
          <a:p>
            <a:pPr marL="448056" lvl="1" indent="0">
              <a:buNone/>
            </a:pPr>
            <a:r>
              <a:rPr lang="fr-FR" sz="1400" dirty="0" smtClean="0"/>
              <a:t>	</a:t>
            </a:r>
            <a:r>
              <a:rPr lang="fr-FR" sz="1400" dirty="0" smtClean="0"/>
              <a:t>Promouvoir les jeux indépendants</a:t>
            </a:r>
          </a:p>
          <a:p>
            <a:pPr marL="448056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Jeux vidéo humains: découverte des éditeurs indépendants</a:t>
            </a:r>
          </a:p>
          <a:p>
            <a:pPr marL="448056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Partenariats avec ces éditeurs</a:t>
            </a:r>
          </a:p>
          <a:p>
            <a:pPr marL="448056" lvl="1" indent="0">
              <a:buNone/>
            </a:pPr>
            <a:r>
              <a:rPr lang="fr-FR" sz="1400" dirty="0"/>
              <a:t>	</a:t>
            </a:r>
            <a:endParaRPr lang="fr-FR" sz="1400" dirty="0" smtClean="0"/>
          </a:p>
          <a:p>
            <a:pPr lvl="1"/>
            <a:r>
              <a:rPr lang="fr-FR" sz="1800" b="1" u="sng" dirty="0" smtClean="0"/>
              <a:t>Définition du marché:</a:t>
            </a:r>
          </a:p>
          <a:p>
            <a:pPr marL="749808" lvl="2" indent="0">
              <a:buNone/>
            </a:pPr>
            <a:r>
              <a:rPr lang="fr-FR" sz="1400" dirty="0" smtClean="0"/>
              <a:t>	Marché profitable</a:t>
            </a:r>
          </a:p>
          <a:p>
            <a:pPr marL="749808" lvl="2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Aucune plate-forme de jeux vidéo indépendants</a:t>
            </a:r>
          </a:p>
          <a:p>
            <a:pPr marL="749808" lvl="2" indent="0">
              <a:buNone/>
            </a:pPr>
            <a:r>
              <a:rPr lang="fr-FR" sz="1400" dirty="0" smtClean="0"/>
              <a:t>	Communauté importante de joueurs</a:t>
            </a:r>
          </a:p>
          <a:p>
            <a:pPr marL="749808" lvl="2" indent="0">
              <a:buNone/>
            </a:pPr>
            <a:r>
              <a:rPr lang="fr-FR" sz="1400" dirty="0"/>
              <a:t>	</a:t>
            </a:r>
            <a:endParaRPr lang="fr-FR" sz="1400" dirty="0" smtClean="0"/>
          </a:p>
          <a:p>
            <a:pPr lvl="1"/>
            <a:r>
              <a:rPr lang="fr-FR" sz="1800" b="1" u="sng" dirty="0" smtClean="0"/>
              <a:t>Arguments de vente:</a:t>
            </a:r>
          </a:p>
          <a:p>
            <a:pPr marL="448056" lvl="1" indent="0">
              <a:buNone/>
            </a:pPr>
            <a:r>
              <a:rPr lang="fr-FR" sz="1800" dirty="0"/>
              <a:t>	</a:t>
            </a:r>
            <a:r>
              <a:rPr lang="fr-FR" sz="1400" dirty="0" smtClean="0"/>
              <a:t>Promotion des jeux et éditeurs indépendants</a:t>
            </a:r>
          </a:p>
          <a:p>
            <a:pPr marL="448056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Concours de développement de nos utilisateurs</a:t>
            </a:r>
          </a:p>
          <a:p>
            <a:pPr marL="448056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Tournois de nos principaux jeux</a:t>
            </a:r>
          </a:p>
          <a:p>
            <a:pPr marL="448056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Forum: liens forts entre développeurs et joueurs</a:t>
            </a:r>
            <a:r>
              <a:rPr lang="fr-FR" sz="1600" dirty="0" smtClean="0"/>
              <a:t>	</a:t>
            </a:r>
            <a:endParaRPr lang="fr-FR" sz="16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C40-9A7A-4D01-A7A3-7A54047BFE7A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r"/>
            <a:r>
              <a:rPr lang="fr-FR" sz="3200" b="1" u="sng" dirty="0" smtClean="0">
                <a:latin typeface="+mn-lt"/>
              </a:rPr>
              <a:t>Analyse de marché</a:t>
            </a:r>
            <a:r>
              <a:rPr lang="fr-FR" sz="3200" b="1" dirty="0" smtClean="0">
                <a:latin typeface="+mn-lt"/>
              </a:rPr>
              <a:t>:</a:t>
            </a:r>
            <a:r>
              <a:rPr lang="fr-FR" sz="4000" b="1" dirty="0">
                <a:latin typeface="+mn-lt"/>
              </a:rPr>
              <a:t/>
            </a:r>
            <a:br>
              <a:rPr lang="fr-FR" sz="4000" b="1" dirty="0">
                <a:latin typeface="+mn-lt"/>
              </a:rPr>
            </a:br>
            <a:endParaRPr lang="fr-FR" sz="4000" b="1" dirty="0">
              <a:latin typeface="+mn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C40-9A7A-4D01-A7A3-7A54047BFE7A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0006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r"/>
            <a:r>
              <a:rPr lang="fr-FR" sz="3200" b="1" u="sng" dirty="0">
                <a:latin typeface="+mn-lt"/>
              </a:rPr>
              <a:t>I) Caractéristiques générales du </a:t>
            </a:r>
            <a:r>
              <a:rPr lang="fr-FR" sz="3200" b="1" u="sng" dirty="0" smtClean="0">
                <a:latin typeface="+mn-lt"/>
              </a:rPr>
              <a:t>marché</a:t>
            </a:r>
            <a:r>
              <a:rPr lang="fr-FR" sz="3200" b="1" dirty="0" smtClean="0">
                <a:latin typeface="+mn-lt"/>
              </a:rPr>
              <a:t> :</a:t>
            </a:r>
            <a:r>
              <a:rPr lang="fr-FR" sz="4000" b="1" dirty="0">
                <a:latin typeface="+mn-lt"/>
              </a:rPr>
              <a:t/>
            </a:r>
            <a:br>
              <a:rPr lang="fr-FR" sz="4000" b="1" dirty="0">
                <a:latin typeface="+mn-lt"/>
              </a:rPr>
            </a:br>
            <a:endParaRPr lang="fr-FR" sz="4000" b="1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600200"/>
            <a:ext cx="74676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fr-FR" sz="3200" b="1" u="sng" dirty="0" smtClean="0"/>
              <a:t>Volume</a:t>
            </a:r>
          </a:p>
          <a:p>
            <a:endParaRPr lang="fr-FR" sz="2800" dirty="0"/>
          </a:p>
          <a:p>
            <a:pPr lvl="1"/>
            <a:r>
              <a:rPr lang="fr-FR" sz="1600" dirty="0" smtClean="0"/>
              <a:t>Marché de 2,7 milliards d’euros</a:t>
            </a:r>
          </a:p>
          <a:p>
            <a:pPr lvl="0"/>
            <a:endParaRPr lang="fr-FR" sz="2000" dirty="0"/>
          </a:p>
          <a:p>
            <a:pPr lvl="1"/>
            <a:r>
              <a:rPr lang="fr-FR" sz="1600" dirty="0" smtClean="0"/>
              <a:t>28,6 millions de joueurs en France</a:t>
            </a:r>
          </a:p>
          <a:p>
            <a:pPr lvl="0"/>
            <a:endParaRPr lang="fr-FR" sz="2000" dirty="0"/>
          </a:p>
          <a:p>
            <a:pPr lvl="1"/>
            <a:r>
              <a:rPr lang="fr-FR" sz="1600" dirty="0" smtClean="0"/>
              <a:t>Français moyen </a:t>
            </a:r>
            <a:r>
              <a:rPr lang="fr-FR" sz="1600" dirty="0" smtClean="0">
                <a:sym typeface="Wingdings" pitchFamily="2" charset="2"/>
              </a:rPr>
              <a:t> 6 h de jeu / semaine</a:t>
            </a:r>
          </a:p>
          <a:p>
            <a:pPr lvl="0"/>
            <a:endParaRPr lang="fr-FR" sz="2000" dirty="0">
              <a:sym typeface="Wingdings" pitchFamily="2" charset="2"/>
            </a:endParaRPr>
          </a:p>
          <a:p>
            <a:pPr lvl="1"/>
            <a:r>
              <a:rPr lang="fr-FR" sz="1600" dirty="0" smtClean="0">
                <a:sym typeface="Wingdings" pitchFamily="2" charset="2"/>
              </a:rPr>
              <a:t>8291 emplois dans le secteur du jeu vidéo</a:t>
            </a:r>
            <a:endParaRPr lang="fr-FR" sz="1600" dirty="0" smtClean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1024087010"/>
              </p:ext>
            </p:extLst>
          </p:nvPr>
        </p:nvGraphicFramePr>
        <p:xfrm>
          <a:off x="4211960" y="1556792"/>
          <a:ext cx="493204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C40-9A7A-4D01-A7A3-7A54047BFE7A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4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pPr lvl="1">
              <a:buNone/>
            </a:pPr>
            <a:r>
              <a:rPr lang="fr-FR" b="1" u="sng" dirty="0" smtClean="0"/>
              <a:t>Valeur </a:t>
            </a:r>
            <a:r>
              <a:rPr lang="fr-FR" b="1" u="sng" dirty="0"/>
              <a:t>du marché</a:t>
            </a:r>
            <a:endParaRPr lang="fr-FR" dirty="0"/>
          </a:p>
          <a:p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4241-B09A-4CC0-B2F2-9DDF778B6086}" type="datetime1">
              <a:rPr lang="fr-FR" smtClean="0"/>
              <a:pPr/>
              <a:t>06/05/2014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graphicFrame>
        <p:nvGraphicFramePr>
          <p:cNvPr id="11" name="Graphique 10"/>
          <p:cNvGraphicFramePr/>
          <p:nvPr/>
        </p:nvGraphicFramePr>
        <p:xfrm>
          <a:off x="323528" y="1052736"/>
          <a:ext cx="8676456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5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pPr lvl="1">
              <a:buNone/>
            </a:pPr>
            <a:r>
              <a:rPr lang="fr-FR" b="1" u="sng" dirty="0" smtClean="0"/>
              <a:t>Valeur </a:t>
            </a:r>
            <a:r>
              <a:rPr lang="fr-FR" b="1" u="sng" dirty="0"/>
              <a:t>du marché</a:t>
            </a:r>
            <a:endParaRPr lang="fr-FR" dirty="0"/>
          </a:p>
          <a:p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4241-B09A-4CC0-B2F2-9DDF778B6086}" type="datetime1">
              <a:rPr lang="fr-FR" smtClean="0"/>
              <a:pPr/>
              <a:t>06/05/2014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graphicFrame>
        <p:nvGraphicFramePr>
          <p:cNvPr id="7" name="Graphique 6"/>
          <p:cNvGraphicFramePr/>
          <p:nvPr/>
        </p:nvGraphicFramePr>
        <p:xfrm>
          <a:off x="323528" y="1268760"/>
          <a:ext cx="856895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5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latin typeface="+mn-lt"/>
              </a:rPr>
              <a:t>Comportements d'achats</a:t>
            </a:r>
            <a:r>
              <a:rPr lang="fr-FR" dirty="0">
                <a:latin typeface="+mn-lt"/>
              </a:rPr>
              <a:t/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F17E-121C-41CD-B692-FF67B2C8498D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83063" cy="364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latin typeface="+mn-lt"/>
              </a:rPr>
              <a:t>IV) Cibles de consommateurs:</a:t>
            </a:r>
            <a:r>
              <a:rPr lang="fr-FR" dirty="0">
                <a:latin typeface="+mn-lt"/>
              </a:rPr>
              <a:t/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60032" y="16288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Nos cibles: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acheteurs en ligne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joueurs PC (femmes &amp; hommes)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C72E-F717-400B-88B6-6CED2A942321}" type="datetime1">
              <a:rPr lang="fr-FR" smtClean="0"/>
              <a:pPr/>
              <a:t>06/05/2014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0960-ED23-4BB5-9F24-2B672F2DCDF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BARBON Pierre &amp; TUTUAKU Hervé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36099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6" y="1484784"/>
            <a:ext cx="30670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2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691</TotalTime>
  <Words>156</Words>
  <Application>Microsoft Office PowerPoint</Application>
  <PresentationFormat>Affichage à l'écran (4:3)</PresentationFormat>
  <Paragraphs>89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Technique</vt:lpstr>
      <vt:lpstr>Carnet de suivi de projet 2013-2014 </vt:lpstr>
      <vt:lpstr>Sommaire: </vt:lpstr>
      <vt:lpstr>Analyse de marché: </vt:lpstr>
      <vt:lpstr>Analyse de marché: </vt:lpstr>
      <vt:lpstr>I) Caractéristiques générales du marché : </vt:lpstr>
      <vt:lpstr>Présentation PowerPoint</vt:lpstr>
      <vt:lpstr>Présentation PowerPoint</vt:lpstr>
      <vt:lpstr>Comportements d'achats </vt:lpstr>
      <vt:lpstr>IV) Cibles de consommateurs: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Carnet de suivi de projet 2012-2013</dc:title>
  <dc:creator>Pierre</dc:creator>
  <cp:lastModifiedBy>Pierre</cp:lastModifiedBy>
  <cp:revision>95</cp:revision>
  <dcterms:created xsi:type="dcterms:W3CDTF">2012-11-22T17:10:07Z</dcterms:created>
  <dcterms:modified xsi:type="dcterms:W3CDTF">2014-05-06T20:12:26Z</dcterms:modified>
</cp:coreProperties>
</file>