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4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4444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5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2000" b="1" i="0" u="none" strike="noStrike" baseline="0" dirty="0" smtClean="0">
                <a:effectLst/>
              </a:rPr>
              <a:t>Evolution du chiffre d’affaire du marché du jeu vidéo </a:t>
            </a:r>
            <a:endParaRPr lang="en-US" sz="2000" dirty="0"/>
          </a:p>
        </c:rich>
      </c:tx>
      <c:layout>
        <c:manualLayout>
          <c:xMode val="edge"/>
          <c:yMode val="edge"/>
          <c:x val="0.11241276744044099"/>
          <c:y val="6.212529431135534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943371518390962"/>
          <c:y val="0.25380593809853291"/>
          <c:w val="0.39029991319028134"/>
          <c:h val="0.418538303338989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Dématérialisé</c:v>
                </c:pt>
              </c:strCache>
            </c:strRef>
          </c:tx>
          <c:spPr>
            <a:solidFill>
              <a:srgbClr val="444444"/>
            </a:solidFill>
          </c:spPr>
          <c:invertIfNegative val="0"/>
          <c:cat>
            <c:numRef>
              <c:f>Feuil1!$A$2:$A$7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Feuil1!$B$2:$B$7</c:f>
              <c:numCache>
                <c:formatCode>General</c:formatCode>
                <c:ptCount val="6"/>
                <c:pt idx="0">
                  <c:v>788</c:v>
                </c:pt>
                <c:pt idx="1">
                  <c:v>928</c:v>
                </c:pt>
                <c:pt idx="2">
                  <c:v>1290</c:v>
                </c:pt>
                <c:pt idx="3">
                  <c:v>1318</c:v>
                </c:pt>
                <c:pt idx="4">
                  <c:v>1555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Physique</c:v>
                </c:pt>
              </c:strCache>
            </c:strRef>
          </c:tx>
          <c:spPr>
            <a:solidFill>
              <a:srgbClr val="FFFFFF"/>
            </a:solidFill>
            <a:effectLst>
              <a:glow rad="76200">
                <a:srgbClr val="0070C0">
                  <a:alpha val="50000"/>
                </a:srgbClr>
              </a:glow>
            </a:effectLst>
          </c:spPr>
          <c:invertIfNegative val="0"/>
          <c:cat>
            <c:numRef>
              <c:f>Feuil1!$A$2:$A$7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Feuil1!$C$2:$C$7</c:f>
              <c:numCache>
                <c:formatCode>General</c:formatCode>
                <c:ptCount val="6"/>
                <c:pt idx="0">
                  <c:v>1329</c:v>
                </c:pt>
                <c:pt idx="1">
                  <c:v>1205</c:v>
                </c:pt>
                <c:pt idx="2">
                  <c:v>1290</c:v>
                </c:pt>
                <c:pt idx="3">
                  <c:v>1383</c:v>
                </c:pt>
                <c:pt idx="4">
                  <c:v>1387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119269632"/>
        <c:axId val="126849024"/>
      </c:barChart>
      <c:catAx>
        <c:axId val="119269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fr-FR"/>
          </a:p>
        </c:txPr>
        <c:crossAx val="126849024"/>
        <c:crosses val="autoZero"/>
        <c:auto val="1"/>
        <c:lblAlgn val="ctr"/>
        <c:lblOffset val="100"/>
        <c:noMultiLvlLbl val="0"/>
      </c:catAx>
      <c:valAx>
        <c:axId val="126849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fr-FR"/>
          </a:p>
        </c:txPr>
        <c:crossAx val="1192696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32535209696145523"/>
          <c:y val="0.85594158176691537"/>
          <c:w val="0.27047261949375745"/>
          <c:h val="0.1440584182330846"/>
        </c:manualLayout>
      </c:layout>
      <c:overlay val="0"/>
      <c:txPr>
        <a:bodyPr/>
        <a:lstStyle/>
        <a:p>
          <a:pPr>
            <a:defRPr b="1"/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fr-FR"/>
              <a:t>Répartition des joueurs selon l'âge:</a:t>
            </a:r>
          </a:p>
        </c:rich>
      </c:tx>
      <c:layout/>
      <c:overlay val="0"/>
    </c:title>
    <c:autoTitleDeleted val="0"/>
    <c:plotArea>
      <c:layout/>
      <c:doughnutChart>
        <c:varyColors val="1"/>
        <c:ser>
          <c:idx val="0"/>
          <c:order val="0"/>
          <c:spPr>
            <a:solidFill>
              <a:srgbClr val="E5E5E5"/>
            </a:solidFill>
          </c:spPr>
          <c:explosion val="7"/>
          <c:dPt>
            <c:idx val="0"/>
            <c:bubble3D val="0"/>
            <c:explosion val="10"/>
            <c:spPr>
              <a:solidFill>
                <a:srgbClr val="444444"/>
              </a:solidFill>
            </c:spPr>
          </c:dPt>
          <c:dPt>
            <c:idx val="1"/>
            <c:bubble3D val="0"/>
            <c:explosion val="0"/>
            <c:spPr>
              <a:solidFill>
                <a:srgbClr val="FFFFFF"/>
              </a:solidFill>
            </c:spPr>
          </c:dPt>
          <c:dLbls>
            <c:dLbl>
              <c:idx val="0"/>
              <c:numFmt formatCode="0.0%" sourceLinked="0"/>
              <c:spPr>
                <a:noFill/>
              </c:spPr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fr-F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.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Feuil1!$B$1:$C$1</c:f>
              <c:strCache>
                <c:ptCount val="2"/>
                <c:pt idx="0">
                  <c:v>plus de 18 ans</c:v>
                </c:pt>
                <c:pt idx="1">
                  <c:v>moins de 18 ans</c:v>
                </c:pt>
              </c:strCache>
            </c:strRef>
          </c:cat>
          <c:val>
            <c:numRef>
              <c:f>Feuil1!$A$2:$B$2</c:f>
              <c:numCache>
                <c:formatCode>General</c:formatCode>
                <c:ptCount val="2"/>
                <c:pt idx="0">
                  <c:v>83.5</c:v>
                </c:pt>
                <c:pt idx="1">
                  <c:v>16.5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44"/>
        <c:holeSize val="50"/>
      </c:doughnutChart>
      <c:spPr>
        <a:scene3d>
          <a:camera prst="orthographicFront"/>
          <a:lightRig rig="threePt" dir="t"/>
        </a:scene3d>
        <a:sp3d>
          <a:bevelT prst="slope"/>
        </a:sp3d>
      </c:spPr>
    </c:plotArea>
    <c:legend>
      <c:legendPos val="b"/>
      <c:layout/>
      <c:overlay val="0"/>
      <c:txPr>
        <a:bodyPr/>
        <a:lstStyle/>
        <a:p>
          <a:pPr>
            <a:defRPr sz="1200" b="1"/>
          </a:pPr>
          <a:endParaRPr lang="fr-FR"/>
        </a:p>
      </c:txPr>
    </c:legend>
    <c:plotVisOnly val="1"/>
    <c:dispBlanksAs val="gap"/>
    <c:showDLblsOverMax val="0"/>
  </c:chart>
  <c:spPr>
    <a:solidFill>
      <a:srgbClr val="E5E5E5"/>
    </a:solidFill>
  </c:sp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CB57-D676-4DD3-90E8-475250728AF0}" type="datetimeFigureOut">
              <a:rPr lang="fr-FR" smtClean="0"/>
              <a:t>16/05/2014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C8EF-CB4A-46E6-991D-8E817725A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53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CB57-D676-4DD3-90E8-475250728AF0}" type="datetimeFigureOut">
              <a:rPr lang="fr-FR" smtClean="0"/>
              <a:t>16/05/2014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C8EF-CB4A-46E6-991D-8E817725A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96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CB57-D676-4DD3-90E8-475250728AF0}" type="datetimeFigureOut">
              <a:rPr lang="fr-FR" smtClean="0"/>
              <a:t>16/05/2014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C8EF-CB4A-46E6-991D-8E817725A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55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CB57-D676-4DD3-90E8-475250728AF0}" type="datetimeFigureOut">
              <a:rPr lang="fr-FR" smtClean="0"/>
              <a:t>16/05/2014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C8EF-CB4A-46E6-991D-8E817725A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95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CB57-D676-4DD3-90E8-475250728AF0}" type="datetimeFigureOut">
              <a:rPr lang="fr-FR" smtClean="0"/>
              <a:t>16/05/2014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C8EF-CB4A-46E6-991D-8E817725A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53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CB57-D676-4DD3-90E8-475250728AF0}" type="datetimeFigureOut">
              <a:rPr lang="fr-FR" smtClean="0"/>
              <a:t>16/05/2014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C8EF-CB4A-46E6-991D-8E817725A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64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CB57-D676-4DD3-90E8-475250728AF0}" type="datetimeFigureOut">
              <a:rPr lang="fr-FR" smtClean="0"/>
              <a:t>16/05/2014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C8EF-CB4A-46E6-991D-8E817725A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94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CB57-D676-4DD3-90E8-475250728AF0}" type="datetimeFigureOut">
              <a:rPr lang="fr-FR" smtClean="0"/>
              <a:t>16/05/2014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C8EF-CB4A-46E6-991D-8E817725A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07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CB57-D676-4DD3-90E8-475250728AF0}" type="datetimeFigureOut">
              <a:rPr lang="fr-FR" smtClean="0"/>
              <a:t>16/05/2014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C8EF-CB4A-46E6-991D-8E817725A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51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CB57-D676-4DD3-90E8-475250728AF0}" type="datetimeFigureOut">
              <a:rPr lang="fr-FR" smtClean="0"/>
              <a:t>16/05/2014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C8EF-CB4A-46E6-991D-8E817725A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75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CB57-D676-4DD3-90E8-475250728AF0}" type="datetimeFigureOut">
              <a:rPr lang="fr-FR" smtClean="0"/>
              <a:t>16/05/2014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C8EF-CB4A-46E6-991D-8E817725A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50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BCB57-D676-4DD3-90E8-475250728AF0}" type="datetimeFigureOut">
              <a:rPr lang="fr-FR" smtClean="0"/>
              <a:t>16/05/2014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DC8EF-CB4A-46E6-991D-8E817725A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48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83959" y="4141230"/>
            <a:ext cx="6358874" cy="1267990"/>
          </a:xfrm>
          <a:solidFill>
            <a:srgbClr val="FFFFFF"/>
          </a:solidFill>
        </p:spPr>
        <p:txBody>
          <a:bodyPr>
            <a:normAutofit/>
          </a:bodyPr>
          <a:lstStyle/>
          <a:p>
            <a:endParaRPr lang="fr-FR" b="1" dirty="0"/>
          </a:p>
          <a:p>
            <a:r>
              <a:rPr lang="fr-FR" b="1" dirty="0" smtClean="0">
                <a:solidFill>
                  <a:srgbClr val="444444"/>
                </a:solidFill>
              </a:rPr>
              <a:t>Plate-forme de jeux indépendants</a:t>
            </a:r>
            <a:endParaRPr lang="fr-FR" b="1" dirty="0">
              <a:solidFill>
                <a:srgbClr val="444444"/>
              </a:solidFill>
            </a:endParaRPr>
          </a:p>
        </p:txBody>
      </p:sp>
      <p:sp>
        <p:nvSpPr>
          <p:cNvPr id="6" name="Arrondir un rectangle avec un coin du même côté 5"/>
          <p:cNvSpPr/>
          <p:nvPr/>
        </p:nvSpPr>
        <p:spPr>
          <a:xfrm>
            <a:off x="1395044" y="1736812"/>
            <a:ext cx="6336704" cy="936104"/>
          </a:xfrm>
          <a:prstGeom prst="round2Same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b="1" dirty="0" smtClean="0">
                <a:solidFill>
                  <a:schemeClr val="bg1"/>
                </a:solidFill>
              </a:rPr>
              <a:t>Cahier des charges</a:t>
            </a:r>
            <a:endParaRPr lang="fr-FR" sz="4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:\DEUST 2\Split\gameImg\SPLIT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64" y="2694813"/>
            <a:ext cx="4240064" cy="132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86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54410"/>
            <a:ext cx="3898776" cy="499715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"/>
            </a:pPr>
            <a:r>
              <a:rPr lang="fr-FR" sz="2400" b="1" dirty="0"/>
              <a:t> </a:t>
            </a:r>
            <a:r>
              <a:rPr lang="fr-FR" sz="2400" b="1" dirty="0" smtClean="0"/>
              <a:t>Le projet</a:t>
            </a:r>
          </a:p>
          <a:p>
            <a:pPr lvl="1">
              <a:buFont typeface="Wingdings 2" pitchFamily="18" charset="2"/>
              <a:buChar char=""/>
            </a:pPr>
            <a:r>
              <a:rPr lang="fr-FR" sz="2400" b="1" dirty="0" smtClean="0"/>
              <a:t>	Idée de départ</a:t>
            </a:r>
          </a:p>
          <a:p>
            <a:pPr lvl="1">
              <a:buFont typeface="Wingdings 2" pitchFamily="18" charset="2"/>
              <a:buChar char=""/>
            </a:pPr>
            <a:r>
              <a:rPr lang="fr-FR" sz="2400" b="1" dirty="0" smtClean="0"/>
              <a:t>Création de valeur</a:t>
            </a:r>
          </a:p>
          <a:p>
            <a:pPr lvl="1">
              <a:buFont typeface="Wingdings 2" pitchFamily="18" charset="2"/>
              <a:buChar char=""/>
            </a:pPr>
            <a:r>
              <a:rPr lang="fr-FR" sz="2400" b="1" dirty="0" smtClean="0"/>
              <a:t>Définition du marché</a:t>
            </a:r>
          </a:p>
          <a:p>
            <a:pPr lvl="1">
              <a:buFont typeface="Wingdings 2" pitchFamily="18" charset="2"/>
              <a:buChar char=""/>
            </a:pPr>
            <a:r>
              <a:rPr lang="fr-FR" sz="2400" b="1" dirty="0" smtClean="0"/>
              <a:t>Arguments de vente</a:t>
            </a:r>
          </a:p>
          <a:p>
            <a:pPr marL="0" indent="0">
              <a:buNone/>
            </a:pPr>
            <a:endParaRPr lang="fr-FR" sz="2400" b="1" dirty="0" smtClean="0"/>
          </a:p>
          <a:p>
            <a:pPr>
              <a:buFont typeface="Wingdings" pitchFamily="2" charset="2"/>
              <a:buChar char=""/>
            </a:pPr>
            <a:r>
              <a:rPr lang="fr-FR" sz="2400" b="1" dirty="0" smtClean="0"/>
              <a:t>Aspect commercial</a:t>
            </a:r>
          </a:p>
          <a:p>
            <a:pPr lvl="1">
              <a:buFont typeface="Wingdings 2" pitchFamily="18" charset="2"/>
              <a:buChar char=""/>
            </a:pPr>
            <a:r>
              <a:rPr lang="fr-FR" sz="2400" b="1" dirty="0" smtClean="0">
                <a:solidFill>
                  <a:prstClr val="black"/>
                </a:solidFill>
              </a:rPr>
              <a:t>Le marché</a:t>
            </a:r>
          </a:p>
          <a:p>
            <a:pPr lvl="1">
              <a:buFont typeface="Wingdings 2" pitchFamily="18" charset="2"/>
              <a:buChar char=""/>
            </a:pPr>
            <a:r>
              <a:rPr lang="fr-FR" sz="2400" b="1" dirty="0" smtClean="0">
                <a:solidFill>
                  <a:prstClr val="black"/>
                </a:solidFill>
              </a:rPr>
              <a:t>La cible</a:t>
            </a:r>
          </a:p>
          <a:p>
            <a:pPr lvl="1">
              <a:buFont typeface="Wingdings 2" pitchFamily="18" charset="2"/>
              <a:buChar char=""/>
            </a:pPr>
            <a:r>
              <a:rPr lang="fr-FR" sz="2400" b="1" dirty="0" smtClean="0">
                <a:solidFill>
                  <a:prstClr val="black"/>
                </a:solidFill>
              </a:rPr>
              <a:t>Analyse SWOT</a:t>
            </a:r>
            <a:endParaRPr lang="fr-FR" sz="2400" b="1" dirty="0" smtClean="0"/>
          </a:p>
          <a:p>
            <a:pPr>
              <a:buFont typeface="Wingdings" pitchFamily="2" charset="2"/>
              <a:buChar char=""/>
            </a:pPr>
            <a:endParaRPr lang="fr-FR" sz="24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4427251" y="1844824"/>
            <a:ext cx="4392488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"/>
            </a:pPr>
            <a:r>
              <a:rPr lang="fr-FR" sz="2400" b="1" dirty="0">
                <a:solidFill>
                  <a:prstClr val="black"/>
                </a:solidFill>
              </a:rPr>
              <a:t>Aspect technique</a:t>
            </a:r>
          </a:p>
          <a:p>
            <a:pPr marL="742950" lvl="1" indent="-285750">
              <a:spcBef>
                <a:spcPct val="20000"/>
              </a:spcBef>
              <a:buFont typeface="Wingdings 2" pitchFamily="18" charset="2"/>
              <a:buChar char=""/>
            </a:pPr>
            <a:r>
              <a:rPr lang="fr-FR" sz="2400" b="1" dirty="0">
                <a:solidFill>
                  <a:prstClr val="black"/>
                </a:solidFill>
              </a:rPr>
              <a:t>Charte graphique</a:t>
            </a:r>
          </a:p>
          <a:p>
            <a:pPr marL="742950" lvl="1" indent="-285750">
              <a:spcBef>
                <a:spcPct val="20000"/>
              </a:spcBef>
              <a:buFont typeface="Wingdings 2" pitchFamily="18" charset="2"/>
              <a:buChar char=""/>
            </a:pPr>
            <a:r>
              <a:rPr lang="fr-FR" sz="2400" b="1" dirty="0">
                <a:solidFill>
                  <a:prstClr val="black"/>
                </a:solidFill>
              </a:rPr>
              <a:t>Structure du site</a:t>
            </a:r>
          </a:p>
          <a:p>
            <a:pPr marL="742950" lvl="1" indent="-285750">
              <a:spcBef>
                <a:spcPct val="20000"/>
              </a:spcBef>
              <a:buFont typeface="Wingdings 2" pitchFamily="18" charset="2"/>
              <a:buChar char=""/>
            </a:pPr>
            <a:r>
              <a:rPr lang="fr-FR" sz="2400" b="1" dirty="0">
                <a:solidFill>
                  <a:prstClr val="black"/>
                </a:solidFill>
              </a:rPr>
              <a:t>Outils de travail</a:t>
            </a:r>
          </a:p>
          <a:p>
            <a:pPr lvl="0">
              <a:spcBef>
                <a:spcPct val="20000"/>
              </a:spcBef>
            </a:pPr>
            <a:endParaRPr lang="fr-FR" sz="2400" b="1" dirty="0" smtClean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endParaRPr lang="fr-FR" sz="2400" b="1" dirty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"/>
            </a:pPr>
            <a:r>
              <a:rPr lang="fr-FR" sz="2400" b="1" dirty="0">
                <a:solidFill>
                  <a:prstClr val="black"/>
                </a:solidFill>
              </a:rPr>
              <a:t>Organisation du travail</a:t>
            </a:r>
          </a:p>
          <a:p>
            <a:pPr marL="742950" lvl="1" indent="-285750">
              <a:spcBef>
                <a:spcPct val="20000"/>
              </a:spcBef>
              <a:buFont typeface="Wingdings 2" pitchFamily="18" charset="2"/>
              <a:buChar char=""/>
            </a:pPr>
            <a:r>
              <a:rPr lang="fr-FR" sz="2400" b="1" dirty="0">
                <a:solidFill>
                  <a:prstClr val="black"/>
                </a:solidFill>
              </a:rPr>
              <a:t>Planification des tâches</a:t>
            </a:r>
          </a:p>
          <a:p>
            <a:pPr marL="742950" lvl="1" indent="-285750">
              <a:spcBef>
                <a:spcPct val="20000"/>
              </a:spcBef>
              <a:buFont typeface="Wingdings 2" pitchFamily="18" charset="2"/>
              <a:buChar char=""/>
            </a:pPr>
            <a:r>
              <a:rPr lang="fr-FR" sz="2400" b="1" dirty="0">
                <a:solidFill>
                  <a:prstClr val="black"/>
                </a:solidFill>
              </a:rPr>
              <a:t>Gestion des risques</a:t>
            </a:r>
            <a:endParaRPr lang="fr-FR" sz="2400" b="1" dirty="0">
              <a:solidFill>
                <a:prstClr val="black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4067944" y="1772816"/>
            <a:ext cx="72008" cy="4320480"/>
          </a:xfrm>
          <a:prstGeom prst="line">
            <a:avLst/>
          </a:prstGeom>
          <a:ln w="19050" cap="rnd" cmpd="sng">
            <a:solidFill>
              <a:srgbClr val="444444"/>
            </a:solidFill>
            <a:prstDash val="solid"/>
            <a:round/>
          </a:ln>
          <a:effectLst>
            <a:glow rad="127000">
              <a:srgbClr val="E5E5E5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ndir un rectangle avec un coin du même côté 7"/>
          <p:cNvSpPr/>
          <p:nvPr/>
        </p:nvSpPr>
        <p:spPr>
          <a:xfrm>
            <a:off x="539553" y="404664"/>
            <a:ext cx="8280186" cy="1008112"/>
          </a:xfrm>
          <a:prstGeom prst="round2Same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b="1" dirty="0">
                <a:solidFill>
                  <a:schemeClr val="bg1"/>
                </a:solidFill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58779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925144"/>
          </a:xfrm>
        </p:spPr>
        <p:txBody>
          <a:bodyPr>
            <a:normAutofit fontScale="70000" lnSpcReduction="20000"/>
          </a:bodyPr>
          <a:lstStyle/>
          <a:p>
            <a:pPr lvl="1">
              <a:buFont typeface="Wingdings" pitchFamily="2" charset="2"/>
              <a:buChar char="1"/>
            </a:pPr>
            <a:r>
              <a:rPr lang="fr-FR" sz="2400" b="1" dirty="0">
                <a:solidFill>
                  <a:prstClr val="black"/>
                </a:solidFill>
              </a:rPr>
              <a:t>Idée de </a:t>
            </a:r>
            <a:r>
              <a:rPr lang="fr-FR" sz="2400" b="1" dirty="0" smtClean="0">
                <a:solidFill>
                  <a:prstClr val="black"/>
                </a:solidFill>
              </a:rPr>
              <a:t>départ</a:t>
            </a:r>
          </a:p>
          <a:p>
            <a:pPr lvl="1">
              <a:buFont typeface="Wingdings 2" pitchFamily="18" charset="2"/>
              <a:buChar char=""/>
            </a:pPr>
            <a:r>
              <a:rPr lang="fr-FR" sz="2400" b="1" dirty="0" smtClean="0">
                <a:solidFill>
                  <a:prstClr val="black"/>
                </a:solidFill>
              </a:rPr>
              <a:t>Vendre des jeux vidéos</a:t>
            </a:r>
          </a:p>
          <a:p>
            <a:pPr marL="457200" lvl="1" indent="0">
              <a:buNone/>
            </a:pPr>
            <a:endParaRPr lang="fr-FR" sz="2400" b="1" dirty="0">
              <a:solidFill>
                <a:prstClr val="black"/>
              </a:solidFill>
            </a:endParaRPr>
          </a:p>
          <a:p>
            <a:pPr lvl="1">
              <a:buFont typeface="Wingdings" pitchFamily="2" charset="2"/>
              <a:buChar char="1"/>
            </a:pPr>
            <a:r>
              <a:rPr lang="fr-FR" sz="2400" b="1" dirty="0">
                <a:solidFill>
                  <a:prstClr val="black"/>
                </a:solidFill>
              </a:rPr>
              <a:t>Création de </a:t>
            </a:r>
            <a:r>
              <a:rPr lang="fr-FR" sz="2400" b="1" dirty="0" smtClean="0">
                <a:solidFill>
                  <a:prstClr val="black"/>
                </a:solidFill>
              </a:rPr>
              <a:t>valeur</a:t>
            </a:r>
          </a:p>
          <a:p>
            <a:pPr lvl="1">
              <a:buFont typeface="Wingdings 2" pitchFamily="18" charset="2"/>
              <a:buChar char="R"/>
            </a:pPr>
            <a:r>
              <a:rPr lang="fr-FR" sz="2400" b="1" dirty="0" smtClean="0">
                <a:solidFill>
                  <a:prstClr val="black"/>
                </a:solidFill>
              </a:rPr>
              <a:t>Promouvoir les jeux indépendants</a:t>
            </a:r>
          </a:p>
          <a:p>
            <a:pPr lvl="1">
              <a:buFont typeface="Wingdings 2" pitchFamily="18" charset="2"/>
              <a:buChar char="R"/>
            </a:pPr>
            <a:r>
              <a:rPr lang="fr-FR" sz="2400" b="1" dirty="0" smtClean="0">
                <a:solidFill>
                  <a:prstClr val="black"/>
                </a:solidFill>
              </a:rPr>
              <a:t>Découverte des éditeurs indépendants</a:t>
            </a:r>
          </a:p>
          <a:p>
            <a:pPr lvl="1">
              <a:buFont typeface="Wingdings 2" pitchFamily="18" charset="2"/>
              <a:buChar char="R"/>
            </a:pPr>
            <a:r>
              <a:rPr lang="fr-FR" sz="2400" b="1" dirty="0" smtClean="0">
                <a:solidFill>
                  <a:prstClr val="black"/>
                </a:solidFill>
              </a:rPr>
              <a:t>Partenariats avec ces éditeurs</a:t>
            </a:r>
          </a:p>
          <a:p>
            <a:pPr marL="457200" lvl="1" indent="0">
              <a:buNone/>
            </a:pPr>
            <a:endParaRPr lang="fr-FR" sz="2400" b="1" dirty="0">
              <a:solidFill>
                <a:prstClr val="black"/>
              </a:solidFill>
            </a:endParaRPr>
          </a:p>
          <a:p>
            <a:pPr lvl="1">
              <a:buFont typeface="Wingdings" pitchFamily="2" charset="2"/>
              <a:buChar char="1"/>
            </a:pPr>
            <a:r>
              <a:rPr lang="fr-FR" sz="2400" b="1" dirty="0">
                <a:solidFill>
                  <a:prstClr val="black"/>
                </a:solidFill>
              </a:rPr>
              <a:t>Définition du </a:t>
            </a:r>
            <a:r>
              <a:rPr lang="fr-FR" sz="2400" b="1" dirty="0" smtClean="0">
                <a:solidFill>
                  <a:prstClr val="black"/>
                </a:solidFill>
              </a:rPr>
              <a:t>marché</a:t>
            </a:r>
          </a:p>
          <a:p>
            <a:pPr lvl="1">
              <a:buFont typeface="Wingdings 2" pitchFamily="18" charset="2"/>
              <a:buChar char="R"/>
            </a:pPr>
            <a:r>
              <a:rPr lang="fr-FR" sz="2400" b="1" dirty="0" smtClean="0">
                <a:solidFill>
                  <a:prstClr val="black"/>
                </a:solidFill>
              </a:rPr>
              <a:t>Marché profitable</a:t>
            </a:r>
          </a:p>
          <a:p>
            <a:pPr lvl="1">
              <a:buFont typeface="Wingdings 2" pitchFamily="18" charset="2"/>
              <a:buChar char="R"/>
            </a:pPr>
            <a:r>
              <a:rPr lang="fr-FR" sz="2400" b="1" dirty="0" smtClean="0">
                <a:solidFill>
                  <a:prstClr val="black"/>
                </a:solidFill>
              </a:rPr>
              <a:t>Aucune plate-forme de jeux vidéo indépendants</a:t>
            </a:r>
          </a:p>
          <a:p>
            <a:pPr lvl="1">
              <a:buFont typeface="Wingdings 2" pitchFamily="18" charset="2"/>
              <a:buChar char="R"/>
            </a:pPr>
            <a:r>
              <a:rPr lang="fr-FR" sz="2400" b="1" dirty="0" smtClean="0">
                <a:solidFill>
                  <a:prstClr val="black"/>
                </a:solidFill>
              </a:rPr>
              <a:t>Communauté importante de joueurs</a:t>
            </a:r>
          </a:p>
          <a:p>
            <a:pPr marL="457200" lvl="1" indent="0">
              <a:buNone/>
            </a:pPr>
            <a:endParaRPr lang="fr-FR" sz="2400" b="1" dirty="0">
              <a:solidFill>
                <a:prstClr val="black"/>
              </a:solidFill>
            </a:endParaRPr>
          </a:p>
          <a:p>
            <a:pPr lvl="1">
              <a:buFont typeface="Wingdings" pitchFamily="2" charset="2"/>
              <a:buChar char="1"/>
            </a:pPr>
            <a:r>
              <a:rPr lang="fr-FR" sz="2400" b="1" dirty="0">
                <a:solidFill>
                  <a:prstClr val="black"/>
                </a:solidFill>
              </a:rPr>
              <a:t>Arguments de </a:t>
            </a:r>
            <a:r>
              <a:rPr lang="fr-FR" sz="2400" b="1" dirty="0" smtClean="0">
                <a:solidFill>
                  <a:prstClr val="black"/>
                </a:solidFill>
              </a:rPr>
              <a:t>vente</a:t>
            </a:r>
          </a:p>
          <a:p>
            <a:pPr lvl="1">
              <a:buFont typeface="Wingdings 2" pitchFamily="18" charset="2"/>
              <a:buChar char="R"/>
            </a:pPr>
            <a:r>
              <a:rPr lang="fr-FR" sz="2400" b="1" dirty="0" smtClean="0">
                <a:solidFill>
                  <a:prstClr val="black"/>
                </a:solidFill>
              </a:rPr>
              <a:t>Promotion des jeux et éditeurs indépendants</a:t>
            </a:r>
          </a:p>
          <a:p>
            <a:pPr lvl="1">
              <a:buFont typeface="Wingdings 2" pitchFamily="18" charset="2"/>
              <a:buChar char="R"/>
            </a:pPr>
            <a:r>
              <a:rPr lang="fr-FR" sz="2400" b="1" dirty="0" smtClean="0">
                <a:solidFill>
                  <a:prstClr val="black"/>
                </a:solidFill>
              </a:rPr>
              <a:t>Concours de développement de nos utilisateurs</a:t>
            </a:r>
          </a:p>
          <a:p>
            <a:pPr lvl="1">
              <a:buFont typeface="Wingdings 2" pitchFamily="18" charset="2"/>
              <a:buChar char="R"/>
            </a:pPr>
            <a:r>
              <a:rPr lang="fr-FR" sz="2400" b="1" dirty="0" smtClean="0">
                <a:solidFill>
                  <a:prstClr val="black"/>
                </a:solidFill>
              </a:rPr>
              <a:t>Tournois de nos principaux jeux</a:t>
            </a:r>
          </a:p>
          <a:p>
            <a:pPr lvl="1">
              <a:buFont typeface="Wingdings 2" pitchFamily="18" charset="2"/>
              <a:buChar char="R"/>
            </a:pPr>
            <a:r>
              <a:rPr lang="fr-FR" sz="2400" b="1" dirty="0" smtClean="0">
                <a:solidFill>
                  <a:prstClr val="black"/>
                </a:solidFill>
              </a:rPr>
              <a:t>Forum: liens forts entre développeurs et joueurs</a:t>
            </a:r>
            <a:endParaRPr lang="fr-FR" sz="24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fr-FR" sz="2400" b="1" dirty="0">
              <a:solidFill>
                <a:prstClr val="black"/>
              </a:solidFill>
            </a:endParaRPr>
          </a:p>
          <a:p>
            <a:endParaRPr lang="fr-FR" b="1" dirty="0"/>
          </a:p>
        </p:txBody>
      </p:sp>
      <p:sp>
        <p:nvSpPr>
          <p:cNvPr id="5" name="Arrondir un rectangle avec un coin du même côté 4"/>
          <p:cNvSpPr/>
          <p:nvPr/>
        </p:nvSpPr>
        <p:spPr>
          <a:xfrm>
            <a:off x="611560" y="188640"/>
            <a:ext cx="7920880" cy="1080120"/>
          </a:xfrm>
          <a:prstGeom prst="round2Same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b="1" dirty="0">
                <a:solidFill>
                  <a:schemeClr val="bg1"/>
                </a:solidFill>
              </a:rPr>
              <a:t>Le projet</a:t>
            </a:r>
          </a:p>
        </p:txBody>
      </p:sp>
    </p:spTree>
    <p:extLst>
      <p:ext uri="{BB962C8B-B14F-4D97-AF65-F5344CB8AC3E}">
        <p14:creationId xmlns:p14="http://schemas.microsoft.com/office/powerpoint/2010/main" val="75653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ndir un rectangle avec un coin du même côté 4"/>
          <p:cNvSpPr/>
          <p:nvPr/>
        </p:nvSpPr>
        <p:spPr>
          <a:xfrm>
            <a:off x="467544" y="188640"/>
            <a:ext cx="8280920" cy="1152128"/>
          </a:xfrm>
          <a:prstGeom prst="round2Same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b="1" dirty="0">
                <a:solidFill>
                  <a:schemeClr val="bg1"/>
                </a:solidFill>
              </a:rPr>
              <a:t>Aspect commercial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99758"/>
              </p:ext>
            </p:extLst>
          </p:nvPr>
        </p:nvGraphicFramePr>
        <p:xfrm>
          <a:off x="3523028" y="2204864"/>
          <a:ext cx="6094628" cy="449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530374" y="2492896"/>
            <a:ext cx="36724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Marché de 2,7 milliards d’euros</a:t>
            </a:r>
          </a:p>
          <a:p>
            <a:endParaRPr lang="fr-FR" sz="2000" b="1" dirty="0" smtClean="0"/>
          </a:p>
          <a:p>
            <a:endParaRPr lang="fr-FR" sz="2000" b="1" dirty="0"/>
          </a:p>
          <a:p>
            <a:r>
              <a:rPr lang="fr-FR" sz="2000" b="1" dirty="0" smtClean="0"/>
              <a:t>28,6 millions de joueurs en France</a:t>
            </a:r>
          </a:p>
          <a:p>
            <a:endParaRPr lang="fr-FR" sz="2000" b="1" dirty="0" smtClean="0"/>
          </a:p>
          <a:p>
            <a:endParaRPr lang="fr-FR" sz="2000" b="1" dirty="0"/>
          </a:p>
          <a:p>
            <a:r>
              <a:rPr lang="fr-FR" sz="2000" b="1" dirty="0" smtClean="0"/>
              <a:t>Français moyen </a:t>
            </a:r>
            <a:r>
              <a:rPr lang="fr-FR" sz="2000" b="1" dirty="0" smtClean="0">
                <a:sym typeface="Wingdings" pitchFamily="2" charset="2"/>
              </a:rPr>
              <a:t> 6h de jeu/semaine</a:t>
            </a:r>
          </a:p>
          <a:p>
            <a:endParaRPr lang="fr-FR" sz="2000" b="1" dirty="0" smtClean="0">
              <a:sym typeface="Wingdings" pitchFamily="2" charset="2"/>
            </a:endParaRPr>
          </a:p>
          <a:p>
            <a:endParaRPr lang="fr-FR" sz="2000" b="1" dirty="0">
              <a:sym typeface="Wingdings" pitchFamily="2" charset="2"/>
            </a:endParaRPr>
          </a:p>
          <a:p>
            <a:r>
              <a:rPr lang="fr-FR" sz="2000" b="1" dirty="0" smtClean="0">
                <a:sym typeface="Wingdings" pitchFamily="2" charset="2"/>
              </a:rPr>
              <a:t>8291 emplois dans le secteur</a:t>
            </a:r>
            <a:endParaRPr lang="fr-FR" sz="2000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67544" y="1340768"/>
            <a:ext cx="8280920" cy="936104"/>
          </a:xfrm>
          <a:prstGeom prst="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b="1" dirty="0">
                <a:solidFill>
                  <a:schemeClr val="bg1"/>
                </a:solidFill>
              </a:rPr>
              <a:t>Le marché</a:t>
            </a:r>
          </a:p>
        </p:txBody>
      </p:sp>
    </p:spTree>
    <p:extLst>
      <p:ext uri="{BB962C8B-B14F-4D97-AF65-F5344CB8AC3E}">
        <p14:creationId xmlns:p14="http://schemas.microsoft.com/office/powerpoint/2010/main" val="238794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ndir un rectangle avec un coin du même côté 4"/>
          <p:cNvSpPr/>
          <p:nvPr/>
        </p:nvSpPr>
        <p:spPr>
          <a:xfrm>
            <a:off x="467544" y="188640"/>
            <a:ext cx="8280920" cy="1152128"/>
          </a:xfrm>
          <a:prstGeom prst="round2Same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b="1" dirty="0">
                <a:solidFill>
                  <a:schemeClr val="bg1"/>
                </a:solidFill>
              </a:rPr>
              <a:t>Aspect commercial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916205" y="2564904"/>
            <a:ext cx="277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Tout le monde joue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7544" y="1340768"/>
            <a:ext cx="8280920" cy="936104"/>
          </a:xfrm>
          <a:prstGeom prst="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b="1" dirty="0" smtClean="0">
                <a:solidFill>
                  <a:schemeClr val="bg1"/>
                </a:solidFill>
              </a:rPr>
              <a:t>La cible</a:t>
            </a:r>
            <a:endParaRPr lang="fr-FR" sz="44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Graphique 8" title="Répartition des joueurs selon leur âge: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777993"/>
              </p:ext>
            </p:extLst>
          </p:nvPr>
        </p:nvGraphicFramePr>
        <p:xfrm>
          <a:off x="4616982" y="2507704"/>
          <a:ext cx="4131482" cy="4089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4" name="Picture 2" descr="https://lh3.googleusercontent.com/Ko0cGvwFcRFYeUSVnV2UCkPVn1oLnsOdrKDuobmq9mF4Bt2mD2T_m7fq8HuSUp8rtdxVFfM2tbFaOJuFl77jOXrzHqYTPjM22Q-Mp211NFOiL0GXl2enzGAqvjbCncVVA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4" t="43077" r="10354" b="2769"/>
          <a:stretch/>
        </p:blipFill>
        <p:spPr bwMode="auto">
          <a:xfrm>
            <a:off x="1364533" y="3202488"/>
            <a:ext cx="1879096" cy="31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59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ndir un rectangle avec un coin du même côté 4"/>
          <p:cNvSpPr/>
          <p:nvPr/>
        </p:nvSpPr>
        <p:spPr>
          <a:xfrm>
            <a:off x="467544" y="188640"/>
            <a:ext cx="8280920" cy="1152128"/>
          </a:xfrm>
          <a:prstGeom prst="round2Same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b="1" dirty="0">
                <a:solidFill>
                  <a:schemeClr val="bg1"/>
                </a:solidFill>
              </a:rPr>
              <a:t>Aspect commercial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916205" y="2564904"/>
            <a:ext cx="277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Tout le monde joue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7544" y="1340768"/>
            <a:ext cx="8280920" cy="936104"/>
          </a:xfrm>
          <a:prstGeom prst="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b="1" dirty="0" smtClean="0">
                <a:solidFill>
                  <a:schemeClr val="bg1"/>
                </a:solidFill>
              </a:rPr>
              <a:t>Analyse SWOT</a:t>
            </a:r>
            <a:endParaRPr lang="fr-F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99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Arrondir un rectangle avec un coin du même côté 3"/>
          <p:cNvSpPr/>
          <p:nvPr/>
        </p:nvSpPr>
        <p:spPr>
          <a:xfrm>
            <a:off x="467544" y="276872"/>
            <a:ext cx="8208912" cy="1152128"/>
          </a:xfrm>
          <a:prstGeom prst="round2Same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dirty="0">
                <a:solidFill>
                  <a:schemeClr val="bg1"/>
                </a:solidFill>
              </a:rPr>
              <a:t>Aspect technique</a:t>
            </a:r>
          </a:p>
        </p:txBody>
      </p:sp>
    </p:spTree>
    <p:extLst>
      <p:ext uri="{BB962C8B-B14F-4D97-AF65-F5344CB8AC3E}">
        <p14:creationId xmlns:p14="http://schemas.microsoft.com/office/powerpoint/2010/main" val="62375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Arrondir un rectangle avec un coin du même côté 3"/>
          <p:cNvSpPr/>
          <p:nvPr/>
        </p:nvSpPr>
        <p:spPr>
          <a:xfrm>
            <a:off x="467544" y="276872"/>
            <a:ext cx="8208912" cy="1152128"/>
          </a:xfrm>
          <a:prstGeom prst="round2Same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dirty="0">
                <a:solidFill>
                  <a:schemeClr val="bg1"/>
                </a:solidFill>
              </a:rPr>
              <a:t>Aspect technique</a:t>
            </a:r>
          </a:p>
        </p:txBody>
      </p:sp>
    </p:spTree>
    <p:extLst>
      <p:ext uri="{BB962C8B-B14F-4D97-AF65-F5344CB8AC3E}">
        <p14:creationId xmlns:p14="http://schemas.microsoft.com/office/powerpoint/2010/main" val="365000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Arrondir un rectangle avec un coin du même côté 3"/>
          <p:cNvSpPr/>
          <p:nvPr/>
        </p:nvSpPr>
        <p:spPr>
          <a:xfrm>
            <a:off x="467544" y="276872"/>
            <a:ext cx="8208912" cy="1152128"/>
          </a:xfrm>
          <a:prstGeom prst="round2Same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dirty="0">
                <a:solidFill>
                  <a:schemeClr val="bg1"/>
                </a:solidFill>
              </a:rPr>
              <a:t>Aspect technique</a:t>
            </a:r>
          </a:p>
        </p:txBody>
      </p:sp>
    </p:spTree>
    <p:extLst>
      <p:ext uri="{BB962C8B-B14F-4D97-AF65-F5344CB8AC3E}">
        <p14:creationId xmlns:p14="http://schemas.microsoft.com/office/powerpoint/2010/main" val="16300304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162</Words>
  <Application>Microsoft Office PowerPoint</Application>
  <PresentationFormat>Affichage à l'écran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</dc:creator>
  <cp:lastModifiedBy>Pierre</cp:lastModifiedBy>
  <cp:revision>19</cp:revision>
  <dcterms:created xsi:type="dcterms:W3CDTF">2014-05-16T19:57:53Z</dcterms:created>
  <dcterms:modified xsi:type="dcterms:W3CDTF">2014-05-16T22:35:57Z</dcterms:modified>
</cp:coreProperties>
</file>