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4"/>
  </p:sldMasterIdLst>
  <p:notesMasterIdLst>
    <p:notesMasterId r:id="rId22"/>
  </p:notesMasterIdLst>
  <p:sldIdLst>
    <p:sldId id="264" r:id="rId5"/>
    <p:sldId id="268" r:id="rId6"/>
    <p:sldId id="269" r:id="rId7"/>
    <p:sldId id="274" r:id="rId8"/>
    <p:sldId id="292" r:id="rId9"/>
    <p:sldId id="294" r:id="rId10"/>
    <p:sldId id="295" r:id="rId11"/>
    <p:sldId id="296" r:id="rId12"/>
    <p:sldId id="301" r:id="rId13"/>
    <p:sldId id="297" r:id="rId14"/>
    <p:sldId id="298" r:id="rId15"/>
    <p:sldId id="299" r:id="rId16"/>
    <p:sldId id="304" r:id="rId17"/>
    <p:sldId id="303" r:id="rId18"/>
    <p:sldId id="284" r:id="rId19"/>
    <p:sldId id="305" r:id="rId20"/>
    <p:sldId id="258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4C4948"/>
    <a:srgbClr val="000000"/>
    <a:srgbClr val="ED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0" autoAdjust="0"/>
    <p:restoredTop sz="95214" autoAdjust="0"/>
  </p:normalViewPr>
  <p:slideViewPr>
    <p:cSldViewPr snapToGrid="0">
      <p:cViewPr varScale="1">
        <p:scale>
          <a:sx n="71" d="100"/>
          <a:sy n="71" d="100"/>
        </p:scale>
        <p:origin x="67" y="46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CA272-E68B-C640-B012-4408C69AD3E2}" type="datetimeFigureOut">
              <a:rPr kumimoji="1" lang="ja-JP" altLang="en-US" smtClean="0"/>
              <a:t>2024/12/23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BE67D-2D96-5449-9B93-184B099C7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0615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この要件に対する設計を提案いたします。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BE67D-2D96-5449-9B93-184B099C7F8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02938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t"/>
            <a:r>
              <a:rPr lang="ja-JP" altLang="en-US" sz="900" u="none" strike="noStrike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運用者用アカウントを作成し、その</a:t>
            </a:r>
            <a:r>
              <a:rPr lang="en-US" altLang="ja-JP" sz="900" u="none" strike="noStrike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IAM</a:t>
            </a:r>
            <a:r>
              <a:rPr lang="ja-JP" altLang="en-US" sz="900" u="none" strike="noStrike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ユーザーには</a:t>
            </a:r>
            <a:r>
              <a:rPr lang="en-US" altLang="ja-JP" sz="900" u="none" strike="noStrike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EC2</a:t>
            </a:r>
            <a:r>
              <a:rPr lang="ja-JP" altLang="en-US" sz="900" u="none" strike="noStrike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の削除</a:t>
            </a:r>
            <a:r>
              <a:rPr lang="en-US" altLang="ja-JP" sz="900" u="none" strike="noStrike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900" u="none" strike="noStrike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終了</a:t>
            </a:r>
            <a:r>
              <a:rPr lang="en-US" altLang="ja-JP" sz="900" u="none" strike="noStrike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lang="ja-JP" altLang="en-US" sz="900" u="none" strike="noStrike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をさせないように権限設定したい。</a:t>
            </a:r>
            <a:endParaRPr lang="en-US" altLang="ja-JP" sz="900" u="none" strike="noStrike" dirty="0"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 fontAlgn="t"/>
            <a:r>
              <a:rPr lang="ja-JP" altLang="en-US" sz="900" u="none" strike="noStrike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今後もアカウントは増える予定で、追加時の権限設定の手間を軽減させたい。</a:t>
            </a:r>
            <a:endParaRPr lang="ja-JP" altLang="en-US" sz="900" b="0" i="0" u="none" strike="noStrike" dirty="0">
              <a:solidFill>
                <a:srgbClr val="000000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CC1CD-16F0-42CB-B241-4F12862A5B83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8180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t"/>
            <a:r>
              <a:rPr lang="ja-JP" altLang="en-US" sz="900" u="none" strike="noStrike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運用者用アカウントを作成し、その</a:t>
            </a:r>
            <a:r>
              <a:rPr lang="en-US" altLang="ja-JP" sz="900" u="none" strike="noStrike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IAM</a:t>
            </a:r>
            <a:r>
              <a:rPr lang="ja-JP" altLang="en-US" sz="900" u="none" strike="noStrike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ユーザーには</a:t>
            </a:r>
            <a:r>
              <a:rPr lang="en-US" altLang="ja-JP" sz="900" u="none" strike="noStrike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EC2</a:t>
            </a:r>
            <a:r>
              <a:rPr lang="ja-JP" altLang="en-US" sz="900" u="none" strike="noStrike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の削除</a:t>
            </a:r>
            <a:r>
              <a:rPr lang="en-US" altLang="ja-JP" sz="900" u="none" strike="noStrike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900" u="none" strike="noStrike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終了</a:t>
            </a:r>
            <a:r>
              <a:rPr lang="en-US" altLang="ja-JP" sz="900" u="none" strike="noStrike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lang="ja-JP" altLang="en-US" sz="900" u="none" strike="noStrike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をさせないように権限設定したい。</a:t>
            </a:r>
            <a:endParaRPr lang="en-US" altLang="ja-JP" sz="900" u="none" strike="noStrike" dirty="0"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 fontAlgn="t"/>
            <a:r>
              <a:rPr lang="ja-JP" altLang="en-US" sz="900" u="none" strike="noStrike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今後もアカウントは増える予定で、追加時の権限設定の手間を軽減させたい。</a:t>
            </a:r>
            <a:endParaRPr lang="ja-JP" altLang="en-US" sz="900" b="0" i="0" u="none" strike="noStrike" dirty="0">
              <a:solidFill>
                <a:srgbClr val="000000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CC1CD-16F0-42CB-B241-4F12862A5B83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3280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-p 10022</a:t>
            </a:r>
            <a:r>
              <a:rPr lang="ja-JP" altLang="en-US" dirty="0"/>
              <a:t>を指定しない場合、接続できなかったので、社内システム用</a:t>
            </a:r>
            <a:r>
              <a:rPr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EC2</a:t>
            </a:r>
            <a:r>
              <a:rPr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はセキュアにアクセスなサーバーになってる。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CC1CD-16F0-42CB-B241-4F12862A5B83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49081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固定</a:t>
            </a:r>
            <a:r>
              <a:rPr lang="en-US" altLang="ja-JP" dirty="0"/>
              <a:t>IP</a:t>
            </a:r>
            <a:r>
              <a:rPr lang="ja-JP" altLang="en-US" dirty="0"/>
              <a:t>となってる。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CC1CD-16F0-42CB-B241-4F12862A5B83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27053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Ping</a:t>
            </a:r>
            <a:r>
              <a:rPr lang="ja-JP" altLang="en-US" dirty="0"/>
              <a:t>通信によりインターネット接続確認できたため、社内システム用</a:t>
            </a:r>
            <a:r>
              <a:rPr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EC2</a:t>
            </a:r>
            <a:r>
              <a:rPr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からのインターネットへのアクセスは、許可されている。</a:t>
            </a:r>
            <a:endParaRPr lang="en-US" altLang="ja-JP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CC1CD-16F0-42CB-B241-4F12862A5B83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91130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900" u="none" strike="noStrike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このポップアップにより、運用者用アカウントの</a:t>
            </a:r>
            <a:r>
              <a:rPr lang="en-US" altLang="ja-JP" sz="900" u="none" strike="noStrike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IAM</a:t>
            </a:r>
            <a:r>
              <a:rPr lang="ja-JP" altLang="en-US" sz="900" u="none" strike="noStrike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ユーザーでは</a:t>
            </a:r>
            <a:r>
              <a:rPr lang="en-US" altLang="ja-JP" sz="900" u="none" strike="noStrike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EC2</a:t>
            </a:r>
            <a:r>
              <a:rPr lang="ja-JP" altLang="en-US" sz="900" u="none" strike="noStrike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の削除</a:t>
            </a:r>
            <a:r>
              <a:rPr lang="en-US" altLang="ja-JP" sz="900" u="none" strike="noStrike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900" u="none" strike="noStrike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終了</a:t>
            </a:r>
            <a:r>
              <a:rPr lang="en-US" altLang="ja-JP" sz="900" u="none" strike="noStrike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lang="ja-JP" altLang="en-US" sz="900" u="none" strike="noStrike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権限がないことを確認できた。</a:t>
            </a:r>
            <a:endParaRPr lang="en-US" altLang="ja-JP" sz="900" u="none" strike="noStrike" dirty="0"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CC1CD-16F0-42CB-B241-4F12862A5B83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1047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今回の提案による構成図です。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BE67D-2D96-5449-9B93-184B099C7F8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9884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コストを抑えるため、冗長化をさけて単一</a:t>
            </a:r>
            <a:r>
              <a:rPr lang="en-US" altLang="ja-JP" dirty="0"/>
              <a:t>AZ</a:t>
            </a:r>
            <a:r>
              <a:rPr lang="ja-JP" altLang="en-US" dirty="0"/>
              <a:t>にて構築しています。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CC1CD-16F0-42CB-B241-4F12862A5B8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8376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t"/>
            <a:r>
              <a:rPr lang="ja-JP" altLang="en-US" sz="900" u="none" strike="noStrike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社内システム用の</a:t>
            </a:r>
            <a:r>
              <a:rPr lang="en-US" altLang="ja-JP" sz="900" u="none" strike="noStrike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EC2</a:t>
            </a:r>
            <a:r>
              <a:rPr lang="ja-JP" altLang="en-US" sz="900" u="none" strike="noStrike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はインターネットからのアクセスをできないようにしたい。</a:t>
            </a:r>
            <a:endParaRPr lang="en-US" altLang="ja-JP" sz="900" u="none" strike="noStrike" dirty="0"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 fontAlgn="t"/>
            <a:r>
              <a:rPr lang="ja-JP" altLang="en-US" sz="900" u="none" strike="noStrike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ソフトのアップデートはできるように設定したい。</a:t>
            </a:r>
            <a:endParaRPr lang="en-US" altLang="ja-JP" sz="900" u="none" strike="noStrike" dirty="0"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CC1CD-16F0-42CB-B241-4F12862A5B8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551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t"/>
            <a:r>
              <a:rPr lang="ja-JP" altLang="en-US" sz="900" u="none" strike="noStrike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社内システム用の</a:t>
            </a:r>
            <a:r>
              <a:rPr lang="en-US" altLang="ja-JP" sz="900" u="none" strike="noStrike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EC2</a:t>
            </a:r>
            <a:r>
              <a:rPr lang="ja-JP" altLang="en-US" sz="900" u="none" strike="noStrike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はインターネットからのアクセスをできないようにしたい。</a:t>
            </a:r>
            <a:endParaRPr lang="en-US" altLang="ja-JP" sz="900" u="none" strike="noStrike" dirty="0"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 fontAlgn="t"/>
            <a:r>
              <a:rPr lang="ja-JP" altLang="en-US" sz="900" u="none" strike="noStrike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ソフトのアップデートはできるように設定したい。</a:t>
            </a:r>
            <a:br>
              <a:rPr lang="ja-JP" altLang="en-US" sz="900" u="none" strike="noStrike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endParaRPr lang="ja-JP" altLang="en-US" sz="900" b="0" i="0" u="none" strike="noStrike" dirty="0">
              <a:solidFill>
                <a:srgbClr val="000000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CC1CD-16F0-42CB-B241-4F12862A5B8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1578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900" u="none" strike="noStrike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踏み台サーバーへのアクセス時の</a:t>
            </a:r>
            <a:r>
              <a:rPr lang="en-US" altLang="ja-JP" sz="900" u="none" strike="noStrike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IP</a:t>
            </a:r>
            <a:r>
              <a:rPr lang="ja-JP" altLang="en-US" sz="900" u="none" strike="noStrike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アドレスを固定にしたい。セキュアなアクセス。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CC1CD-16F0-42CB-B241-4F12862A5B83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5507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900" u="none" strike="noStrike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セキュリティ強化の為、社内システムへの</a:t>
            </a:r>
            <a:r>
              <a:rPr lang="en-US" altLang="ja-JP" sz="900" u="none" strike="noStrike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SSH</a:t>
            </a:r>
            <a:r>
              <a:rPr lang="ja-JP" altLang="en-US" sz="900" u="none" strike="noStrike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接続時はポート番号を別のものにしたい。</a:t>
            </a:r>
            <a:br>
              <a:rPr lang="ja-JP" altLang="en-US" sz="900" u="none" strike="noStrike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900" u="none" strike="noStrike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900" u="none" strike="noStrike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ポート番号は</a:t>
            </a:r>
            <a:r>
              <a:rPr lang="en-US" altLang="ja-JP" sz="900" u="none" strike="noStrike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10022</a:t>
            </a:r>
            <a:r>
              <a:rPr lang="ja-JP" altLang="en-US" sz="900" u="none" strike="noStrike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に指定</a:t>
            </a:r>
            <a:r>
              <a:rPr lang="en-US" altLang="ja-JP" sz="900" u="none" strike="noStrike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lang="en-US" altLang="ja-JP" sz="900" b="0" i="0" u="none" strike="noStrike" dirty="0">
              <a:solidFill>
                <a:srgbClr val="000000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CC1CD-16F0-42CB-B241-4F12862A5B83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8409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900" u="none" strike="noStrike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セキュリティ強化の為、社内システムへの</a:t>
            </a:r>
            <a:r>
              <a:rPr lang="en-US" altLang="ja-JP" sz="900" u="none" strike="noStrike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SSH</a:t>
            </a:r>
            <a:r>
              <a:rPr lang="ja-JP" altLang="en-US" sz="900" u="none" strike="noStrike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接続時はポート番号を別のものにしたい。</a:t>
            </a:r>
            <a:br>
              <a:rPr lang="ja-JP" altLang="en-US" sz="900" u="none" strike="noStrike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900" u="none" strike="noStrike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900" u="none" strike="noStrike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ポート番号は</a:t>
            </a:r>
            <a:r>
              <a:rPr lang="en-US" altLang="ja-JP" sz="900" u="none" strike="noStrike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10022</a:t>
            </a:r>
            <a:r>
              <a:rPr lang="ja-JP" altLang="en-US" sz="900" u="none" strike="noStrike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に指定</a:t>
            </a:r>
            <a:r>
              <a:rPr lang="en-US" altLang="ja-JP" sz="900" u="none" strike="noStrike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lang="en-US" altLang="ja-JP" sz="900" b="0" i="0" u="none" strike="noStrike" dirty="0">
              <a:solidFill>
                <a:srgbClr val="000000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CC1CD-16F0-42CB-B241-4F12862A5B83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8328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t"/>
            <a:r>
              <a:rPr lang="ja-JP" altLang="en-US" sz="900" u="none" strike="noStrike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運用者用アカウントを作成し、その</a:t>
            </a:r>
            <a:r>
              <a:rPr lang="en-US" altLang="ja-JP" sz="900" u="none" strike="noStrike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IAM</a:t>
            </a:r>
            <a:r>
              <a:rPr lang="ja-JP" altLang="en-US" sz="900" u="none" strike="noStrike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ユーザーには</a:t>
            </a:r>
            <a:r>
              <a:rPr lang="en-US" altLang="ja-JP" sz="900" u="none" strike="noStrike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EC2</a:t>
            </a:r>
            <a:r>
              <a:rPr lang="ja-JP" altLang="en-US" sz="900" u="none" strike="noStrike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の削除</a:t>
            </a:r>
            <a:r>
              <a:rPr lang="en-US" altLang="ja-JP" sz="900" u="none" strike="noStrike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900" u="none" strike="noStrike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終了</a:t>
            </a:r>
            <a:r>
              <a:rPr lang="en-US" altLang="ja-JP" sz="900" u="none" strike="noStrike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lang="ja-JP" altLang="en-US" sz="900" u="none" strike="noStrike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をさせないように権限設定したい。</a:t>
            </a:r>
            <a:endParaRPr lang="ja-JP" altLang="en-US" sz="900" b="0" i="0" u="none" strike="noStrike" dirty="0">
              <a:solidFill>
                <a:srgbClr val="000000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CC1CD-16F0-42CB-B241-4F12862A5B83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5139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1F50C6B-AA25-5123-E8A7-EA6056B84D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1"/>
            <a:ext cx="9143998" cy="5143498"/>
          </a:xfrm>
          <a:prstGeom prst="rect">
            <a:avLst/>
          </a:prstGeom>
        </p:spPr>
      </p:pic>
      <p:sp>
        <p:nvSpPr>
          <p:cNvPr id="8" name="テキスト プレースホルダー 31">
            <a:extLst>
              <a:ext uri="{FF2B5EF4-FFF2-40B4-BE49-F238E27FC236}">
                <a16:creationId xmlns:a16="http://schemas.microsoft.com/office/drawing/2014/main" id="{CCBB5A18-A77F-72B2-19BB-648DFA9F94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2509" y="2697164"/>
            <a:ext cx="4383764" cy="705451"/>
          </a:xfrm>
        </p:spPr>
        <p:txBody>
          <a:bodyPr wrap="square" lIns="0" tIns="46800" rIns="0" bIns="46800">
            <a:spAutoFit/>
          </a:bodyPr>
          <a:lstStyle>
            <a:lvl1pPr marL="0" indent="0">
              <a:spcBef>
                <a:spcPts val="600"/>
              </a:spcBef>
              <a:buNone/>
              <a:defRPr sz="1100" spc="75" baseline="0">
                <a:solidFill>
                  <a:srgbClr val="4C4948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pPr lvl="0"/>
            <a:r>
              <a:rPr kumimoji="1" lang="en-US" altLang="ja-JP" dirty="0"/>
              <a:t>20XX</a:t>
            </a:r>
            <a:r>
              <a:rPr kumimoji="1" lang="ja-JP" altLang="en-US" dirty="0"/>
              <a:t>年</a:t>
            </a:r>
            <a:r>
              <a:rPr kumimoji="1" lang="en-US" altLang="ja-JP" dirty="0"/>
              <a:t>X</a:t>
            </a:r>
            <a:r>
              <a:rPr kumimoji="1" lang="ja-JP" altLang="en-US" dirty="0"/>
              <a:t>月</a:t>
            </a:r>
            <a:r>
              <a:rPr kumimoji="1" lang="en-US" altLang="ja-JP" dirty="0"/>
              <a:t>X</a:t>
            </a:r>
            <a:r>
              <a:rPr kumimoji="1" lang="ja-JP" altLang="en-US" dirty="0"/>
              <a:t>日</a:t>
            </a:r>
            <a:endParaRPr kumimoji="1" lang="en-US" altLang="ja-JP" dirty="0"/>
          </a:p>
          <a:p>
            <a:pPr lvl="0"/>
            <a:r>
              <a:rPr kumimoji="1" lang="en-US" altLang="ja-JP" dirty="0"/>
              <a:t>XXXXXXX</a:t>
            </a:r>
            <a:r>
              <a:rPr kumimoji="1" lang="ja-JP" altLang="en-US" dirty="0"/>
              <a:t>部</a:t>
            </a:r>
            <a:endParaRPr kumimoji="1" lang="en-US" altLang="ja-JP" dirty="0"/>
          </a:p>
          <a:p>
            <a:pPr lvl="0"/>
            <a:r>
              <a:rPr kumimoji="1" lang="ja-JP" altLang="en-US" dirty="0"/>
              <a:t>氏名</a:t>
            </a:r>
          </a:p>
        </p:txBody>
      </p:sp>
      <p:sp>
        <p:nvSpPr>
          <p:cNvPr id="9" name="タイトル 21">
            <a:extLst>
              <a:ext uri="{FF2B5EF4-FFF2-40B4-BE49-F238E27FC236}">
                <a16:creationId xmlns:a16="http://schemas.microsoft.com/office/drawing/2014/main" id="{1433C1D5-10C9-3485-B2E9-3508063FA8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508" y="1508824"/>
            <a:ext cx="4383763" cy="481222"/>
          </a:xfrm>
        </p:spPr>
        <p:txBody>
          <a:bodyPr lIns="0" rIns="0" bIns="46800" anchor="t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spc="75" baseline="0">
                <a:solidFill>
                  <a:srgbClr val="4C4948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kumimoji="1" lang="ja-JP" altLang="en-US" dirty="0"/>
              <a:t>タイトルタイトルタイトル</a:t>
            </a:r>
          </a:p>
        </p:txBody>
      </p:sp>
    </p:spTree>
    <p:extLst>
      <p:ext uri="{BB962C8B-B14F-4D97-AF65-F5344CB8AC3E}">
        <p14:creationId xmlns:p14="http://schemas.microsoft.com/office/powerpoint/2010/main" val="1797146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556878D-141F-A981-B18D-F4C72BCFCB0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" name="テキスト プレースホルダー 31">
            <a:extLst>
              <a:ext uri="{FF2B5EF4-FFF2-40B4-BE49-F238E27FC236}">
                <a16:creationId xmlns:a16="http://schemas.microsoft.com/office/drawing/2014/main" id="{1A54A637-AFB5-5703-AEBD-542E5F798C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7001" y="2358294"/>
            <a:ext cx="3780000" cy="426913"/>
          </a:xfrm>
        </p:spPr>
        <p:txBody>
          <a:bodyPr wrap="square" lIns="0" tIns="46800" rIns="0" bIns="46800">
            <a:spAutoFit/>
          </a:bodyPr>
          <a:lstStyle>
            <a:lvl1pPr marL="0" indent="0">
              <a:buNone/>
              <a:defRPr sz="2400" spc="75" baseline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pPr lvl="0"/>
            <a:r>
              <a:rPr kumimoji="1" lang="ja-JP" altLang="en-US"/>
              <a:t>中扉タイトル</a:t>
            </a:r>
          </a:p>
        </p:txBody>
      </p:sp>
    </p:spTree>
    <p:extLst>
      <p:ext uri="{BB962C8B-B14F-4D97-AF65-F5344CB8AC3E}">
        <p14:creationId xmlns:p14="http://schemas.microsoft.com/office/powerpoint/2010/main" val="293198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D5E3B9-8F58-EEA8-0957-D8CF1ADEC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78" y="163008"/>
            <a:ext cx="7886700" cy="438189"/>
          </a:xfrm>
        </p:spPr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785781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FE6EB6-E261-6A5C-72EA-4042DF611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pic>
        <p:nvPicPr>
          <p:cNvPr id="4" name="図 3" descr="図形, 四角形&#10;&#10;自動的に生成された説明">
            <a:extLst>
              <a:ext uri="{FF2B5EF4-FFF2-40B4-BE49-F238E27FC236}">
                <a16:creationId xmlns:a16="http://schemas.microsoft.com/office/drawing/2014/main" id="{95186116-8ABE-49C0-D7C4-21BC969AAF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01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図形&#10;&#10;低い精度で自動的に生成された説明">
            <a:extLst>
              <a:ext uri="{FF2B5EF4-FFF2-40B4-BE49-F238E27FC236}">
                <a16:creationId xmlns:a16="http://schemas.microsoft.com/office/drawing/2014/main" id="{052DEE5E-7A7D-D951-F27D-B07A2D3D5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D98611F-A530-2FD5-D577-2F64B1002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95" y="128976"/>
            <a:ext cx="7886700" cy="438189"/>
          </a:xfrm>
        </p:spPr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09C2FC4-3712-9C84-8545-5ACB7CACA47E}"/>
              </a:ext>
            </a:extLst>
          </p:cNvPr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68433"/>
            <a:ext cx="9144000" cy="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52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7AE010-F2EE-D562-61F1-D2ED6CBF4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pic>
        <p:nvPicPr>
          <p:cNvPr id="4" name="図 3" descr="黒い背景と白い文字&#10;&#10;自動的に生成された説明">
            <a:extLst>
              <a:ext uri="{FF2B5EF4-FFF2-40B4-BE49-F238E27FC236}">
                <a16:creationId xmlns:a16="http://schemas.microsoft.com/office/drawing/2014/main" id="{8FEBA6A0-3148-2AA2-64AC-714A9C8513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6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5816761-BF8D-22DF-6313-30602AA76B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67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A2419E-0FFD-4491-BCC1-259FCFD8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916891"/>
            <a:ext cx="6858000" cy="71558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61D527F-EB38-4A34-AD20-D3A817671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867B5F-79C3-4752-A846-F0C06D893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E13A-4966-4D51-B384-FE0A3B73A02D}" type="datetimeFigureOut">
              <a:rPr kumimoji="1" lang="ja-JP" altLang="en-US" smtClean="0"/>
              <a:t>2024/12/23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C7B333-35E2-4EC4-87D4-1198E7523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69D637-B47C-4C40-987F-D2463E55B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1DA4-E291-4C20-9FD1-7DC853BA3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4477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38189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837067"/>
            <a:ext cx="7886700" cy="3825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62E2E54-427A-65C1-46C6-31D1E70DA071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5046160"/>
            <a:ext cx="9144000" cy="104774"/>
          </a:xfrm>
          <a:prstGeom prst="rect">
            <a:avLst/>
          </a:prstGeom>
        </p:spPr>
      </p:pic>
      <p:pic>
        <p:nvPicPr>
          <p:cNvPr id="4" name="図 3" descr="ロゴ&#10;&#10;自動的に生成された説明">
            <a:extLst>
              <a:ext uri="{FF2B5EF4-FFF2-40B4-BE49-F238E27FC236}">
                <a16:creationId xmlns:a16="http://schemas.microsoft.com/office/drawing/2014/main" id="{C837E84F-675B-C7B5-075D-E86DD282F21E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4711047"/>
            <a:ext cx="1836234" cy="33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95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1" r:id="rId7"/>
    <p:sldLayoutId id="2147483698" r:id="rId8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2400" kern="1200">
          <a:solidFill>
            <a:srgbClr val="4C4948"/>
          </a:solidFill>
          <a:latin typeface="Meiryo UI" panose="020B0604030504040204" pitchFamily="34" charset="-128"/>
          <a:ea typeface="Meiryo UI" panose="020B0604030504040204" pitchFamily="34" charset="-128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rgbClr val="4C4948"/>
          </a:solidFill>
          <a:latin typeface="Meiryo UI" panose="020B0604030504040204" pitchFamily="34" charset="-128"/>
          <a:ea typeface="Meiryo UI" panose="020B0604030504040204" pitchFamily="34" charset="-128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rgbClr val="4C4948"/>
          </a:solidFill>
          <a:latin typeface="Meiryo UI" panose="020B0604030504040204" pitchFamily="34" charset="-128"/>
          <a:ea typeface="Meiryo UI" panose="020B0604030504040204" pitchFamily="34" charset="-128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rgbClr val="4C4948"/>
          </a:solidFill>
          <a:latin typeface="Meiryo UI" panose="020B0604030504040204" pitchFamily="34" charset="-128"/>
          <a:ea typeface="Meiryo UI" panose="020B0604030504040204" pitchFamily="34" charset="-128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rgbClr val="4C4948"/>
          </a:solidFill>
          <a:latin typeface="Meiryo UI" panose="020B0604030504040204" pitchFamily="34" charset="-128"/>
          <a:ea typeface="Meiryo UI" panose="020B0604030504040204" pitchFamily="34" charset="-128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rgbClr val="4C4948"/>
          </a:solidFill>
          <a:latin typeface="Meiryo UI" panose="020B0604030504040204" pitchFamily="34" charset="-128"/>
          <a:ea typeface="Meiryo UI" panose="020B0604030504040204" pitchFamily="34" charset="-128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8AFBDCE-4366-ABEE-2577-4EE9609393E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2509" y="3607404"/>
            <a:ext cx="4383764" cy="830100"/>
          </a:xfrm>
        </p:spPr>
        <p:txBody>
          <a:bodyPr/>
          <a:lstStyle/>
          <a:p>
            <a:r>
              <a:rPr lang="en" altLang="ja-JP" sz="1400" dirty="0"/>
              <a:t>20</a:t>
            </a:r>
            <a:r>
              <a:rPr lang="en-US" altLang="ja-JP" sz="1400" dirty="0"/>
              <a:t>24</a:t>
            </a:r>
            <a:r>
              <a:rPr lang="ja-JP" altLang="en-US" sz="1400" dirty="0"/>
              <a:t>年</a:t>
            </a:r>
            <a:r>
              <a:rPr lang="en-US" altLang="ja-JP" sz="1400" dirty="0"/>
              <a:t>12</a:t>
            </a:r>
            <a:r>
              <a:rPr lang="ja-JP" altLang="en-US" sz="1400" dirty="0"/>
              <a:t>月</a:t>
            </a:r>
            <a:r>
              <a:rPr lang="en-US" altLang="ja-JP" sz="1400" dirty="0"/>
              <a:t>23</a:t>
            </a:r>
            <a:r>
              <a:rPr lang="ja-JP" altLang="en-US" sz="1400" dirty="0"/>
              <a:t>日</a:t>
            </a:r>
          </a:p>
          <a:p>
            <a:r>
              <a:rPr lang="en-US" altLang="ja-JP" sz="1400" dirty="0"/>
              <a:t>A</a:t>
            </a:r>
            <a:r>
              <a:rPr lang="ja-JP" altLang="en-US" sz="1400" dirty="0"/>
              <a:t>チーム</a:t>
            </a:r>
          </a:p>
          <a:p>
            <a:r>
              <a:rPr lang="ja-JP" altLang="en-US" sz="1400" dirty="0"/>
              <a:t>氏名：村上修平</a:t>
            </a:r>
            <a:endParaRPr lang="en-US" altLang="ja-JP" sz="1400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92571D7-EF5D-DEF4-085A-4E5785A3B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841" y="1736603"/>
            <a:ext cx="5159803" cy="1435329"/>
          </a:xfrm>
        </p:spPr>
        <p:txBody>
          <a:bodyPr anchor="t"/>
          <a:lstStyle/>
          <a:p>
            <a:pPr algn="ctr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課題演習 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No.1</a:t>
            </a:r>
            <a:r>
              <a:rPr lang="ja-JP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br>
              <a:rPr lang="en-US" altLang="ja-JP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IAM</a:t>
            </a:r>
            <a:r>
              <a:rPr lang="ja-JP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+</a:t>
            </a:r>
            <a:r>
              <a:rPr lang="ja-JP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EC2</a:t>
            </a:r>
            <a:r>
              <a:rPr lang="ja-JP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+</a:t>
            </a:r>
            <a:r>
              <a:rPr lang="ja-JP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VPC)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75292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89F674A-FE2F-4C4B-8BF3-F054B2F01C1F}"/>
              </a:ext>
            </a:extLst>
          </p:cNvPr>
          <p:cNvSpPr/>
          <p:nvPr/>
        </p:nvSpPr>
        <p:spPr>
          <a:xfrm>
            <a:off x="0" y="656043"/>
            <a:ext cx="9144000" cy="94059"/>
          </a:xfrm>
          <a:prstGeom prst="rect">
            <a:avLst/>
          </a:prstGeom>
          <a:solidFill>
            <a:srgbClr val="F78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35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3AF3FE8-1BB3-46D0-8D64-4A635352B717}"/>
              </a:ext>
            </a:extLst>
          </p:cNvPr>
          <p:cNvSpPr txBox="1"/>
          <p:nvPr/>
        </p:nvSpPr>
        <p:spPr>
          <a:xfrm>
            <a:off x="263658" y="88258"/>
            <a:ext cx="61225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３：構築</a:t>
            </a:r>
            <a:r>
              <a:rPr lang="en-US" altLang="ja-JP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実装</a:t>
            </a:r>
            <a:r>
              <a:rPr lang="en-US" altLang="ja-JP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4DED08C-F463-4A85-ABE3-DB2E56BD864B}"/>
              </a:ext>
            </a:extLst>
          </p:cNvPr>
          <p:cNvSpPr txBox="1"/>
          <p:nvPr/>
        </p:nvSpPr>
        <p:spPr>
          <a:xfrm>
            <a:off x="196947" y="809317"/>
            <a:ext cx="8750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要件５．</a:t>
            </a:r>
            <a:endParaRPr lang="en-US" altLang="ja-JP" sz="135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①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IAM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で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EC2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の削除禁止のポリシーを作成する。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B38C0DC-CF32-F6E3-2A3F-3FB7D7D15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43" y="1861502"/>
            <a:ext cx="8486517" cy="24822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DC04E64-3CA4-01B9-2A12-DF8E0BB0A786}"/>
              </a:ext>
            </a:extLst>
          </p:cNvPr>
          <p:cNvSpPr/>
          <p:nvPr/>
        </p:nvSpPr>
        <p:spPr>
          <a:xfrm>
            <a:off x="328740" y="4012602"/>
            <a:ext cx="1876577" cy="3741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169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89F674A-FE2F-4C4B-8BF3-F054B2F01C1F}"/>
              </a:ext>
            </a:extLst>
          </p:cNvPr>
          <p:cNvSpPr/>
          <p:nvPr/>
        </p:nvSpPr>
        <p:spPr>
          <a:xfrm>
            <a:off x="0" y="656043"/>
            <a:ext cx="9144000" cy="94059"/>
          </a:xfrm>
          <a:prstGeom prst="rect">
            <a:avLst/>
          </a:prstGeom>
          <a:solidFill>
            <a:srgbClr val="F78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35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3AF3FE8-1BB3-46D0-8D64-4A635352B717}"/>
              </a:ext>
            </a:extLst>
          </p:cNvPr>
          <p:cNvSpPr txBox="1"/>
          <p:nvPr/>
        </p:nvSpPr>
        <p:spPr>
          <a:xfrm>
            <a:off x="263658" y="88258"/>
            <a:ext cx="61225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３：構築</a:t>
            </a:r>
            <a:r>
              <a:rPr lang="en-US" altLang="ja-JP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実装</a:t>
            </a:r>
            <a:r>
              <a:rPr lang="en-US" altLang="ja-JP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4DED08C-F463-4A85-ABE3-DB2E56BD864B}"/>
              </a:ext>
            </a:extLst>
          </p:cNvPr>
          <p:cNvSpPr txBox="1"/>
          <p:nvPr/>
        </p:nvSpPr>
        <p:spPr>
          <a:xfrm>
            <a:off x="196947" y="809317"/>
            <a:ext cx="8750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要件５．</a:t>
            </a:r>
            <a:endParaRPr lang="en-US" altLang="ja-JP" sz="135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②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IAM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グループにパワーユーザーアクセスと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EC2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削除禁止のポリシーをアタッチ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3FADD4C3-CEA3-570F-67F7-9743C3427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23" y="1791861"/>
            <a:ext cx="8132351" cy="28858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CBF15CB-715D-9A96-34D7-6B04C3B0B9DB}"/>
              </a:ext>
            </a:extLst>
          </p:cNvPr>
          <p:cNvSpPr/>
          <p:nvPr/>
        </p:nvSpPr>
        <p:spPr>
          <a:xfrm>
            <a:off x="735980" y="4148254"/>
            <a:ext cx="2631688" cy="5294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5279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89F674A-FE2F-4C4B-8BF3-F054B2F01C1F}"/>
              </a:ext>
            </a:extLst>
          </p:cNvPr>
          <p:cNvSpPr/>
          <p:nvPr/>
        </p:nvSpPr>
        <p:spPr>
          <a:xfrm>
            <a:off x="0" y="656043"/>
            <a:ext cx="9144000" cy="94059"/>
          </a:xfrm>
          <a:prstGeom prst="rect">
            <a:avLst/>
          </a:prstGeom>
          <a:solidFill>
            <a:srgbClr val="F78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35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3AF3FE8-1BB3-46D0-8D64-4A635352B717}"/>
              </a:ext>
            </a:extLst>
          </p:cNvPr>
          <p:cNvSpPr txBox="1"/>
          <p:nvPr/>
        </p:nvSpPr>
        <p:spPr>
          <a:xfrm>
            <a:off x="263658" y="88258"/>
            <a:ext cx="61225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３：構築</a:t>
            </a:r>
            <a:r>
              <a:rPr lang="en-US" altLang="ja-JP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実装</a:t>
            </a:r>
            <a:r>
              <a:rPr lang="en-US" altLang="ja-JP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4DED08C-F463-4A85-ABE3-DB2E56BD864B}"/>
              </a:ext>
            </a:extLst>
          </p:cNvPr>
          <p:cNvSpPr txBox="1"/>
          <p:nvPr/>
        </p:nvSpPr>
        <p:spPr>
          <a:xfrm>
            <a:off x="196947" y="809317"/>
            <a:ext cx="8750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要件５．</a:t>
            </a:r>
            <a:endParaRPr lang="en-US" altLang="ja-JP" sz="135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③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IAM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グループに新規作成したユーザーを追加する。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CD067428-FE1F-2215-99A8-E847467D8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40" y="1791862"/>
            <a:ext cx="8486518" cy="21650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35708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89F674A-FE2F-4C4B-8BF3-F054B2F01C1F}"/>
              </a:ext>
            </a:extLst>
          </p:cNvPr>
          <p:cNvSpPr/>
          <p:nvPr/>
        </p:nvSpPr>
        <p:spPr>
          <a:xfrm>
            <a:off x="0" y="656043"/>
            <a:ext cx="9144000" cy="94059"/>
          </a:xfrm>
          <a:prstGeom prst="rect">
            <a:avLst/>
          </a:prstGeom>
          <a:solidFill>
            <a:srgbClr val="F78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35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3AF3FE8-1BB3-46D0-8D64-4A635352B717}"/>
              </a:ext>
            </a:extLst>
          </p:cNvPr>
          <p:cNvSpPr txBox="1"/>
          <p:nvPr/>
        </p:nvSpPr>
        <p:spPr>
          <a:xfrm>
            <a:off x="263658" y="88258"/>
            <a:ext cx="61225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４：テスト結果</a:t>
            </a:r>
            <a:endParaRPr lang="en-US" altLang="ja-JP" sz="30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4DED08C-F463-4A85-ABE3-DB2E56BD864B}"/>
              </a:ext>
            </a:extLst>
          </p:cNvPr>
          <p:cNvSpPr txBox="1"/>
          <p:nvPr/>
        </p:nvSpPr>
        <p:spPr>
          <a:xfrm>
            <a:off x="196946" y="809317"/>
            <a:ext cx="8869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要件４．</a:t>
            </a:r>
            <a:endParaRPr lang="en-US" altLang="ja-JP" sz="135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・踏み台サーバーを経由して、社内システム用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EC2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10022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のポート番号へ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SSH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接続をする。</a:t>
            </a:r>
            <a:endParaRPr kumimoji="1"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65E06EA-F50B-3B92-EA02-42659E88F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20" y="1811456"/>
            <a:ext cx="7763958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321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89F674A-FE2F-4C4B-8BF3-F054B2F01C1F}"/>
              </a:ext>
            </a:extLst>
          </p:cNvPr>
          <p:cNvSpPr/>
          <p:nvPr/>
        </p:nvSpPr>
        <p:spPr>
          <a:xfrm>
            <a:off x="0" y="656043"/>
            <a:ext cx="9144000" cy="94059"/>
          </a:xfrm>
          <a:prstGeom prst="rect">
            <a:avLst/>
          </a:prstGeom>
          <a:solidFill>
            <a:srgbClr val="F78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35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3AF3FE8-1BB3-46D0-8D64-4A635352B717}"/>
              </a:ext>
            </a:extLst>
          </p:cNvPr>
          <p:cNvSpPr txBox="1"/>
          <p:nvPr/>
        </p:nvSpPr>
        <p:spPr>
          <a:xfrm>
            <a:off x="263658" y="88258"/>
            <a:ext cx="61225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４：テスト結果</a:t>
            </a:r>
            <a:endParaRPr lang="en-US" altLang="ja-JP" sz="30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4DED08C-F463-4A85-ABE3-DB2E56BD864B}"/>
              </a:ext>
            </a:extLst>
          </p:cNvPr>
          <p:cNvSpPr txBox="1"/>
          <p:nvPr/>
        </p:nvSpPr>
        <p:spPr>
          <a:xfrm>
            <a:off x="196946" y="809317"/>
            <a:ext cx="8869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要件３．</a:t>
            </a:r>
            <a:endParaRPr lang="en-US" altLang="ja-JP" sz="135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・踏み台サーバーを停止させ、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IP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アドレスに変更が無い事を確認する。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ElasticIP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アドレスを実証する）</a:t>
            </a:r>
            <a:endParaRPr kumimoji="1"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EE45AC7-5FAC-676D-08C3-6AA7A04B0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68" y="2159054"/>
            <a:ext cx="8403220" cy="514697"/>
          </a:xfrm>
          <a:prstGeom prst="rect">
            <a:avLst/>
          </a:prstGeom>
          <a:ln>
            <a:solidFill>
              <a:srgbClr val="4C4948"/>
            </a:solidFill>
          </a:ln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E0C985BE-0105-6313-4593-599ED693D1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268" y="3184167"/>
            <a:ext cx="8403220" cy="453373"/>
          </a:xfrm>
          <a:prstGeom prst="rect">
            <a:avLst/>
          </a:prstGeom>
          <a:ln>
            <a:solidFill>
              <a:srgbClr val="4C4948"/>
            </a:solidFill>
          </a:ln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8C0934C-D823-A645-B4D2-A5E9C2F921EB}"/>
              </a:ext>
            </a:extLst>
          </p:cNvPr>
          <p:cNvSpPr txBox="1"/>
          <p:nvPr/>
        </p:nvSpPr>
        <p:spPr>
          <a:xfrm>
            <a:off x="430268" y="1761185"/>
            <a:ext cx="869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停止前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F331A0B-D397-4149-DBCE-2607A4D8A2AD}"/>
              </a:ext>
            </a:extLst>
          </p:cNvPr>
          <p:cNvSpPr txBox="1"/>
          <p:nvPr/>
        </p:nvSpPr>
        <p:spPr>
          <a:xfrm>
            <a:off x="349405" y="2814835"/>
            <a:ext cx="1018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停止後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DAC593D-73C4-6258-BC1B-2FB67114E4D6}"/>
              </a:ext>
            </a:extLst>
          </p:cNvPr>
          <p:cNvSpPr txBox="1"/>
          <p:nvPr/>
        </p:nvSpPr>
        <p:spPr>
          <a:xfrm>
            <a:off x="400531" y="37299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再起動後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B51FB1D-1B47-F0D8-536C-5ECC47CCB804}"/>
              </a:ext>
            </a:extLst>
          </p:cNvPr>
          <p:cNvSpPr/>
          <p:nvPr/>
        </p:nvSpPr>
        <p:spPr>
          <a:xfrm>
            <a:off x="7159083" y="2159054"/>
            <a:ext cx="743415" cy="5146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89499B7-088C-F09A-9D0D-4419F33CE102}"/>
              </a:ext>
            </a:extLst>
          </p:cNvPr>
          <p:cNvSpPr/>
          <p:nvPr/>
        </p:nvSpPr>
        <p:spPr>
          <a:xfrm>
            <a:off x="7159083" y="3122843"/>
            <a:ext cx="743415" cy="5146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F33E6D53-0A58-E91F-25DA-3CE2C866E0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268" y="4051297"/>
            <a:ext cx="8403220" cy="4524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9181391-E26D-6F7F-5244-E246B24992ED}"/>
              </a:ext>
            </a:extLst>
          </p:cNvPr>
          <p:cNvSpPr/>
          <p:nvPr/>
        </p:nvSpPr>
        <p:spPr>
          <a:xfrm>
            <a:off x="7315200" y="4051164"/>
            <a:ext cx="743415" cy="5146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1948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89F674A-FE2F-4C4B-8BF3-F054B2F01C1F}"/>
              </a:ext>
            </a:extLst>
          </p:cNvPr>
          <p:cNvSpPr/>
          <p:nvPr/>
        </p:nvSpPr>
        <p:spPr>
          <a:xfrm>
            <a:off x="0" y="656043"/>
            <a:ext cx="9144000" cy="94059"/>
          </a:xfrm>
          <a:prstGeom prst="rect">
            <a:avLst/>
          </a:prstGeom>
          <a:solidFill>
            <a:srgbClr val="F78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35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3AF3FE8-1BB3-46D0-8D64-4A635352B717}"/>
              </a:ext>
            </a:extLst>
          </p:cNvPr>
          <p:cNvSpPr txBox="1"/>
          <p:nvPr/>
        </p:nvSpPr>
        <p:spPr>
          <a:xfrm>
            <a:off x="263658" y="88258"/>
            <a:ext cx="61225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４：テスト結果</a:t>
            </a:r>
            <a:endParaRPr lang="en-US" altLang="ja-JP" sz="30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4DED08C-F463-4A85-ABE3-DB2E56BD864B}"/>
              </a:ext>
            </a:extLst>
          </p:cNvPr>
          <p:cNvSpPr txBox="1"/>
          <p:nvPr/>
        </p:nvSpPr>
        <p:spPr>
          <a:xfrm>
            <a:off x="196946" y="809317"/>
            <a:ext cx="8869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要件２．</a:t>
            </a:r>
            <a:endParaRPr lang="en-US" altLang="ja-JP" sz="135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・社内システム用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EC2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から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NAT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ゲートウェイを経由してファイルアップデートを確認</a:t>
            </a:r>
            <a:endParaRPr kumimoji="1"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FAC9D96F-BBD9-BF7F-4B16-962EDA175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935" y="1737972"/>
            <a:ext cx="5120226" cy="2847376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60240E3-20A2-6B98-6795-24F5C6FF0F69}"/>
              </a:ext>
            </a:extLst>
          </p:cNvPr>
          <p:cNvSpPr txBox="1"/>
          <p:nvPr/>
        </p:nvSpPr>
        <p:spPr>
          <a:xfrm>
            <a:off x="6169810" y="1925419"/>
            <a:ext cx="289700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Ping</a:t>
            </a:r>
            <a:r>
              <a:rPr kumimoji="1" lang="ja-JP" altLang="en-US" dirty="0"/>
              <a:t>通信により</a:t>
            </a:r>
            <a:endParaRPr kumimoji="1" lang="en-US" altLang="ja-JP" dirty="0"/>
          </a:p>
          <a:p>
            <a:r>
              <a:rPr kumimoji="1" lang="ja-JP" altLang="en-US" dirty="0"/>
              <a:t>インターネット接続確認</a:t>
            </a:r>
          </a:p>
        </p:txBody>
      </p:sp>
    </p:spTree>
    <p:extLst>
      <p:ext uri="{BB962C8B-B14F-4D97-AF65-F5344CB8AC3E}">
        <p14:creationId xmlns:p14="http://schemas.microsoft.com/office/powerpoint/2010/main" val="2114170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89F674A-FE2F-4C4B-8BF3-F054B2F01C1F}"/>
              </a:ext>
            </a:extLst>
          </p:cNvPr>
          <p:cNvSpPr/>
          <p:nvPr/>
        </p:nvSpPr>
        <p:spPr>
          <a:xfrm>
            <a:off x="0" y="656043"/>
            <a:ext cx="9144000" cy="94059"/>
          </a:xfrm>
          <a:prstGeom prst="rect">
            <a:avLst/>
          </a:prstGeom>
          <a:solidFill>
            <a:srgbClr val="F78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35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3AF3FE8-1BB3-46D0-8D64-4A635352B717}"/>
              </a:ext>
            </a:extLst>
          </p:cNvPr>
          <p:cNvSpPr txBox="1"/>
          <p:nvPr/>
        </p:nvSpPr>
        <p:spPr>
          <a:xfrm>
            <a:off x="263658" y="88258"/>
            <a:ext cx="61225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４：テスト結果</a:t>
            </a:r>
            <a:endParaRPr lang="en-US" altLang="ja-JP" sz="30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4DED08C-F463-4A85-ABE3-DB2E56BD864B}"/>
              </a:ext>
            </a:extLst>
          </p:cNvPr>
          <p:cNvSpPr txBox="1"/>
          <p:nvPr/>
        </p:nvSpPr>
        <p:spPr>
          <a:xfrm>
            <a:off x="196946" y="809317"/>
            <a:ext cx="8869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要件５．</a:t>
            </a:r>
            <a:endParaRPr lang="en-US" altLang="ja-JP" sz="135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・新たに作成した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IAM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ユーザーで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EC2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の削除権限が無い事を確認する。</a:t>
            </a:r>
            <a:endParaRPr kumimoji="1"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9F55FA8E-4E28-42F3-953C-EDA4A3503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628" y="1529545"/>
            <a:ext cx="5352356" cy="30584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72140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243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8F7955E-8F60-5ED1-362F-DD6A7D818FA9}"/>
              </a:ext>
            </a:extLst>
          </p:cNvPr>
          <p:cNvSpPr txBox="1"/>
          <p:nvPr/>
        </p:nvSpPr>
        <p:spPr>
          <a:xfrm>
            <a:off x="124795" y="101105"/>
            <a:ext cx="8163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２：設計</a:t>
            </a:r>
            <a:endParaRPr lang="en-US" altLang="ja-JP" sz="32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A9E64B0-82EE-5A48-0CE3-BCCF3C7E6E13}"/>
              </a:ext>
            </a:extLst>
          </p:cNvPr>
          <p:cNvSpPr txBox="1"/>
          <p:nvPr/>
        </p:nvSpPr>
        <p:spPr>
          <a:xfrm>
            <a:off x="124795" y="725683"/>
            <a:ext cx="3997433" cy="40011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■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要件に対しての仕様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解決策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BF77440A-F832-3D53-4037-2CA2E7B54C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349561"/>
              </p:ext>
            </p:extLst>
          </p:nvPr>
        </p:nvGraphicFramePr>
        <p:xfrm>
          <a:off x="124795" y="1165596"/>
          <a:ext cx="8911629" cy="39069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14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9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1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0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要件</a:t>
                      </a:r>
                      <a:endParaRPr lang="ja-JP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仕様</a:t>
                      </a:r>
                      <a:r>
                        <a:rPr lang="en-US" altLang="ja-JP" sz="1600" b="1" u="none" strike="noStrike" dirty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lang="ja-JP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解決策</a:t>
                      </a:r>
                      <a:r>
                        <a:rPr lang="en-US" altLang="ja-JP" sz="1600" b="1" u="none" strike="noStrike" dirty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0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1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lang="en-US" altLang="ja-JP" sz="1600" b="1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コストを最小限に抑えるために、冗長構成も不要である。</a:t>
                      </a:r>
                      <a:endParaRPr lang="ja-JP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・単一の</a:t>
                      </a:r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AZ</a:t>
                      </a:r>
                      <a:r>
                        <a:rPr lang="ja-JP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にシステムを構築。</a:t>
                      </a:r>
                      <a:endParaRPr lang="en-US" altLang="ja-JP" sz="12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l" fontAlgn="t"/>
                      <a:endParaRPr lang="ja-JP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2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lang="en-US" altLang="ja-JP" sz="16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2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社内システム用の</a:t>
                      </a:r>
                      <a:r>
                        <a:rPr lang="en-US" altLang="ja-JP" sz="12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EC2</a:t>
                      </a:r>
                      <a:r>
                        <a:rPr lang="ja-JP" altLang="en-US" sz="12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はインターネットからのアクセスをできないようにしたい。</a:t>
                      </a:r>
                      <a:endParaRPr lang="en-US" altLang="ja-JP" sz="1200" u="none" strike="noStrike" dirty="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l" fontAlgn="t"/>
                      <a:r>
                        <a:rPr lang="ja-JP" altLang="en-US" sz="12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ソフトのアップデートはできるように設定したい。</a:t>
                      </a:r>
                      <a:br>
                        <a:rPr lang="ja-JP" altLang="en-US" sz="12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</a:b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200" b="0" i="0" u="none" strike="noStrike" dirty="0">
                          <a:solidFill>
                            <a:schemeClr val="dk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・社内システム用の</a:t>
                      </a:r>
                      <a:r>
                        <a:rPr lang="en-US" altLang="ja-JP" sz="1200" b="0" i="0" u="none" strike="noStrike" dirty="0">
                          <a:solidFill>
                            <a:schemeClr val="dk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EC2</a:t>
                      </a:r>
                      <a:r>
                        <a:rPr lang="ja-JP" altLang="en-US" sz="1200" b="0" i="0" u="none" strike="noStrike" dirty="0">
                          <a:solidFill>
                            <a:schemeClr val="dk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はプライベートサブネットに設置。</a:t>
                      </a:r>
                      <a:endParaRPr lang="en-US" altLang="ja-JP" sz="1200" b="0" i="0" u="none" strike="noStrike" dirty="0">
                        <a:solidFill>
                          <a:schemeClr val="dk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l" fontAlgn="t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ソフトのアップデートのため、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l" fontAlgn="t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パブリックサブネットに</a:t>
                      </a: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NAT Gateway 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を設置。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l" fontAlgn="t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endParaRPr lang="en-US" altLang="ja-JP" sz="16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2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踏み台サーバーへのアクセス時の</a:t>
                      </a:r>
                      <a:r>
                        <a:rPr lang="en-US" altLang="ja-JP" sz="12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IP</a:t>
                      </a:r>
                      <a:r>
                        <a:rPr lang="ja-JP" altLang="en-US" sz="12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アドレスを固定にしたい。また社内システム用</a:t>
                      </a:r>
                      <a:r>
                        <a:rPr lang="en-US" altLang="ja-JP" sz="12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EC2</a:t>
                      </a:r>
                      <a:r>
                        <a:rPr lang="ja-JP" altLang="en-US" sz="12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への</a:t>
                      </a:r>
                      <a:r>
                        <a:rPr lang="en-US" altLang="ja-JP" sz="12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SSH</a:t>
                      </a:r>
                      <a:r>
                        <a:rPr lang="ja-JP" altLang="en-US" sz="12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接続を可能にする。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200" b="0" i="0" u="none" strike="noStrike" dirty="0">
                          <a:solidFill>
                            <a:schemeClr val="dk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・踏み台サーバーに</a:t>
                      </a:r>
                      <a:r>
                        <a:rPr lang="en-US" altLang="ja-JP" sz="1200" b="0" i="0" u="none" strike="noStrike" dirty="0">
                          <a:solidFill>
                            <a:schemeClr val="dk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EIP</a:t>
                      </a:r>
                      <a:r>
                        <a:rPr lang="ja-JP" altLang="en-US" sz="1200" b="0" i="0" u="none" strike="noStrike" dirty="0">
                          <a:solidFill>
                            <a:schemeClr val="dk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を紐づける。</a:t>
                      </a:r>
                      <a:endParaRPr lang="en-US" altLang="ja-JP" sz="1200" b="0" i="0" u="none" strike="noStrike" dirty="0">
                        <a:solidFill>
                          <a:schemeClr val="dk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l" fontAlgn="t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プライベートサブネットのセキュリティグループで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l" fontAlgn="t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ssh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接続のみ許可。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l" fontAlgn="t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7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セキュリティ強化の為、社内システムへの</a:t>
                      </a:r>
                      <a:r>
                        <a:rPr lang="en-US" altLang="ja-JP" sz="12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SSH</a:t>
                      </a:r>
                      <a:r>
                        <a:rPr lang="ja-JP" altLang="en-US" sz="12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接続時はポート番号を別のものにしたい。</a:t>
                      </a:r>
                      <a:br>
                        <a:rPr lang="ja-JP" altLang="en-US" sz="12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</a:br>
                      <a:r>
                        <a:rPr lang="en-US" altLang="ja-JP" sz="12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lang="ja-JP" altLang="en-US" sz="12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ポート番号は</a:t>
                      </a:r>
                      <a:r>
                        <a:rPr lang="en-US" altLang="ja-JP" sz="12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10022</a:t>
                      </a:r>
                      <a:r>
                        <a:rPr lang="ja-JP" altLang="en-US" sz="12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に指定</a:t>
                      </a:r>
                      <a:r>
                        <a:rPr lang="en-US" altLang="ja-JP" sz="12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・プライベートサブネットのセキュリティグループの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l" fontAlgn="t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インバウンドルールにて</a:t>
                      </a: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ssh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接続可・ポート番号</a:t>
                      </a: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10022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を指定。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l" fontAlgn="t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21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1" i="0" u="none" strike="noStrike" dirty="0">
                          <a:solidFill>
                            <a:schemeClr val="dk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  <a:endParaRPr lang="en-US" altLang="ja-JP" sz="16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2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運用者用アカウントを作成し、その</a:t>
                      </a:r>
                      <a:r>
                        <a:rPr lang="en-US" altLang="ja-JP" sz="12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IAM</a:t>
                      </a:r>
                      <a:r>
                        <a:rPr lang="ja-JP" altLang="en-US" sz="12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ユーザーには</a:t>
                      </a:r>
                      <a:r>
                        <a:rPr lang="en-US" altLang="ja-JP" sz="12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EC2</a:t>
                      </a:r>
                      <a:r>
                        <a:rPr lang="ja-JP" altLang="en-US" sz="12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の削除</a:t>
                      </a:r>
                      <a:r>
                        <a:rPr lang="en-US" altLang="ja-JP" sz="12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lang="ja-JP" altLang="en-US" sz="12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終了</a:t>
                      </a:r>
                      <a:r>
                        <a:rPr lang="en-US" altLang="ja-JP" sz="12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r>
                        <a:rPr lang="ja-JP" altLang="en-US" sz="12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をさせないように権限設定したい。</a:t>
                      </a:r>
                      <a:endParaRPr lang="en-US" altLang="ja-JP" sz="1200" u="none" strike="noStrike" dirty="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l" fontAlgn="t"/>
                      <a:r>
                        <a:rPr lang="ja-JP" altLang="en-US" sz="12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今後もアカウントは増える予定で、追加時の権限設定の手間を軽減させたい。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200" b="0" i="0" u="none" strike="noStrike" dirty="0">
                          <a:solidFill>
                            <a:schemeClr val="dk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・</a:t>
                      </a:r>
                      <a:r>
                        <a:rPr lang="en-US" altLang="ja-JP" sz="1200" b="0" i="0" u="none" strike="noStrike" dirty="0">
                          <a:solidFill>
                            <a:schemeClr val="dk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EC</a:t>
                      </a:r>
                      <a:r>
                        <a:rPr lang="ja-JP" altLang="en-US" sz="1200" b="0" i="0" u="none" strike="noStrike" dirty="0">
                          <a:solidFill>
                            <a:schemeClr val="dk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２削除禁止の</a:t>
                      </a:r>
                      <a:r>
                        <a:rPr lang="en-US" altLang="ja-JP" sz="1200" b="0" i="0" u="none" strike="noStrike" dirty="0">
                          <a:solidFill>
                            <a:schemeClr val="dk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IAM</a:t>
                      </a:r>
                      <a:r>
                        <a:rPr lang="ja-JP" altLang="en-US" sz="1200" b="0" i="0" u="none" strike="noStrike" dirty="0">
                          <a:solidFill>
                            <a:schemeClr val="dk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ポリシーを作成し、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グループにアタッチ。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l" fontAlgn="t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追加ユーザーは上記グループに参加させる。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l" fontAlgn="t"/>
                      <a:endParaRPr lang="en-US" altLang="ja-JP" sz="1200" b="0" i="0" u="none" strike="noStrike" dirty="0">
                        <a:solidFill>
                          <a:schemeClr val="dk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1489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8F7955E-8F60-5ED1-362F-DD6A7D818FA9}"/>
              </a:ext>
            </a:extLst>
          </p:cNvPr>
          <p:cNvSpPr txBox="1"/>
          <p:nvPr/>
        </p:nvSpPr>
        <p:spPr>
          <a:xfrm>
            <a:off x="124795" y="101105"/>
            <a:ext cx="8163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２：設計</a:t>
            </a:r>
            <a:endParaRPr lang="en-US" altLang="ja-JP" sz="32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110D5D8-4E8F-742B-F8BE-318EB720003B}"/>
              </a:ext>
            </a:extLst>
          </p:cNvPr>
          <p:cNvSpPr txBox="1"/>
          <p:nvPr/>
        </p:nvSpPr>
        <p:spPr>
          <a:xfrm>
            <a:off x="124795" y="703715"/>
            <a:ext cx="4908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r>
              <a:rPr kumimoji="1" lang="ja-JP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構成図</a:t>
            </a:r>
            <a:r>
              <a:rPr kumimoji="1" lang="en-US" altLang="ja-JP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r>
              <a:rPr lang="ja-JP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IAM + EC2 + VPC</a:t>
            </a:r>
            <a:r>
              <a:rPr lang="ja-JP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kumimoji="1" lang="en-US" altLang="ja-JP" sz="1600" b="1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6BDE6B-A5A4-D3CC-0A88-82E9D6FDDDC6}"/>
              </a:ext>
            </a:extLst>
          </p:cNvPr>
          <p:cNvSpPr/>
          <p:nvPr/>
        </p:nvSpPr>
        <p:spPr>
          <a:xfrm>
            <a:off x="791919" y="1365170"/>
            <a:ext cx="7496215" cy="36772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1" name="Graphic 20">
            <a:extLst>
              <a:ext uri="{FF2B5EF4-FFF2-40B4-BE49-F238E27FC236}">
                <a16:creationId xmlns:a16="http://schemas.microsoft.com/office/drawing/2014/main" id="{0CFF2251-C3B3-BDAE-6618-0721B3BE8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68" y="1363486"/>
            <a:ext cx="279699" cy="279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6">
            <a:extLst>
              <a:ext uri="{FF2B5EF4-FFF2-40B4-BE49-F238E27FC236}">
                <a16:creationId xmlns:a16="http://schemas.microsoft.com/office/drawing/2014/main" id="{0EBD2C3E-6AE8-FEF1-D751-18D53BE5EBE7}"/>
              </a:ext>
            </a:extLst>
          </p:cNvPr>
          <p:cNvSpPr/>
          <p:nvPr/>
        </p:nvSpPr>
        <p:spPr>
          <a:xfrm>
            <a:off x="1428885" y="2214282"/>
            <a:ext cx="6486401" cy="246070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3" name="Graphic 28">
            <a:extLst>
              <a:ext uri="{FF2B5EF4-FFF2-40B4-BE49-F238E27FC236}">
                <a16:creationId xmlns:a16="http://schemas.microsoft.com/office/drawing/2014/main" id="{4D2EE097-B65C-5065-377C-AD2E8964F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406" y="2213681"/>
            <a:ext cx="281581" cy="281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2">
            <a:extLst>
              <a:ext uri="{FF2B5EF4-FFF2-40B4-BE49-F238E27FC236}">
                <a16:creationId xmlns:a16="http://schemas.microsoft.com/office/drawing/2014/main" id="{3C5F8898-E6A1-3612-19CB-667F80D51FCC}"/>
              </a:ext>
            </a:extLst>
          </p:cNvPr>
          <p:cNvSpPr/>
          <p:nvPr/>
        </p:nvSpPr>
        <p:spPr>
          <a:xfrm>
            <a:off x="2303362" y="2755888"/>
            <a:ext cx="2600102" cy="183841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767B3439-30CE-5F3F-C07D-4B8DF0FC5BF6}"/>
              </a:ext>
            </a:extLst>
          </p:cNvPr>
          <p:cNvSpPr/>
          <p:nvPr/>
        </p:nvSpPr>
        <p:spPr>
          <a:xfrm>
            <a:off x="5105571" y="2767476"/>
            <a:ext cx="2508659" cy="183586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84275E44-4132-3069-BE1E-8691099CA1EB}"/>
              </a:ext>
            </a:extLst>
          </p:cNvPr>
          <p:cNvGrpSpPr/>
          <p:nvPr/>
        </p:nvGrpSpPr>
        <p:grpSpPr>
          <a:xfrm>
            <a:off x="5928143" y="3665744"/>
            <a:ext cx="1571065" cy="746108"/>
            <a:chOff x="1927881" y="1705044"/>
            <a:chExt cx="2268537" cy="1202174"/>
          </a:xfrm>
        </p:grpSpPr>
        <p:pic>
          <p:nvPicPr>
            <p:cNvPr id="16" name="Graphic 5">
              <a:extLst>
                <a:ext uri="{FF2B5EF4-FFF2-40B4-BE49-F238E27FC236}">
                  <a16:creationId xmlns:a16="http://schemas.microsoft.com/office/drawing/2014/main" id="{C765552C-77AD-4211-28A2-0C3FE9C622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8293" y="1705044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6">
              <a:extLst>
                <a:ext uri="{FF2B5EF4-FFF2-40B4-BE49-F238E27FC236}">
                  <a16:creationId xmlns:a16="http://schemas.microsoft.com/office/drawing/2014/main" id="{FDBA8C44-1118-0974-3B16-53FFE76554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881" y="2468632"/>
              <a:ext cx="2268537" cy="438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EC2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07AB6669-8B03-D094-6B5E-17D682F713D4}"/>
              </a:ext>
            </a:extLst>
          </p:cNvPr>
          <p:cNvGrpSpPr/>
          <p:nvPr/>
        </p:nvGrpSpPr>
        <p:grpSpPr>
          <a:xfrm>
            <a:off x="3363884" y="4216496"/>
            <a:ext cx="591281" cy="482146"/>
            <a:chOff x="5326718" y="1902410"/>
            <a:chExt cx="1115568" cy="909663"/>
          </a:xfrm>
        </p:grpSpPr>
        <p:pic>
          <p:nvPicPr>
            <p:cNvPr id="19" name="Graphic 42">
              <a:extLst>
                <a:ext uri="{FF2B5EF4-FFF2-40B4-BE49-F238E27FC236}">
                  <a16:creationId xmlns:a16="http://schemas.microsoft.com/office/drawing/2014/main" id="{97BE1FDB-DDF8-22F8-8C43-76751FD08A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353" y="190241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6">
              <a:extLst>
                <a:ext uri="{FF2B5EF4-FFF2-40B4-BE49-F238E27FC236}">
                  <a16:creationId xmlns:a16="http://schemas.microsoft.com/office/drawing/2014/main" id="{E16E2B52-9964-1EF9-0EDF-18ABD06EE1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6718" y="2381186"/>
              <a:ext cx="111556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Elastic IP address</a:t>
              </a:r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141D75E-BE63-F262-7C5D-10008A67EB4D}"/>
              </a:ext>
            </a:extLst>
          </p:cNvPr>
          <p:cNvGrpSpPr/>
          <p:nvPr/>
        </p:nvGrpSpPr>
        <p:grpSpPr>
          <a:xfrm>
            <a:off x="3046185" y="2945347"/>
            <a:ext cx="1028104" cy="599825"/>
            <a:chOff x="4067289" y="4372984"/>
            <a:chExt cx="1234766" cy="720397"/>
          </a:xfrm>
        </p:grpSpPr>
        <p:sp>
          <p:nvSpPr>
            <p:cNvPr id="22" name="TextBox 17">
              <a:extLst>
                <a:ext uri="{FF2B5EF4-FFF2-40B4-BE49-F238E27FC236}">
                  <a16:creationId xmlns:a16="http://schemas.microsoft.com/office/drawing/2014/main" id="{A16F6E47-0BBF-51A5-B246-83F74B4DAB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7289" y="4831771"/>
              <a:ext cx="123476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  <p:pic>
          <p:nvPicPr>
            <p:cNvPr id="23" name="Graphic 35">
              <a:extLst>
                <a:ext uri="{FF2B5EF4-FFF2-40B4-BE49-F238E27FC236}">
                  <a16:creationId xmlns:a16="http://schemas.microsoft.com/office/drawing/2014/main" id="{97C5D3AD-1602-0693-5367-CD6C7308C9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3545" y="437298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6965F2F6-7852-39AF-FEA9-3E760681C583}"/>
              </a:ext>
            </a:extLst>
          </p:cNvPr>
          <p:cNvGrpSpPr/>
          <p:nvPr/>
        </p:nvGrpSpPr>
        <p:grpSpPr>
          <a:xfrm>
            <a:off x="945702" y="3524349"/>
            <a:ext cx="1043090" cy="560977"/>
            <a:chOff x="7639016" y="4372984"/>
            <a:chExt cx="1403350" cy="718810"/>
          </a:xfrm>
        </p:grpSpPr>
        <p:sp>
          <p:nvSpPr>
            <p:cNvPr id="25" name="TextBox 12">
              <a:extLst>
                <a:ext uri="{FF2B5EF4-FFF2-40B4-BE49-F238E27FC236}">
                  <a16:creationId xmlns:a16="http://schemas.microsoft.com/office/drawing/2014/main" id="{DC722ACD-1749-B7BB-321C-80B16EF08A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9016" y="4830184"/>
              <a:ext cx="14033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Internet gateway</a:t>
              </a:r>
            </a:p>
          </p:txBody>
        </p:sp>
        <p:pic>
          <p:nvPicPr>
            <p:cNvPr id="26" name="Graphic 10">
              <a:extLst>
                <a:ext uri="{FF2B5EF4-FFF2-40B4-BE49-F238E27FC236}">
                  <a16:creationId xmlns:a16="http://schemas.microsoft.com/office/drawing/2014/main" id="{C4A684C1-97FC-E4DA-D0CE-D078A27728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221" y="437298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3D4CA9E5-F953-B7D8-76BE-BD512FE3EEAA}"/>
              </a:ext>
            </a:extLst>
          </p:cNvPr>
          <p:cNvGrpSpPr/>
          <p:nvPr/>
        </p:nvGrpSpPr>
        <p:grpSpPr>
          <a:xfrm>
            <a:off x="-64337" y="1130220"/>
            <a:ext cx="1073150" cy="790248"/>
            <a:chOff x="2412929" y="1378399"/>
            <a:chExt cx="1073150" cy="790248"/>
          </a:xfrm>
        </p:grpSpPr>
        <p:pic>
          <p:nvPicPr>
            <p:cNvPr id="31" name="Graphic 24">
              <a:extLst>
                <a:ext uri="{FF2B5EF4-FFF2-40B4-BE49-F238E27FC236}">
                  <a16:creationId xmlns:a16="http://schemas.microsoft.com/office/drawing/2014/main" id="{5A6D6AFF-249D-D14C-3880-9706ECEC38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4554" y="1378399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25">
              <a:extLst>
                <a:ext uri="{FF2B5EF4-FFF2-40B4-BE49-F238E27FC236}">
                  <a16:creationId xmlns:a16="http://schemas.microsoft.com/office/drawing/2014/main" id="{5238BE2A-2AEB-AA37-81C7-BE9AC84585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2929" y="1907037"/>
              <a:ext cx="10731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Client</a:t>
              </a:r>
            </a:p>
          </p:txBody>
        </p: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38426D52-EDB4-6511-F9C2-5C3D98F058FA}"/>
              </a:ext>
            </a:extLst>
          </p:cNvPr>
          <p:cNvGrpSpPr/>
          <p:nvPr/>
        </p:nvGrpSpPr>
        <p:grpSpPr>
          <a:xfrm>
            <a:off x="5828283" y="1546340"/>
            <a:ext cx="1546680" cy="930117"/>
            <a:chOff x="2092529" y="1365400"/>
            <a:chExt cx="1546680" cy="930117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090D9D83-AA1B-19B6-4D3E-9B04C2F08CF0}"/>
                </a:ext>
              </a:extLst>
            </p:cNvPr>
            <p:cNvSpPr/>
            <p:nvPr/>
          </p:nvSpPr>
          <p:spPr>
            <a:xfrm>
              <a:off x="2526789" y="1381117"/>
              <a:ext cx="111242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8" name="Graphic 19">
              <a:extLst>
                <a:ext uri="{FF2B5EF4-FFF2-40B4-BE49-F238E27FC236}">
                  <a16:creationId xmlns:a16="http://schemas.microsoft.com/office/drawing/2014/main" id="{9156460F-1D36-6833-BD27-218B98E6E1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6789" y="1365400"/>
              <a:ext cx="396041" cy="4411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12">
              <a:extLst>
                <a:ext uri="{FF2B5EF4-FFF2-40B4-BE49-F238E27FC236}">
                  <a16:creationId xmlns:a16="http://schemas.microsoft.com/office/drawing/2014/main" id="{9795286D-FDAC-51A4-8045-067917C93F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2529" y="1793104"/>
              <a:ext cx="1184823" cy="270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 IAM</a:t>
              </a:r>
            </a:p>
          </p:txBody>
        </p:sp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B9051FC0-8A63-DDB5-BB6C-DB5BDD1EAB64}"/>
                </a:ext>
              </a:extLst>
            </p:cNvPr>
            <p:cNvGrpSpPr/>
            <p:nvPr/>
          </p:nvGrpSpPr>
          <p:grpSpPr>
            <a:xfrm>
              <a:off x="2965918" y="1427618"/>
              <a:ext cx="637098" cy="494593"/>
              <a:chOff x="8112623" y="1367964"/>
              <a:chExt cx="1073150" cy="833110"/>
            </a:xfrm>
          </p:grpSpPr>
          <p:pic>
            <p:nvPicPr>
              <p:cNvPr id="35" name="Graphic 22">
                <a:extLst>
                  <a:ext uri="{FF2B5EF4-FFF2-40B4-BE49-F238E27FC236}">
                    <a16:creationId xmlns:a16="http://schemas.microsoft.com/office/drawing/2014/main" id="{56F48807-D7AF-D248-EF40-DE7F4A7CFEE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/>
              <a:stretch/>
            </p:blipFill>
            <p:spPr bwMode="auto">
              <a:xfrm>
                <a:off x="8414248" y="1367964"/>
                <a:ext cx="469900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" name="TextBox 39">
                <a:extLst>
                  <a:ext uri="{FF2B5EF4-FFF2-40B4-BE49-F238E27FC236}">
                    <a16:creationId xmlns:a16="http://schemas.microsoft.com/office/drawing/2014/main" id="{FBD552C6-9FE9-2FF0-042C-A7FAAF9A83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12623" y="1939464"/>
                <a:ext cx="107315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User</a:t>
                </a:r>
              </a:p>
            </p:txBody>
          </p:sp>
        </p:grp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8C6A1F18-271B-E6EE-663F-130FF669257D}"/>
              </a:ext>
            </a:extLst>
          </p:cNvPr>
          <p:cNvGrpSpPr/>
          <p:nvPr/>
        </p:nvGrpSpPr>
        <p:grpSpPr>
          <a:xfrm>
            <a:off x="2871095" y="3668972"/>
            <a:ext cx="1340129" cy="694220"/>
            <a:chOff x="1927881" y="1705044"/>
            <a:chExt cx="2268537" cy="1270543"/>
          </a:xfrm>
        </p:grpSpPr>
        <p:pic>
          <p:nvPicPr>
            <p:cNvPr id="41" name="Graphic 5">
              <a:extLst>
                <a:ext uri="{FF2B5EF4-FFF2-40B4-BE49-F238E27FC236}">
                  <a16:creationId xmlns:a16="http://schemas.microsoft.com/office/drawing/2014/main" id="{62375E26-2298-6F28-9632-B736035351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8293" y="1705044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Box 6">
              <a:extLst>
                <a:ext uri="{FF2B5EF4-FFF2-40B4-BE49-F238E27FC236}">
                  <a16:creationId xmlns:a16="http://schemas.microsoft.com/office/drawing/2014/main" id="{B656137F-3EF4-9E56-A05F-9113B43DCB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881" y="2468631"/>
              <a:ext cx="2268537" cy="506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EC2</a:t>
              </a:r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C118F3B8-9592-3762-460E-C77F71D06A61}"/>
              </a:ext>
            </a:extLst>
          </p:cNvPr>
          <p:cNvGrpSpPr/>
          <p:nvPr/>
        </p:nvGrpSpPr>
        <p:grpSpPr>
          <a:xfrm>
            <a:off x="75814" y="2627415"/>
            <a:ext cx="684823" cy="442467"/>
            <a:chOff x="5262776" y="1378399"/>
            <a:chExt cx="1073150" cy="790248"/>
          </a:xfrm>
        </p:grpSpPr>
        <p:pic>
          <p:nvPicPr>
            <p:cNvPr id="44" name="Graphic 12">
              <a:extLst>
                <a:ext uri="{FF2B5EF4-FFF2-40B4-BE49-F238E27FC236}">
                  <a16:creationId xmlns:a16="http://schemas.microsoft.com/office/drawing/2014/main" id="{362020DA-A65F-427A-5B99-C7F0AB55C2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4401" y="1378399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TextBox 29">
              <a:extLst>
                <a:ext uri="{FF2B5EF4-FFF2-40B4-BE49-F238E27FC236}">
                  <a16:creationId xmlns:a16="http://schemas.microsoft.com/office/drawing/2014/main" id="{B50F7610-332C-3FE2-28F4-4CB24128DA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2776" y="1907037"/>
              <a:ext cx="10731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Internet</a:t>
              </a:r>
            </a:p>
          </p:txBody>
        </p:sp>
      </p:grpSp>
      <p:cxnSp>
        <p:nvCxnSpPr>
          <p:cNvPr id="46" name="Straight Arrow Connector 9">
            <a:extLst>
              <a:ext uri="{FF2B5EF4-FFF2-40B4-BE49-F238E27FC236}">
                <a16:creationId xmlns:a16="http://schemas.microsoft.com/office/drawing/2014/main" id="{79A0EB83-68CB-6769-77CE-A3DE77A66EB2}"/>
              </a:ext>
            </a:extLst>
          </p:cNvPr>
          <p:cNvCxnSpPr>
            <a:cxnSpLocks/>
          </p:cNvCxnSpPr>
          <p:nvPr/>
        </p:nvCxnSpPr>
        <p:spPr>
          <a:xfrm flipH="1" flipV="1">
            <a:off x="382680" y="1920468"/>
            <a:ext cx="1" cy="732753"/>
          </a:xfrm>
          <a:prstGeom prst="straightConnector1">
            <a:avLst/>
          </a:prstGeom>
          <a:ln w="12700">
            <a:solidFill>
              <a:srgbClr val="FF0000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9">
            <a:extLst>
              <a:ext uri="{FF2B5EF4-FFF2-40B4-BE49-F238E27FC236}">
                <a16:creationId xmlns:a16="http://schemas.microsoft.com/office/drawing/2014/main" id="{20AD6839-6416-2C33-AA39-B1944F484200}"/>
              </a:ext>
            </a:extLst>
          </p:cNvPr>
          <p:cNvCxnSpPr>
            <a:cxnSpLocks/>
          </p:cNvCxnSpPr>
          <p:nvPr/>
        </p:nvCxnSpPr>
        <p:spPr>
          <a:xfrm flipH="1">
            <a:off x="468000" y="1920468"/>
            <a:ext cx="0" cy="706947"/>
          </a:xfrm>
          <a:prstGeom prst="straightConnector1">
            <a:avLst/>
          </a:prstGeom>
          <a:ln w="12700">
            <a:solidFill>
              <a:srgbClr val="FF0000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8C668CDE-414C-98ED-5F56-52BA0E9378C2}"/>
              </a:ext>
            </a:extLst>
          </p:cNvPr>
          <p:cNvGrpSpPr/>
          <p:nvPr/>
        </p:nvGrpSpPr>
        <p:grpSpPr>
          <a:xfrm rot="19058856">
            <a:off x="833996" y="3009854"/>
            <a:ext cx="153287" cy="717554"/>
            <a:chOff x="360726" y="1920468"/>
            <a:chExt cx="111513" cy="732753"/>
          </a:xfrm>
        </p:grpSpPr>
        <p:cxnSp>
          <p:nvCxnSpPr>
            <p:cNvPr id="66" name="Straight Arrow Connector 9">
              <a:extLst>
                <a:ext uri="{FF2B5EF4-FFF2-40B4-BE49-F238E27FC236}">
                  <a16:creationId xmlns:a16="http://schemas.microsoft.com/office/drawing/2014/main" id="{B2C1869C-02E4-2FC6-09FE-F229ADCC30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0726" y="1920468"/>
              <a:ext cx="1" cy="732753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9">
              <a:extLst>
                <a:ext uri="{FF2B5EF4-FFF2-40B4-BE49-F238E27FC236}">
                  <a16:creationId xmlns:a16="http://schemas.microsoft.com/office/drawing/2014/main" id="{18B60691-AAB4-0D98-AC56-95E0A43E8556}"/>
                </a:ext>
              </a:extLst>
            </p:cNvPr>
            <p:cNvCxnSpPr>
              <a:cxnSpLocks/>
            </p:cNvCxnSpPr>
            <p:nvPr/>
          </p:nvCxnSpPr>
          <p:spPr>
            <a:xfrm>
              <a:off x="472238" y="1920468"/>
              <a:ext cx="1" cy="732753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Arrow Connector 9">
            <a:extLst>
              <a:ext uri="{FF2B5EF4-FFF2-40B4-BE49-F238E27FC236}">
                <a16:creationId xmlns:a16="http://schemas.microsoft.com/office/drawing/2014/main" id="{7010036E-4E8E-9297-216D-380BA6C5C95F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1628339" y="3702754"/>
            <a:ext cx="1608843" cy="147060"/>
          </a:xfrm>
          <a:prstGeom prst="straightConnector1">
            <a:avLst/>
          </a:prstGeom>
          <a:ln w="12700">
            <a:solidFill>
              <a:srgbClr val="FF0000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9">
            <a:extLst>
              <a:ext uri="{FF2B5EF4-FFF2-40B4-BE49-F238E27FC236}">
                <a16:creationId xmlns:a16="http://schemas.microsoft.com/office/drawing/2014/main" id="{D909103A-31A9-1B30-B828-B84E438926E5}"/>
              </a:ext>
            </a:extLst>
          </p:cNvPr>
          <p:cNvCxnSpPr>
            <a:cxnSpLocks/>
          </p:cNvCxnSpPr>
          <p:nvPr/>
        </p:nvCxnSpPr>
        <p:spPr>
          <a:xfrm rot="5400000">
            <a:off x="5079244" y="2576886"/>
            <a:ext cx="1" cy="2545857"/>
          </a:xfrm>
          <a:prstGeom prst="straightConnector1">
            <a:avLst/>
          </a:prstGeom>
          <a:ln w="12700">
            <a:solidFill>
              <a:srgbClr val="FF0000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9">
            <a:extLst>
              <a:ext uri="{FF2B5EF4-FFF2-40B4-BE49-F238E27FC236}">
                <a16:creationId xmlns:a16="http://schemas.microsoft.com/office/drawing/2014/main" id="{5A435CE0-7F04-A699-B6E3-3BCC60BECD9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756799" y="3135687"/>
            <a:ext cx="2567241" cy="699321"/>
          </a:xfrm>
          <a:prstGeom prst="straightConnector1">
            <a:avLst/>
          </a:prstGeom>
          <a:ln w="12700">
            <a:solidFill>
              <a:srgbClr val="FF0000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9">
            <a:extLst>
              <a:ext uri="{FF2B5EF4-FFF2-40B4-BE49-F238E27FC236}">
                <a16:creationId xmlns:a16="http://schemas.microsoft.com/office/drawing/2014/main" id="{BBA7D305-3A5E-8B8B-113A-92BE15FAEB2A}"/>
              </a:ext>
            </a:extLst>
          </p:cNvPr>
          <p:cNvCxnSpPr>
            <a:cxnSpLocks/>
            <a:stCxn id="26" idx="3"/>
            <a:endCxn id="23" idx="1"/>
          </p:cNvCxnSpPr>
          <p:nvPr/>
        </p:nvCxnSpPr>
        <p:spPr>
          <a:xfrm flipV="1">
            <a:off x="1628339" y="3135687"/>
            <a:ext cx="1747781" cy="567067"/>
          </a:xfrm>
          <a:prstGeom prst="straightConnector1">
            <a:avLst/>
          </a:prstGeom>
          <a:ln w="12700">
            <a:solidFill>
              <a:srgbClr val="FF0000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68163967-4D17-7081-A9EE-D15E5E69A3F1}"/>
              </a:ext>
            </a:extLst>
          </p:cNvPr>
          <p:cNvGrpSpPr/>
          <p:nvPr/>
        </p:nvGrpSpPr>
        <p:grpSpPr>
          <a:xfrm>
            <a:off x="1129742" y="1631725"/>
            <a:ext cx="6974352" cy="3343687"/>
            <a:chOff x="2120900" y="4640541"/>
            <a:chExt cx="1765300" cy="1143000"/>
          </a:xfrm>
        </p:grpSpPr>
        <p:sp>
          <p:nvSpPr>
            <p:cNvPr id="86" name="Rectangle 8">
              <a:extLst>
                <a:ext uri="{FF2B5EF4-FFF2-40B4-BE49-F238E27FC236}">
                  <a16:creationId xmlns:a16="http://schemas.microsoft.com/office/drawing/2014/main" id="{928F4811-A97A-C706-EFD1-39379E7B0AAF}"/>
                </a:ext>
              </a:extLst>
            </p:cNvPr>
            <p:cNvSpPr/>
            <p:nvPr/>
          </p:nvSpPr>
          <p:spPr>
            <a:xfrm>
              <a:off x="2120900" y="4640541"/>
              <a:ext cx="1765300" cy="1143000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Region ap-northeast-1a </a:t>
              </a:r>
            </a:p>
          </p:txBody>
        </p:sp>
        <p:pic>
          <p:nvPicPr>
            <p:cNvPr id="87" name="Graphic 25">
              <a:extLst>
                <a:ext uri="{FF2B5EF4-FFF2-40B4-BE49-F238E27FC236}">
                  <a16:creationId xmlns:a16="http://schemas.microsoft.com/office/drawing/2014/main" id="{63030F79-4915-2A7F-6579-90E30DBE64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0900" y="4640541"/>
              <a:ext cx="72975" cy="85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8" name="Rectangle 10">
            <a:extLst>
              <a:ext uri="{FF2B5EF4-FFF2-40B4-BE49-F238E27FC236}">
                <a16:creationId xmlns:a16="http://schemas.microsoft.com/office/drawing/2014/main" id="{14669A60-CE5A-CE51-051E-DBF527F35320}"/>
              </a:ext>
            </a:extLst>
          </p:cNvPr>
          <p:cNvSpPr/>
          <p:nvPr/>
        </p:nvSpPr>
        <p:spPr>
          <a:xfrm>
            <a:off x="1228714" y="1899472"/>
            <a:ext cx="6785544" cy="300422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D74BF90-1C1F-EB90-F743-DFB6853BFED0}"/>
              </a:ext>
            </a:extLst>
          </p:cNvPr>
          <p:cNvSpPr txBox="1"/>
          <p:nvPr/>
        </p:nvSpPr>
        <p:spPr>
          <a:xfrm>
            <a:off x="1715988" y="2369895"/>
            <a:ext cx="856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10.0.0.0/16</a:t>
            </a:r>
            <a:endParaRPr kumimoji="1" lang="ja-JP" altLang="en-US" sz="11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252BAE7-2926-E3AC-0DB2-611909C82C39}"/>
              </a:ext>
            </a:extLst>
          </p:cNvPr>
          <p:cNvSpPr txBox="1"/>
          <p:nvPr/>
        </p:nvSpPr>
        <p:spPr>
          <a:xfrm>
            <a:off x="3818511" y="2789768"/>
            <a:ext cx="10232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10.0.0.0/24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C84EC33-24D6-9CD9-2C70-FBDCE001FDB4}"/>
              </a:ext>
            </a:extLst>
          </p:cNvPr>
          <p:cNvSpPr txBox="1"/>
          <p:nvPr/>
        </p:nvSpPr>
        <p:spPr>
          <a:xfrm>
            <a:off x="6642869" y="2786519"/>
            <a:ext cx="8499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10.0.1.0/24</a:t>
            </a:r>
            <a:endParaRPr kumimoji="1" lang="ja-JP" altLang="en-US" dirty="0"/>
          </a:p>
        </p:txBody>
      </p:sp>
      <p:pic>
        <p:nvPicPr>
          <p:cNvPr id="27" name="Graphic 35">
            <a:extLst>
              <a:ext uri="{FF2B5EF4-FFF2-40B4-BE49-F238E27FC236}">
                <a16:creationId xmlns:a16="http://schemas.microsoft.com/office/drawing/2014/main" id="{2812F9E2-650C-C70B-830D-0CBF625C7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635" y="2773491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Graphic 34">
            <a:extLst>
              <a:ext uri="{FF2B5EF4-FFF2-40B4-BE49-F238E27FC236}">
                <a16:creationId xmlns:a16="http://schemas.microsoft.com/office/drawing/2014/main" id="{EE65599B-8334-94E7-44DD-7280FF3AB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365" y="2758965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8599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89F674A-FE2F-4C4B-8BF3-F054B2F01C1F}"/>
              </a:ext>
            </a:extLst>
          </p:cNvPr>
          <p:cNvSpPr/>
          <p:nvPr/>
        </p:nvSpPr>
        <p:spPr>
          <a:xfrm>
            <a:off x="0" y="656043"/>
            <a:ext cx="9144000" cy="94059"/>
          </a:xfrm>
          <a:prstGeom prst="rect">
            <a:avLst/>
          </a:prstGeom>
          <a:solidFill>
            <a:srgbClr val="F78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35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3AF3FE8-1BB3-46D0-8D64-4A635352B717}"/>
              </a:ext>
            </a:extLst>
          </p:cNvPr>
          <p:cNvSpPr txBox="1"/>
          <p:nvPr/>
        </p:nvSpPr>
        <p:spPr>
          <a:xfrm>
            <a:off x="263658" y="88258"/>
            <a:ext cx="61225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３：構築</a:t>
            </a:r>
            <a:r>
              <a:rPr lang="en-US" altLang="ja-JP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実装</a:t>
            </a:r>
            <a:r>
              <a:rPr lang="en-US" altLang="ja-JP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4DED08C-F463-4A85-ABE3-DB2E56BD864B}"/>
              </a:ext>
            </a:extLst>
          </p:cNvPr>
          <p:cNvSpPr txBox="1"/>
          <p:nvPr/>
        </p:nvSpPr>
        <p:spPr>
          <a:xfrm>
            <a:off x="196946" y="802248"/>
            <a:ext cx="8750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要件１．</a:t>
            </a:r>
            <a:endParaRPr kumimoji="1" lang="en-US" altLang="ja-JP" sz="12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①</a:t>
            </a:r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VPC</a:t>
            </a:r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をシングル</a:t>
            </a:r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AZ</a:t>
            </a:r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内にパブリックサブネットとプライベートサブネットを</a:t>
            </a:r>
            <a:endParaRPr kumimoji="1"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構築する。</a:t>
            </a:r>
            <a:endParaRPr kumimoji="1"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4DED08C-F463-4A85-ABE3-DB2E56BD864B}"/>
              </a:ext>
            </a:extLst>
          </p:cNvPr>
          <p:cNvSpPr txBox="1"/>
          <p:nvPr/>
        </p:nvSpPr>
        <p:spPr>
          <a:xfrm>
            <a:off x="196946" y="4103234"/>
            <a:ext cx="87501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kumimoji="1" lang="ja-JP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東京リージョン</a:t>
            </a:r>
            <a:r>
              <a:rPr kumimoji="1" lang="en-US" altLang="ja-JP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(ap-northeast-1)</a:t>
            </a:r>
            <a:r>
              <a:rPr kumimoji="1" lang="ja-JP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kumimoji="1" lang="en-US" altLang="ja-JP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r>
              <a:rPr kumimoji="1" lang="ja-JP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にパブリックサブネットとプライベートサブネットを作成</a:t>
            </a:r>
            <a:endParaRPr kumimoji="1" lang="en-US" altLang="ja-JP" sz="15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057CF6-1609-F781-F2A1-52FC1E497881}"/>
              </a:ext>
            </a:extLst>
          </p:cNvPr>
          <p:cNvSpPr/>
          <p:nvPr/>
        </p:nvSpPr>
        <p:spPr>
          <a:xfrm>
            <a:off x="328740" y="1697329"/>
            <a:ext cx="8486517" cy="23191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パブリックサブネットとプライベートサブネットの画像を添付</a:t>
            </a:r>
            <a:br>
              <a:rPr kumimoji="1" lang="en-US" altLang="ja-JP" dirty="0">
                <a:solidFill>
                  <a:schemeClr val="tx1"/>
                </a:solidFill>
              </a:rPr>
            </a:br>
            <a:r>
              <a:rPr kumimoji="1" lang="ja-JP" altLang="en-US" dirty="0">
                <a:solidFill>
                  <a:schemeClr val="tx1"/>
                </a:solidFill>
              </a:rPr>
              <a:t>シングル</a:t>
            </a:r>
            <a:r>
              <a:rPr kumimoji="1" lang="en-US" altLang="ja-JP" dirty="0">
                <a:solidFill>
                  <a:schemeClr val="tx1"/>
                </a:solidFill>
              </a:rPr>
              <a:t>AZ</a:t>
            </a:r>
            <a:r>
              <a:rPr kumimoji="1" lang="ja-JP" altLang="en-US" dirty="0">
                <a:solidFill>
                  <a:schemeClr val="tx1"/>
                </a:solidFill>
              </a:rPr>
              <a:t>であることがわかるようにアベイラビリティゾーン情報も記載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181D6271-AD81-71A5-1795-05FDC771F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40" y="1697329"/>
            <a:ext cx="8507689" cy="2363683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A407FE9-6CCF-7159-C8D0-07554AC4D948}"/>
              </a:ext>
            </a:extLst>
          </p:cNvPr>
          <p:cNvSpPr/>
          <p:nvPr/>
        </p:nvSpPr>
        <p:spPr>
          <a:xfrm>
            <a:off x="2743200" y="2877015"/>
            <a:ext cx="914400" cy="2507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2111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89F674A-FE2F-4C4B-8BF3-F054B2F01C1F}"/>
              </a:ext>
            </a:extLst>
          </p:cNvPr>
          <p:cNvSpPr/>
          <p:nvPr/>
        </p:nvSpPr>
        <p:spPr>
          <a:xfrm>
            <a:off x="0" y="656043"/>
            <a:ext cx="9144000" cy="94059"/>
          </a:xfrm>
          <a:prstGeom prst="rect">
            <a:avLst/>
          </a:prstGeom>
          <a:solidFill>
            <a:srgbClr val="F78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35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3AF3FE8-1BB3-46D0-8D64-4A635352B717}"/>
              </a:ext>
            </a:extLst>
          </p:cNvPr>
          <p:cNvSpPr txBox="1"/>
          <p:nvPr/>
        </p:nvSpPr>
        <p:spPr>
          <a:xfrm>
            <a:off x="263658" y="88258"/>
            <a:ext cx="61225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３：構築</a:t>
            </a:r>
            <a:r>
              <a:rPr lang="en-US" altLang="ja-JP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実装</a:t>
            </a:r>
            <a:r>
              <a:rPr lang="en-US" altLang="ja-JP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4DED08C-F463-4A85-ABE3-DB2E56BD864B}"/>
              </a:ext>
            </a:extLst>
          </p:cNvPr>
          <p:cNvSpPr txBox="1"/>
          <p:nvPr/>
        </p:nvSpPr>
        <p:spPr>
          <a:xfrm>
            <a:off x="196947" y="809317"/>
            <a:ext cx="8911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要件１．</a:t>
            </a:r>
            <a:endParaRPr lang="en-US" altLang="ja-JP" sz="135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②パブリックサブネットに踏み台サーバー用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EC2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を設置し、</a:t>
            </a:r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プライベートサブネットに社内システム用</a:t>
            </a:r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EC2</a:t>
            </a:r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を設置する。</a:t>
            </a:r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シングルサーバー構成</a:t>
            </a:r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4DED08C-F463-4A85-ABE3-DB2E56BD864B}"/>
              </a:ext>
            </a:extLst>
          </p:cNvPr>
          <p:cNvSpPr txBox="1"/>
          <p:nvPr/>
        </p:nvSpPr>
        <p:spPr>
          <a:xfrm>
            <a:off x="328741" y="4210458"/>
            <a:ext cx="87501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※EC2</a:t>
            </a:r>
            <a:r>
              <a:rPr lang="ja-JP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設定</a:t>
            </a:r>
            <a:r>
              <a:rPr kumimoji="1" lang="ja-JP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時にそれぞれ踏み台サーバーをパブリックサブネットに指定、社内システムサーバーを</a:t>
            </a:r>
            <a:endParaRPr kumimoji="1" lang="en-US" altLang="ja-JP" sz="15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プライベートサブネットに指定して起動。</a:t>
            </a:r>
            <a:endParaRPr kumimoji="1" lang="en-US" altLang="ja-JP" sz="15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FD01D00-8507-E264-36DB-9E7453A35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661" y="2141851"/>
            <a:ext cx="3925597" cy="19691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3B395FF1-755E-1D34-3014-CCF1BF9222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741" y="2144866"/>
            <a:ext cx="3949113" cy="19661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4528EAE-B828-2A2F-7CEA-4AF0D8BA2F21}"/>
              </a:ext>
            </a:extLst>
          </p:cNvPr>
          <p:cNvSpPr txBox="1"/>
          <p:nvPr/>
        </p:nvSpPr>
        <p:spPr>
          <a:xfrm>
            <a:off x="646770" y="1802625"/>
            <a:ext cx="2877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踏み台サーバー用</a:t>
            </a:r>
            <a:r>
              <a:rPr kumimoji="1" lang="en-US" altLang="ja-JP" dirty="0"/>
              <a:t>EC2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2A36CDA-56D1-CD19-D15E-FCD6949A345E}"/>
              </a:ext>
            </a:extLst>
          </p:cNvPr>
          <p:cNvSpPr txBox="1"/>
          <p:nvPr/>
        </p:nvSpPr>
        <p:spPr>
          <a:xfrm>
            <a:off x="5977053" y="1802625"/>
            <a:ext cx="2520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社内システム用</a:t>
            </a:r>
            <a:r>
              <a:rPr kumimoji="1" lang="en-US" altLang="ja-JP" dirty="0"/>
              <a:t>EC2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0FB9409-C756-D5F4-9ACA-7C0DEB3DEA24}"/>
              </a:ext>
            </a:extLst>
          </p:cNvPr>
          <p:cNvSpPr/>
          <p:nvPr/>
        </p:nvSpPr>
        <p:spPr>
          <a:xfrm>
            <a:off x="2074127" y="3583258"/>
            <a:ext cx="1330712" cy="81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69CAAFF-2631-1837-9E37-24E24061310A}"/>
              </a:ext>
            </a:extLst>
          </p:cNvPr>
          <p:cNvSpPr/>
          <p:nvPr/>
        </p:nvSpPr>
        <p:spPr>
          <a:xfrm>
            <a:off x="6571785" y="3583258"/>
            <a:ext cx="1330712" cy="81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9914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89F674A-FE2F-4C4B-8BF3-F054B2F01C1F}"/>
              </a:ext>
            </a:extLst>
          </p:cNvPr>
          <p:cNvSpPr/>
          <p:nvPr/>
        </p:nvSpPr>
        <p:spPr>
          <a:xfrm>
            <a:off x="0" y="656043"/>
            <a:ext cx="9144000" cy="94059"/>
          </a:xfrm>
          <a:prstGeom prst="rect">
            <a:avLst/>
          </a:prstGeom>
          <a:solidFill>
            <a:srgbClr val="F78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35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3AF3FE8-1BB3-46D0-8D64-4A635352B717}"/>
              </a:ext>
            </a:extLst>
          </p:cNvPr>
          <p:cNvSpPr txBox="1"/>
          <p:nvPr/>
        </p:nvSpPr>
        <p:spPr>
          <a:xfrm>
            <a:off x="263658" y="88258"/>
            <a:ext cx="61225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３：構築</a:t>
            </a:r>
            <a:r>
              <a:rPr lang="en-US" altLang="ja-JP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実装</a:t>
            </a:r>
            <a:r>
              <a:rPr lang="en-US" altLang="ja-JP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4DED08C-F463-4A85-ABE3-DB2E56BD864B}"/>
              </a:ext>
            </a:extLst>
          </p:cNvPr>
          <p:cNvSpPr txBox="1"/>
          <p:nvPr/>
        </p:nvSpPr>
        <p:spPr>
          <a:xfrm>
            <a:off x="196947" y="809317"/>
            <a:ext cx="8750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要件２．</a:t>
            </a:r>
            <a:endParaRPr lang="en-US" altLang="ja-JP" sz="135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①</a:t>
            </a:r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プライベートサブネットから外部への通信を可能にするため</a:t>
            </a:r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NAT</a:t>
            </a:r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ゲートウェイを</a:t>
            </a:r>
            <a:endParaRPr kumimoji="1"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設定する。</a:t>
            </a:r>
            <a:endParaRPr kumimoji="1"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53F737E-0BD2-D39D-818E-034C0A339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15" y="1741295"/>
            <a:ext cx="3431050" cy="2901292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358DE52-6403-A1B2-1EE2-FB8864DFB872}"/>
              </a:ext>
            </a:extLst>
          </p:cNvPr>
          <p:cNvSpPr/>
          <p:nvPr/>
        </p:nvSpPr>
        <p:spPr>
          <a:xfrm>
            <a:off x="1672682" y="3605561"/>
            <a:ext cx="959005" cy="3791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146AC00-7DA4-54F2-EEB0-3F4D9FB86225}"/>
              </a:ext>
            </a:extLst>
          </p:cNvPr>
          <p:cNvSpPr txBox="1"/>
          <p:nvPr/>
        </p:nvSpPr>
        <p:spPr>
          <a:xfrm>
            <a:off x="4000342" y="1999785"/>
            <a:ext cx="452662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NAT</a:t>
            </a:r>
            <a:r>
              <a:rPr kumimoji="1" lang="ja-JP" altLang="en-US" dirty="0"/>
              <a:t>ゲートウェイをパブリックサブネットに設置。</a:t>
            </a:r>
          </a:p>
        </p:txBody>
      </p:sp>
    </p:spTree>
    <p:extLst>
      <p:ext uri="{BB962C8B-B14F-4D97-AF65-F5344CB8AC3E}">
        <p14:creationId xmlns:p14="http://schemas.microsoft.com/office/powerpoint/2010/main" val="919929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89F674A-FE2F-4C4B-8BF3-F054B2F01C1F}"/>
              </a:ext>
            </a:extLst>
          </p:cNvPr>
          <p:cNvSpPr/>
          <p:nvPr/>
        </p:nvSpPr>
        <p:spPr>
          <a:xfrm>
            <a:off x="0" y="656043"/>
            <a:ext cx="9144000" cy="94059"/>
          </a:xfrm>
          <a:prstGeom prst="rect">
            <a:avLst/>
          </a:prstGeom>
          <a:solidFill>
            <a:srgbClr val="F78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35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3AF3FE8-1BB3-46D0-8D64-4A635352B717}"/>
              </a:ext>
            </a:extLst>
          </p:cNvPr>
          <p:cNvSpPr txBox="1"/>
          <p:nvPr/>
        </p:nvSpPr>
        <p:spPr>
          <a:xfrm>
            <a:off x="263658" y="88258"/>
            <a:ext cx="61225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３：構築</a:t>
            </a:r>
            <a:r>
              <a:rPr lang="en-US" altLang="ja-JP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実装</a:t>
            </a:r>
            <a:r>
              <a:rPr lang="en-US" altLang="ja-JP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4DED08C-F463-4A85-ABE3-DB2E56BD864B}"/>
              </a:ext>
            </a:extLst>
          </p:cNvPr>
          <p:cNvSpPr txBox="1"/>
          <p:nvPr/>
        </p:nvSpPr>
        <p:spPr>
          <a:xfrm>
            <a:off x="196947" y="809317"/>
            <a:ext cx="8750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要件３．</a:t>
            </a:r>
            <a:endParaRPr lang="en-US" altLang="ja-JP" sz="135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①</a:t>
            </a:r>
            <a:r>
              <a:rPr lang="en-US" altLang="ja-JP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ElasticIP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アドレスを踏み台サーバーに設定し、固定の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IP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アドレスにする。　</a:t>
            </a:r>
            <a:endParaRPr kumimoji="1"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B6014434-88F0-A8FE-DF1C-4B0282785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04" y="1779163"/>
            <a:ext cx="8140391" cy="2495441"/>
          </a:xfrm>
          <a:prstGeom prst="rect">
            <a:avLst/>
          </a:prstGeom>
          <a:ln>
            <a:solidFill>
              <a:srgbClr val="4C4948"/>
            </a:solidFill>
          </a:ln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DCBFF98-C279-6969-87D2-D15489DE1218}"/>
              </a:ext>
            </a:extLst>
          </p:cNvPr>
          <p:cNvSpPr/>
          <p:nvPr/>
        </p:nvSpPr>
        <p:spPr>
          <a:xfrm>
            <a:off x="2758067" y="3962400"/>
            <a:ext cx="1085387" cy="3122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179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89F674A-FE2F-4C4B-8BF3-F054B2F01C1F}"/>
              </a:ext>
            </a:extLst>
          </p:cNvPr>
          <p:cNvSpPr/>
          <p:nvPr/>
        </p:nvSpPr>
        <p:spPr>
          <a:xfrm>
            <a:off x="0" y="656043"/>
            <a:ext cx="9144000" cy="94059"/>
          </a:xfrm>
          <a:prstGeom prst="rect">
            <a:avLst/>
          </a:prstGeom>
          <a:solidFill>
            <a:srgbClr val="F78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35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3AF3FE8-1BB3-46D0-8D64-4A635352B717}"/>
              </a:ext>
            </a:extLst>
          </p:cNvPr>
          <p:cNvSpPr txBox="1"/>
          <p:nvPr/>
        </p:nvSpPr>
        <p:spPr>
          <a:xfrm>
            <a:off x="263658" y="88258"/>
            <a:ext cx="61225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３：構築</a:t>
            </a:r>
            <a:r>
              <a:rPr lang="en-US" altLang="ja-JP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実装</a:t>
            </a:r>
            <a:r>
              <a:rPr lang="en-US" altLang="ja-JP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4DED08C-F463-4A85-ABE3-DB2E56BD864B}"/>
              </a:ext>
            </a:extLst>
          </p:cNvPr>
          <p:cNvSpPr txBox="1"/>
          <p:nvPr/>
        </p:nvSpPr>
        <p:spPr>
          <a:xfrm>
            <a:off x="196947" y="809317"/>
            <a:ext cx="8750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要件４．</a:t>
            </a:r>
            <a:endParaRPr lang="en-US" altLang="ja-JP" sz="135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①ポート番号の変更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社内システム用サーバーのセキュリティグループ設定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endParaRPr kumimoji="1"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EE7D749F-5F23-E335-6A77-77B30FE9B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45" y="2425844"/>
            <a:ext cx="7981309" cy="13373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A53A705-5FA5-DC30-1D4C-558CA494EDCF}"/>
              </a:ext>
            </a:extLst>
          </p:cNvPr>
          <p:cNvSpPr/>
          <p:nvPr/>
        </p:nvSpPr>
        <p:spPr>
          <a:xfrm>
            <a:off x="6992469" y="3151991"/>
            <a:ext cx="935917" cy="6112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2708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89F674A-FE2F-4C4B-8BF3-F054B2F01C1F}"/>
              </a:ext>
            </a:extLst>
          </p:cNvPr>
          <p:cNvSpPr/>
          <p:nvPr/>
        </p:nvSpPr>
        <p:spPr>
          <a:xfrm>
            <a:off x="0" y="656043"/>
            <a:ext cx="9144000" cy="94059"/>
          </a:xfrm>
          <a:prstGeom prst="rect">
            <a:avLst/>
          </a:prstGeom>
          <a:solidFill>
            <a:srgbClr val="F78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35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3AF3FE8-1BB3-46D0-8D64-4A635352B717}"/>
              </a:ext>
            </a:extLst>
          </p:cNvPr>
          <p:cNvSpPr txBox="1"/>
          <p:nvPr/>
        </p:nvSpPr>
        <p:spPr>
          <a:xfrm>
            <a:off x="263658" y="88258"/>
            <a:ext cx="61225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３：構築</a:t>
            </a:r>
            <a:r>
              <a:rPr lang="en-US" altLang="ja-JP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実装</a:t>
            </a:r>
            <a:r>
              <a:rPr lang="en-US" altLang="ja-JP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4DED08C-F463-4A85-ABE3-DB2E56BD864B}"/>
              </a:ext>
            </a:extLst>
          </p:cNvPr>
          <p:cNvSpPr txBox="1"/>
          <p:nvPr/>
        </p:nvSpPr>
        <p:spPr>
          <a:xfrm>
            <a:off x="196947" y="809317"/>
            <a:ext cx="8750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要件４．</a:t>
            </a:r>
            <a:endParaRPr lang="en-US" altLang="ja-JP" sz="135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②ポート番号の変更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社内システム用サーバーの</a:t>
            </a:r>
            <a:r>
              <a:rPr lang="en-US" altLang="ja-JP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sshd_config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の設定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endParaRPr kumimoji="1"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8056B6D-CDE3-1336-4059-F7F3E0874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429" y="2329056"/>
            <a:ext cx="4372585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399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p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45453"/>
      </a:accent1>
      <a:accent2>
        <a:srgbClr val="EC6C00"/>
      </a:accent2>
      <a:accent3>
        <a:srgbClr val="A9A9A9"/>
      </a:accent3>
      <a:accent4>
        <a:srgbClr val="FFC000"/>
      </a:accent4>
      <a:accent5>
        <a:srgbClr val="4D8EA0"/>
      </a:accent5>
      <a:accent6>
        <a:srgbClr val="D83C00"/>
      </a:accent6>
      <a:hlink>
        <a:srgbClr val="2F9DD0"/>
      </a:hlink>
      <a:folHlink>
        <a:srgbClr val="000000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a1cbe81a-d8c3-4595-b0e4-db24356c94b5" xsi:nil="true"/>
    <lcf76f155ced4ddcb4097134ff3c332f xmlns="a1cbe81a-d8c3-4595-b0e4-db24356c94b5">
      <Terms xmlns="http://schemas.microsoft.com/office/infopath/2007/PartnerControls"/>
    </lcf76f155ced4ddcb4097134ff3c332f>
    <TaxCatchAll xmlns="9b0f48e6-e9bf-4379-8940-7789a3a1925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3E9D9F0E5891954EBB8B591B19CBBC51" ma:contentTypeVersion="14" ma:contentTypeDescription="新しいドキュメントを作成します。" ma:contentTypeScope="" ma:versionID="21d371687ff7354fce5eb0798dab7575">
  <xsd:schema xmlns:xsd="http://www.w3.org/2001/XMLSchema" xmlns:xs="http://www.w3.org/2001/XMLSchema" xmlns:p="http://schemas.microsoft.com/office/2006/metadata/properties" xmlns:ns2="a1cbe81a-d8c3-4595-b0e4-db24356c94b5" xmlns:ns3="9b0f48e6-e9bf-4379-8940-7789a3a19253" targetNamespace="http://schemas.microsoft.com/office/2006/metadata/properties" ma:root="true" ma:fieldsID="f3c918834e2ef1c37042122ada667660" ns2:_="" ns3:_="">
    <xsd:import namespace="a1cbe81a-d8c3-4595-b0e4-db24356c94b5"/>
    <xsd:import namespace="9b0f48e6-e9bf-4379-8940-7789a3a19253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DateTaken" minOccurs="0"/>
                <xsd:element ref="ns2:_Flow_SignoffStatu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cbe81a-d8c3-4595-b0e4-db24356c94b5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画像タグ" ma:readOnly="false" ma:fieldId="{5cf76f15-5ced-4ddc-b409-7134ff3c332f}" ma:taxonomyMulti="true" ma:sspId="e2fa1d44-3df9-4e80-81cf-13321c326b2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9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_Flow_SignoffStatus" ma:index="20" nillable="true" ma:displayName="承認の状態" ma:internalName="_x627f__x8a8d__x306e__x72b6__x614b_">
      <xsd:simpleType>
        <xsd:restriction base="dms:Text"/>
      </xsd:simpleType>
    </xsd:element>
    <xsd:element name="MediaServiceLocation" ma:index="21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0f48e6-e9bf-4379-8940-7789a3a19253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d4cdeed4-6858-459f-9f28-3eb13efd94f8}" ma:internalName="TaxCatchAll" ma:showField="CatchAllData" ma:web="9b0f48e6-e9bf-4379-8940-7789a3a1925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E607A09-4DA2-4332-A40A-2360D3337B93}">
  <ds:schemaRefs>
    <ds:schemaRef ds:uri="http://schemas.microsoft.com/office/2006/metadata/properties"/>
    <ds:schemaRef ds:uri="http://schemas.microsoft.com/office/infopath/2007/PartnerControls"/>
    <ds:schemaRef ds:uri="a1cbe81a-d8c3-4595-b0e4-db24356c94b5"/>
    <ds:schemaRef ds:uri="9b0f48e6-e9bf-4379-8940-7789a3a19253"/>
  </ds:schemaRefs>
</ds:datastoreItem>
</file>

<file path=customXml/itemProps2.xml><?xml version="1.0" encoding="utf-8"?>
<ds:datastoreItem xmlns:ds="http://schemas.openxmlformats.org/officeDocument/2006/customXml" ds:itemID="{30D49181-AA18-4687-83FE-B59D24DE15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cbe81a-d8c3-4595-b0e4-db24356c94b5"/>
    <ds:schemaRef ds:uri="9b0f48e6-e9bf-4379-8940-7789a3a192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0DD52F4-A4CF-486B-96F7-4F4EE5913E8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op_テーマカラー</Template>
  <TotalTime>1821</TotalTime>
  <Words>1117</Words>
  <Application>Microsoft Office PowerPoint</Application>
  <PresentationFormat>画面に合わせる (16:9)</PresentationFormat>
  <Paragraphs>141</Paragraphs>
  <Slides>17</Slides>
  <Notes>15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2" baseType="lpstr">
      <vt:lpstr>Meiryo UI</vt:lpstr>
      <vt:lpstr>メイリオ</vt:lpstr>
      <vt:lpstr>游ゴシック</vt:lpstr>
      <vt:lpstr>Arial</vt:lpstr>
      <vt:lpstr>Office テーマ</vt:lpstr>
      <vt:lpstr>課題演習 No.1  （IAM + EC2 + VPC)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長江 佳美</dc:creator>
  <cp:lastModifiedBy>EDU</cp:lastModifiedBy>
  <cp:revision>169</cp:revision>
  <dcterms:created xsi:type="dcterms:W3CDTF">2022-10-31T13:24:47Z</dcterms:created>
  <dcterms:modified xsi:type="dcterms:W3CDTF">2024-12-23T06:16:46Z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0x0101003E9D9F0E5891954EBB8B591B19CBBC51</vt:lpwstr>
  </property>
</Properties>
</file>