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4"/>
  </p:sldMasterIdLst>
  <p:notesMasterIdLst>
    <p:notesMasterId r:id="rId21"/>
  </p:notesMasterIdLst>
  <p:sldIdLst>
    <p:sldId id="264" r:id="rId5"/>
    <p:sldId id="265" r:id="rId6"/>
    <p:sldId id="266" r:id="rId7"/>
    <p:sldId id="267" r:id="rId8"/>
    <p:sldId id="268" r:id="rId9"/>
    <p:sldId id="269" r:id="rId10"/>
    <p:sldId id="270" r:id="rId11"/>
    <p:sldId id="280" r:id="rId12"/>
    <p:sldId id="286" r:id="rId13"/>
    <p:sldId id="281" r:id="rId14"/>
    <p:sldId id="287" r:id="rId15"/>
    <p:sldId id="282" r:id="rId16"/>
    <p:sldId id="285" r:id="rId17"/>
    <p:sldId id="284" r:id="rId18"/>
    <p:sldId id="271" r:id="rId19"/>
    <p:sldId id="258"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4948"/>
    <a:srgbClr val="000000"/>
    <a:srgbClr val="ED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4238" autoAdjust="0"/>
  </p:normalViewPr>
  <p:slideViewPr>
    <p:cSldViewPr snapToGrid="0">
      <p:cViewPr varScale="1">
        <p:scale>
          <a:sx n="74" d="100"/>
          <a:sy n="74" d="100"/>
        </p:scale>
        <p:origin x="86" y="413"/>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CA272-E68B-C640-B012-4408C69AD3E2}" type="datetimeFigureOut">
              <a:rPr kumimoji="1" lang="ja-JP" altLang="en-US" smtClean="0"/>
              <a:t>2024/12/23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FBE67D-2D96-5449-9B93-184B099C7F82}" type="slidenum">
              <a:rPr kumimoji="1" lang="ja-JP" altLang="en-US" smtClean="0"/>
              <a:t>‹#›</a:t>
            </a:fld>
            <a:endParaRPr kumimoji="1" lang="ja-JP" altLang="en-US"/>
          </a:p>
        </p:txBody>
      </p:sp>
    </p:spTree>
    <p:extLst>
      <p:ext uri="{BB962C8B-B14F-4D97-AF65-F5344CB8AC3E}">
        <p14:creationId xmlns:p14="http://schemas.microsoft.com/office/powerpoint/2010/main" val="1580615439"/>
      </p:ext>
    </p:extLst>
  </p:cSld>
  <p:clrMap bg1="lt1" tx1="dk1" bg2="lt2" tx2="dk2" accent1="accent1" accent2="accent2" accent3="accent3" accent4="accent4" accent5="accent5" accent6="accent6" hlink="hlink" folHlink="folHlink"/>
  <p:notesStyle>
    <a:lvl1pPr marL="0" algn="l" defTabSz="685800" rtl="0" eaLnBrk="1" latinLnBrk="0" hangingPunct="1">
      <a:defRPr kumimoji="1" sz="900" kern="1200">
        <a:solidFill>
          <a:schemeClr val="tx1"/>
        </a:solidFill>
        <a:latin typeface="+mn-lt"/>
        <a:ea typeface="+mn-ea"/>
        <a:cs typeface="+mn-cs"/>
      </a:defRPr>
    </a:lvl1pPr>
    <a:lvl2pPr marL="342900" algn="l" defTabSz="685800" rtl="0" eaLnBrk="1" latinLnBrk="0" hangingPunct="1">
      <a:defRPr kumimoji="1" sz="900" kern="1200">
        <a:solidFill>
          <a:schemeClr val="tx1"/>
        </a:solidFill>
        <a:latin typeface="+mn-lt"/>
        <a:ea typeface="+mn-ea"/>
        <a:cs typeface="+mn-cs"/>
      </a:defRPr>
    </a:lvl2pPr>
    <a:lvl3pPr marL="685800" algn="l" defTabSz="685800" rtl="0" eaLnBrk="1" latinLnBrk="0" hangingPunct="1">
      <a:defRPr kumimoji="1" sz="900" kern="1200">
        <a:solidFill>
          <a:schemeClr val="tx1"/>
        </a:solidFill>
        <a:latin typeface="+mn-lt"/>
        <a:ea typeface="+mn-ea"/>
        <a:cs typeface="+mn-cs"/>
      </a:defRPr>
    </a:lvl3pPr>
    <a:lvl4pPr marL="1028700" algn="l" defTabSz="685800" rtl="0" eaLnBrk="1" latinLnBrk="0" hangingPunct="1">
      <a:defRPr kumimoji="1" sz="900" kern="1200">
        <a:solidFill>
          <a:schemeClr val="tx1"/>
        </a:solidFill>
        <a:latin typeface="+mn-lt"/>
        <a:ea typeface="+mn-ea"/>
        <a:cs typeface="+mn-cs"/>
      </a:defRPr>
    </a:lvl4pPr>
    <a:lvl5pPr marL="1371600" algn="l" defTabSz="685800" rtl="0" eaLnBrk="1" latinLnBrk="0" hangingPunct="1">
      <a:defRPr kumimoji="1" sz="900" kern="1200">
        <a:solidFill>
          <a:schemeClr val="tx1"/>
        </a:solidFill>
        <a:latin typeface="+mn-lt"/>
        <a:ea typeface="+mn-ea"/>
        <a:cs typeface="+mn-cs"/>
      </a:defRPr>
    </a:lvl5pPr>
    <a:lvl6pPr marL="1714500" algn="l" defTabSz="685800" rtl="0" eaLnBrk="1" latinLnBrk="0" hangingPunct="1">
      <a:defRPr kumimoji="1" sz="900" kern="1200">
        <a:solidFill>
          <a:schemeClr val="tx1"/>
        </a:solidFill>
        <a:latin typeface="+mn-lt"/>
        <a:ea typeface="+mn-ea"/>
        <a:cs typeface="+mn-cs"/>
      </a:defRPr>
    </a:lvl6pPr>
    <a:lvl7pPr marL="2057400" algn="l" defTabSz="685800" rtl="0" eaLnBrk="1" latinLnBrk="0" hangingPunct="1">
      <a:defRPr kumimoji="1" sz="900" kern="1200">
        <a:solidFill>
          <a:schemeClr val="tx1"/>
        </a:solidFill>
        <a:latin typeface="+mn-lt"/>
        <a:ea typeface="+mn-ea"/>
        <a:cs typeface="+mn-cs"/>
      </a:defRPr>
    </a:lvl7pPr>
    <a:lvl8pPr marL="2400300" algn="l" defTabSz="685800" rtl="0" eaLnBrk="1" latinLnBrk="0" hangingPunct="1">
      <a:defRPr kumimoji="1" sz="900" kern="1200">
        <a:solidFill>
          <a:schemeClr val="tx1"/>
        </a:solidFill>
        <a:latin typeface="+mn-lt"/>
        <a:ea typeface="+mn-ea"/>
        <a:cs typeface="+mn-cs"/>
      </a:defRPr>
    </a:lvl8pPr>
    <a:lvl9pPr marL="2743200" algn="l" defTabSz="685800" rtl="0" eaLnBrk="1" latinLnBrk="0" hangingPunct="1">
      <a:defRPr kumimoji="1"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900" dirty="0">
                <a:latin typeface="Meiryo UI" panose="020B0604030504040204" pitchFamily="50" charset="-128"/>
                <a:ea typeface="Meiryo UI" panose="020B0604030504040204" pitchFamily="50" charset="-128"/>
              </a:rPr>
              <a:t>世界中のユーザーへ低レイテンシ</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な配信環境で最高のエクスペリエンスを提供できるようにしたい。</a:t>
            </a:r>
            <a:endParaRPr lang="en-US" altLang="ja-JP" sz="900" dirty="0">
              <a:latin typeface="Meiryo UI" panose="020B0604030504040204" pitchFamily="50" charset="-128"/>
              <a:ea typeface="Meiryo UI" panose="020B0604030504040204"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900" dirty="0">
                <a:latin typeface="Meiryo UI" panose="020B0604030504040204" pitchFamily="50" charset="-128"/>
                <a:ea typeface="Meiryo UI" panose="020B0604030504040204" pitchFamily="50" charset="-128"/>
              </a:rPr>
              <a:t>ユーザーに表示させる静的コンテンツをマネージドサービスを利用したサーバレス環境で展開したい</a:t>
            </a:r>
            <a:endParaRPr lang="en-US" altLang="ja-JP" sz="900" dirty="0">
              <a:latin typeface="Meiryo UI" panose="020B0604030504040204" pitchFamily="50" charset="-128"/>
              <a:ea typeface="Meiryo UI" panose="020B0604030504040204" pitchFamily="50" charset="-128"/>
            </a:endParaRPr>
          </a:p>
          <a:p>
            <a:r>
              <a:rPr kumimoji="1" lang="en-US" altLang="ja-JP" dirty="0"/>
              <a:t>S3</a:t>
            </a:r>
            <a:r>
              <a:rPr kumimoji="1" lang="ja-JP" altLang="en-US" dirty="0"/>
              <a:t>＋クラウドフロント</a:t>
            </a:r>
          </a:p>
        </p:txBody>
      </p:sp>
      <p:sp>
        <p:nvSpPr>
          <p:cNvPr id="4" name="スライド番号プレースホルダー 3"/>
          <p:cNvSpPr>
            <a:spLocks noGrp="1"/>
          </p:cNvSpPr>
          <p:nvPr>
            <p:ph type="sldNum" sz="quarter" idx="5"/>
          </p:nvPr>
        </p:nvSpPr>
        <p:spPr/>
        <p:txBody>
          <a:bodyPr/>
          <a:lstStyle/>
          <a:p>
            <a:fld id="{D4FBE67D-2D96-5449-9B93-184B099C7F82}" type="slidenum">
              <a:rPr kumimoji="1" lang="ja-JP" altLang="en-US" smtClean="0"/>
              <a:t>7</a:t>
            </a:fld>
            <a:endParaRPr kumimoji="1" lang="ja-JP" altLang="en-US"/>
          </a:p>
        </p:txBody>
      </p:sp>
    </p:spTree>
    <p:extLst>
      <p:ext uri="{BB962C8B-B14F-4D97-AF65-F5344CB8AC3E}">
        <p14:creationId xmlns:p14="http://schemas.microsoft.com/office/powerpoint/2010/main" val="3816114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900" dirty="0">
                <a:latin typeface="Meiryo UI" panose="020B0604030504040204" pitchFamily="50" charset="-128"/>
                <a:ea typeface="Meiryo UI" panose="020B0604030504040204" pitchFamily="50" charset="-128"/>
              </a:rPr>
              <a:t>世界中のユーザーへ低レイテンシ</a:t>
            </a: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な配信環境で最高のエクスペリエンスを提供できるようにしたい。</a:t>
            </a:r>
            <a:endParaRPr lang="en-US" altLang="ja-JP" sz="900" dirty="0">
              <a:latin typeface="Meiryo UI" panose="020B0604030504040204" pitchFamily="50" charset="-128"/>
              <a:ea typeface="Meiryo UI" panose="020B0604030504040204"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900" dirty="0">
                <a:latin typeface="Meiryo UI" panose="020B0604030504040204" pitchFamily="50" charset="-128"/>
                <a:ea typeface="Meiryo UI" panose="020B0604030504040204" pitchFamily="50" charset="-128"/>
              </a:rPr>
              <a:t>ユーザーに表示させる静的コンテンツをマネージドサービスを利用したサーバレス環境で展開したい</a:t>
            </a:r>
            <a:endParaRPr lang="en-US" altLang="ja-JP" sz="900" dirty="0">
              <a:latin typeface="Meiryo UI" panose="020B0604030504040204" pitchFamily="50" charset="-128"/>
              <a:ea typeface="Meiryo UI" panose="020B0604030504040204" pitchFamily="50" charset="-128"/>
            </a:endParaRPr>
          </a:p>
          <a:p>
            <a:r>
              <a:rPr kumimoji="1" lang="en-US" altLang="ja-JP" dirty="0"/>
              <a:t>S3</a:t>
            </a:r>
            <a:r>
              <a:rPr kumimoji="1" lang="ja-JP" altLang="en-US" dirty="0"/>
              <a:t>＋クラウドフロント</a:t>
            </a:r>
          </a:p>
          <a:p>
            <a:endParaRPr kumimoji="1" lang="ja-JP" altLang="en-US" dirty="0"/>
          </a:p>
        </p:txBody>
      </p:sp>
      <p:sp>
        <p:nvSpPr>
          <p:cNvPr id="4" name="スライド番号プレースホルダー 3"/>
          <p:cNvSpPr>
            <a:spLocks noGrp="1"/>
          </p:cNvSpPr>
          <p:nvPr>
            <p:ph type="sldNum" sz="quarter" idx="5"/>
          </p:nvPr>
        </p:nvSpPr>
        <p:spPr/>
        <p:txBody>
          <a:bodyPr/>
          <a:lstStyle/>
          <a:p>
            <a:fld id="{D4FBE67D-2D96-5449-9B93-184B099C7F82}" type="slidenum">
              <a:rPr kumimoji="1" lang="ja-JP" altLang="en-US" smtClean="0"/>
              <a:t>8</a:t>
            </a:fld>
            <a:endParaRPr kumimoji="1" lang="ja-JP" altLang="en-US"/>
          </a:p>
        </p:txBody>
      </p:sp>
    </p:spTree>
    <p:extLst>
      <p:ext uri="{BB962C8B-B14F-4D97-AF65-F5344CB8AC3E}">
        <p14:creationId xmlns:p14="http://schemas.microsoft.com/office/powerpoint/2010/main" val="4030724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900" dirty="0">
                <a:latin typeface="Meiryo UI" panose="020B0604030504040204" pitchFamily="50" charset="-128"/>
                <a:ea typeface="Meiryo UI" panose="020B0604030504040204" pitchFamily="50" charset="-128"/>
              </a:rPr>
              <a:t>セキュリティを考慮してオリジンページは世界に公開されないようにしたい。</a:t>
            </a:r>
            <a:r>
              <a:rPr lang="en-US" altLang="ja-JP" sz="900" dirty="0" err="1">
                <a:latin typeface="Meiryo UI" panose="020B0604030504040204" pitchFamily="50" charset="-128"/>
                <a:ea typeface="Meiryo UI" panose="020B0604030504040204" pitchFamily="50" charset="-128"/>
              </a:rPr>
              <a:t>Cloudfront</a:t>
            </a:r>
            <a:r>
              <a:rPr lang="ja-JP" altLang="en-US" sz="900" dirty="0">
                <a:latin typeface="Meiryo UI" panose="020B0604030504040204" pitchFamily="50" charset="-128"/>
                <a:ea typeface="Meiryo UI" panose="020B0604030504040204" pitchFamily="50" charset="-128"/>
              </a:rPr>
              <a:t>からしかアクセスできない。</a:t>
            </a:r>
            <a:endParaRPr kumimoji="1" lang="ja-JP" altLang="en-US" dirty="0"/>
          </a:p>
        </p:txBody>
      </p:sp>
      <p:sp>
        <p:nvSpPr>
          <p:cNvPr id="4" name="スライド番号プレースホルダー 3"/>
          <p:cNvSpPr>
            <a:spLocks noGrp="1"/>
          </p:cNvSpPr>
          <p:nvPr>
            <p:ph type="sldNum" sz="quarter" idx="5"/>
          </p:nvPr>
        </p:nvSpPr>
        <p:spPr/>
        <p:txBody>
          <a:bodyPr/>
          <a:lstStyle/>
          <a:p>
            <a:fld id="{D4FBE67D-2D96-5449-9B93-184B099C7F82}" type="slidenum">
              <a:rPr kumimoji="1" lang="ja-JP" altLang="en-US" smtClean="0"/>
              <a:t>9</a:t>
            </a:fld>
            <a:endParaRPr kumimoji="1" lang="ja-JP" altLang="en-US"/>
          </a:p>
        </p:txBody>
      </p:sp>
    </p:spTree>
    <p:extLst>
      <p:ext uri="{BB962C8B-B14F-4D97-AF65-F5344CB8AC3E}">
        <p14:creationId xmlns:p14="http://schemas.microsoft.com/office/powerpoint/2010/main" val="2871877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900" dirty="0">
                <a:latin typeface="Meiryo UI" panose="020B0604030504040204" pitchFamily="50" charset="-128"/>
                <a:ea typeface="Meiryo UI" panose="020B0604030504040204" pitchFamily="50" charset="-128"/>
              </a:rPr>
              <a:t>１で作成した環境に動的コンテンツも設定し、</a:t>
            </a:r>
            <a:r>
              <a:rPr lang="en-US" altLang="ja-JP" sz="900" dirty="0">
                <a:latin typeface="Meiryo UI" panose="020B0604030504040204" pitchFamily="50" charset="-128"/>
                <a:ea typeface="Meiryo UI" panose="020B0604030504040204" pitchFamily="50" charset="-128"/>
              </a:rPr>
              <a:t>API</a:t>
            </a:r>
            <a:r>
              <a:rPr lang="ja-JP" altLang="en-US" sz="900" dirty="0">
                <a:latin typeface="Meiryo UI" panose="020B0604030504040204" pitchFamily="50" charset="-128"/>
                <a:ea typeface="Meiryo UI" panose="020B0604030504040204" pitchFamily="50" charset="-128"/>
              </a:rPr>
              <a:t>を使用したアプリケーションと連動できるようにする。アプリケーションは開発部署で作成されたコードを使用して動作するようにする。</a:t>
            </a:r>
            <a:endParaRPr lang="en-US" altLang="ja-JP" sz="900" dirty="0">
              <a:latin typeface="Meiryo UI" panose="020B0604030504040204" pitchFamily="50" charset="-128"/>
              <a:ea typeface="Meiryo UI" panose="020B0604030504040204"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D4FBE67D-2D96-5449-9B93-184B099C7F82}" type="slidenum">
              <a:rPr kumimoji="1" lang="ja-JP" altLang="en-US" smtClean="0"/>
              <a:t>10</a:t>
            </a:fld>
            <a:endParaRPr kumimoji="1" lang="ja-JP" altLang="en-US"/>
          </a:p>
        </p:txBody>
      </p:sp>
    </p:spTree>
    <p:extLst>
      <p:ext uri="{BB962C8B-B14F-4D97-AF65-F5344CB8AC3E}">
        <p14:creationId xmlns:p14="http://schemas.microsoft.com/office/powerpoint/2010/main" val="3094382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900" dirty="0">
                <a:latin typeface="Meiryo UI" panose="020B0604030504040204" pitchFamily="50" charset="-128"/>
                <a:ea typeface="Meiryo UI" panose="020B0604030504040204" pitchFamily="50" charset="-128"/>
              </a:rPr>
              <a:t>作成した環境に動的コンテンツも設定し、</a:t>
            </a:r>
            <a:r>
              <a:rPr lang="en-US" altLang="ja-JP" sz="900" dirty="0">
                <a:latin typeface="Meiryo UI" panose="020B0604030504040204" pitchFamily="50" charset="-128"/>
                <a:ea typeface="Meiryo UI" panose="020B0604030504040204" pitchFamily="50" charset="-128"/>
              </a:rPr>
              <a:t>API</a:t>
            </a:r>
            <a:r>
              <a:rPr lang="ja-JP" altLang="en-US" sz="900" dirty="0">
                <a:latin typeface="Meiryo UI" panose="020B0604030504040204" pitchFamily="50" charset="-128"/>
                <a:ea typeface="Meiryo UI" panose="020B0604030504040204" pitchFamily="50" charset="-128"/>
              </a:rPr>
              <a:t>を使用したアプリケーションと連動できるようにする。</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アプリケーションは開発部署で作成されたコードを使用して動作するようにする。</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翻訳サイトのため、ロールを付ける。</a:t>
            </a:r>
            <a:endParaRPr lang="en-US" altLang="ja-JP" sz="900" dirty="0">
              <a:latin typeface="Meiryo UI" panose="020B0604030504040204" pitchFamily="50" charset="-128"/>
              <a:ea typeface="Meiryo UI" panose="020B0604030504040204"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D4FBE67D-2D96-5449-9B93-184B099C7F82}" type="slidenum">
              <a:rPr kumimoji="1" lang="ja-JP" altLang="en-US" smtClean="0"/>
              <a:t>11</a:t>
            </a:fld>
            <a:endParaRPr kumimoji="1" lang="ja-JP" altLang="en-US"/>
          </a:p>
        </p:txBody>
      </p:sp>
    </p:spTree>
    <p:extLst>
      <p:ext uri="{BB962C8B-B14F-4D97-AF65-F5344CB8AC3E}">
        <p14:creationId xmlns:p14="http://schemas.microsoft.com/office/powerpoint/2010/main" val="1754501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900" dirty="0">
                <a:latin typeface="Meiryo UI" panose="020B0604030504040204" pitchFamily="50" charset="-128"/>
                <a:ea typeface="Meiryo UI" panose="020B0604030504040204" pitchFamily="50" charset="-128"/>
              </a:rPr>
              <a:t>API</a:t>
            </a:r>
            <a:r>
              <a:rPr lang="ja-JP" altLang="en-US" sz="900" dirty="0">
                <a:latin typeface="Meiryo UI" panose="020B0604030504040204" pitchFamily="50" charset="-128"/>
                <a:ea typeface="Meiryo UI" panose="020B0604030504040204" pitchFamily="50" charset="-128"/>
              </a:rPr>
              <a:t>を使用したアプリケーションと連動できるようにする。</a:t>
            </a:r>
            <a:endParaRPr lang="en-US" altLang="ja-JP" sz="900" dirty="0">
              <a:latin typeface="Meiryo UI" panose="020B0604030504040204" pitchFamily="50" charset="-128"/>
              <a:ea typeface="Meiryo UI" panose="020B0604030504040204"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D4FBE67D-2D96-5449-9B93-184B099C7F82}" type="slidenum">
              <a:rPr kumimoji="1" lang="ja-JP" altLang="en-US" smtClean="0"/>
              <a:t>12</a:t>
            </a:fld>
            <a:endParaRPr kumimoji="1" lang="ja-JP" altLang="en-US"/>
          </a:p>
        </p:txBody>
      </p:sp>
    </p:spTree>
    <p:extLst>
      <p:ext uri="{BB962C8B-B14F-4D97-AF65-F5344CB8AC3E}">
        <p14:creationId xmlns:p14="http://schemas.microsoft.com/office/powerpoint/2010/main" val="1478115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ja-JP" altLang="en-US" sz="900" dirty="0">
                <a:latin typeface="Meiryo UI" panose="020B0604030504040204" pitchFamily="50" charset="-128"/>
                <a:ea typeface="Meiryo UI" panose="020B0604030504040204" pitchFamily="50" charset="-128"/>
              </a:rPr>
              <a:t>作成した環境に動的コンテンツも設定し、</a:t>
            </a:r>
            <a:r>
              <a:rPr lang="en-US" altLang="ja-JP" sz="900" dirty="0">
                <a:latin typeface="Meiryo UI" panose="020B0604030504040204" pitchFamily="50" charset="-128"/>
                <a:ea typeface="Meiryo UI" panose="020B0604030504040204" pitchFamily="50" charset="-128"/>
              </a:rPr>
              <a:t>API</a:t>
            </a:r>
            <a:r>
              <a:rPr lang="ja-JP" altLang="en-US" sz="900" dirty="0">
                <a:latin typeface="Meiryo UI" panose="020B0604030504040204" pitchFamily="50" charset="-128"/>
                <a:ea typeface="Meiryo UI" panose="020B0604030504040204" pitchFamily="50" charset="-128"/>
              </a:rPr>
              <a:t>を使用したアプリケーションと連動できるようにする。</a:t>
            </a:r>
            <a:endParaRPr lang="en-US" altLang="ja-JP" sz="900" dirty="0">
              <a:latin typeface="Meiryo UI" panose="020B0604030504040204" pitchFamily="50" charset="-128"/>
              <a:ea typeface="Meiryo UI" panose="020B0604030504040204"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D4FBE67D-2D96-5449-9B93-184B099C7F82}" type="slidenum">
              <a:rPr kumimoji="1" lang="ja-JP" altLang="en-US" smtClean="0"/>
              <a:t>13</a:t>
            </a:fld>
            <a:endParaRPr kumimoji="1" lang="ja-JP" altLang="en-US"/>
          </a:p>
        </p:txBody>
      </p:sp>
    </p:spTree>
    <p:extLst>
      <p:ext uri="{BB962C8B-B14F-4D97-AF65-F5344CB8AC3E}">
        <p14:creationId xmlns:p14="http://schemas.microsoft.com/office/powerpoint/2010/main" val="63599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ja-JP" altLang="en-US" sz="900" dirty="0">
                <a:latin typeface="Meiryo UI" panose="020B0604030504040204" pitchFamily="50" charset="-128"/>
                <a:ea typeface="Meiryo UI" panose="020B0604030504040204" pitchFamily="50" charset="-128"/>
              </a:rPr>
              <a:t>アプリケーションを対象にした悪意のある攻撃から保護できる環境にしたい。</a:t>
            </a:r>
            <a:endParaRPr lang="en-US" altLang="ja-JP" sz="900" dirty="0">
              <a:latin typeface="Meiryo UI" panose="020B0604030504040204" pitchFamily="50" charset="-128"/>
              <a:ea typeface="Meiryo UI" panose="020B0604030504040204" pitchFamily="50" charset="-128"/>
            </a:endParaRPr>
          </a:p>
          <a:p>
            <a:pPr algn="l" fontAlgn="t"/>
            <a:endParaRPr lang="ja-JP" altLang="en-US" sz="900" b="0" i="0" u="none" strike="noStrike" dirty="0">
              <a:solidFill>
                <a:srgbClr val="000000"/>
              </a:solidFill>
              <a:effectLst/>
              <a:latin typeface="メイリオ" panose="020B0604030504040204" pitchFamily="50" charset="-128"/>
              <a:ea typeface="メイリオ" panose="020B0604030504040204"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D4FBE67D-2D96-5449-9B93-184B099C7F82}" type="slidenum">
              <a:rPr kumimoji="1" lang="ja-JP" altLang="en-US" smtClean="0"/>
              <a:t>14</a:t>
            </a:fld>
            <a:endParaRPr kumimoji="1" lang="ja-JP" altLang="en-US"/>
          </a:p>
        </p:txBody>
      </p:sp>
    </p:spTree>
    <p:extLst>
      <p:ext uri="{BB962C8B-B14F-4D97-AF65-F5344CB8AC3E}">
        <p14:creationId xmlns:p14="http://schemas.microsoft.com/office/powerpoint/2010/main" val="1262561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900" dirty="0">
                <a:latin typeface="Meiryo UI" panose="020B0604030504040204" pitchFamily="50" charset="-128"/>
                <a:ea typeface="Meiryo UI" panose="020B0604030504040204" pitchFamily="50" charset="-128"/>
              </a:rPr>
              <a:t>上記の環境で構築し、</a:t>
            </a:r>
            <a:r>
              <a:rPr lang="en-US" altLang="ja-JP" sz="900" dirty="0">
                <a:latin typeface="Meiryo UI" panose="020B0604030504040204" pitchFamily="50" charset="-128"/>
                <a:ea typeface="Meiryo UI" panose="020B0604030504040204" pitchFamily="50" charset="-128"/>
              </a:rPr>
              <a:t>web</a:t>
            </a:r>
            <a:r>
              <a:rPr lang="ja-JP" altLang="en-US" sz="900" dirty="0">
                <a:latin typeface="Meiryo UI" panose="020B0604030504040204" pitchFamily="50" charset="-128"/>
                <a:ea typeface="Meiryo UI" panose="020B0604030504040204" pitchFamily="50" charset="-128"/>
              </a:rPr>
              <a:t>ページの閲覧とアプリケーションが動作し、翻訳コンテンツが</a:t>
            </a:r>
            <a:endParaRPr lang="en-US" altLang="ja-JP" sz="900" dirty="0">
              <a:latin typeface="Meiryo UI" panose="020B0604030504040204" pitchFamily="50" charset="-128"/>
              <a:ea typeface="Meiryo UI" panose="020B0604030504040204" pitchFamily="50" charset="-128"/>
            </a:endParaRPr>
          </a:p>
          <a:p>
            <a:r>
              <a:rPr lang="ja-JP" altLang="en-US" sz="900" dirty="0">
                <a:latin typeface="Meiryo UI" panose="020B0604030504040204" pitchFamily="50" charset="-128"/>
                <a:ea typeface="Meiryo UI" panose="020B0604030504040204" pitchFamily="50" charset="-128"/>
              </a:rPr>
              <a:t>　　　問題無く動くことを確認する</a:t>
            </a:r>
            <a:endParaRPr kumimoji="1" lang="ja-JP" altLang="en-US" dirty="0"/>
          </a:p>
        </p:txBody>
      </p:sp>
      <p:sp>
        <p:nvSpPr>
          <p:cNvPr id="4" name="スライド番号プレースホルダー 3"/>
          <p:cNvSpPr>
            <a:spLocks noGrp="1"/>
          </p:cNvSpPr>
          <p:nvPr>
            <p:ph type="sldNum" sz="quarter" idx="5"/>
          </p:nvPr>
        </p:nvSpPr>
        <p:spPr/>
        <p:txBody>
          <a:bodyPr/>
          <a:lstStyle/>
          <a:p>
            <a:fld id="{D4FBE67D-2D96-5449-9B93-184B099C7F82}" type="slidenum">
              <a:rPr kumimoji="1" lang="ja-JP" altLang="en-US" smtClean="0"/>
              <a:t>15</a:t>
            </a:fld>
            <a:endParaRPr kumimoji="1" lang="ja-JP" altLang="en-US"/>
          </a:p>
        </p:txBody>
      </p:sp>
    </p:spTree>
    <p:extLst>
      <p:ext uri="{BB962C8B-B14F-4D97-AF65-F5344CB8AC3E}">
        <p14:creationId xmlns:p14="http://schemas.microsoft.com/office/powerpoint/2010/main" val="38462108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21F50C6B-AA25-5123-E8A7-EA6056B84D07}"/>
              </a:ext>
            </a:extLst>
          </p:cNvPr>
          <p:cNvPicPr>
            <a:picLocks noChangeAspect="1"/>
          </p:cNvPicPr>
          <p:nvPr userDrawn="1"/>
        </p:nvPicPr>
        <p:blipFill>
          <a:blip r:embed="rId2"/>
          <a:srcRect/>
          <a:stretch/>
        </p:blipFill>
        <p:spPr>
          <a:xfrm>
            <a:off x="0" y="1"/>
            <a:ext cx="9143998" cy="5143498"/>
          </a:xfrm>
          <a:prstGeom prst="rect">
            <a:avLst/>
          </a:prstGeom>
        </p:spPr>
      </p:pic>
      <p:sp>
        <p:nvSpPr>
          <p:cNvPr id="8" name="テキスト プレースホルダー 31">
            <a:extLst>
              <a:ext uri="{FF2B5EF4-FFF2-40B4-BE49-F238E27FC236}">
                <a16:creationId xmlns:a16="http://schemas.microsoft.com/office/drawing/2014/main" id="{CCBB5A18-A77F-72B2-19BB-648DFA9F94CF}"/>
              </a:ext>
            </a:extLst>
          </p:cNvPr>
          <p:cNvSpPr>
            <a:spLocks noGrp="1"/>
          </p:cNvSpPr>
          <p:nvPr>
            <p:ph type="body" sz="quarter" idx="12" hasCustomPrompt="1"/>
          </p:nvPr>
        </p:nvSpPr>
        <p:spPr>
          <a:xfrm>
            <a:off x="552509" y="2697164"/>
            <a:ext cx="4383764" cy="705451"/>
          </a:xfrm>
        </p:spPr>
        <p:txBody>
          <a:bodyPr wrap="square" lIns="0" tIns="46800" rIns="0" bIns="46800">
            <a:spAutoFit/>
          </a:bodyPr>
          <a:lstStyle>
            <a:lvl1pPr marL="0" indent="0">
              <a:spcBef>
                <a:spcPts val="600"/>
              </a:spcBef>
              <a:buNone/>
              <a:defRPr sz="1100" spc="75" baseline="0">
                <a:solidFill>
                  <a:srgbClr val="4C4948"/>
                </a:solidFill>
                <a:latin typeface="Meiryo UI" panose="020B0604030504040204" pitchFamily="34" charset="-128"/>
                <a:ea typeface="Meiryo UI" panose="020B0604030504040204" pitchFamily="34" charset="-128"/>
              </a:defRPr>
            </a:lvl1pPr>
          </a:lstStyle>
          <a:p>
            <a:pPr lvl="0"/>
            <a:r>
              <a:rPr kumimoji="1" lang="en-US" altLang="ja-JP" dirty="0"/>
              <a:t>20XX</a:t>
            </a:r>
            <a:r>
              <a:rPr kumimoji="1" lang="ja-JP" altLang="en-US" dirty="0"/>
              <a:t>年</a:t>
            </a:r>
            <a:r>
              <a:rPr kumimoji="1" lang="en-US" altLang="ja-JP" dirty="0"/>
              <a:t>X</a:t>
            </a:r>
            <a:r>
              <a:rPr kumimoji="1" lang="ja-JP" altLang="en-US" dirty="0"/>
              <a:t>月</a:t>
            </a:r>
            <a:r>
              <a:rPr kumimoji="1" lang="en-US" altLang="ja-JP" dirty="0"/>
              <a:t>X</a:t>
            </a:r>
            <a:r>
              <a:rPr kumimoji="1" lang="ja-JP" altLang="en-US" dirty="0"/>
              <a:t>日</a:t>
            </a:r>
            <a:endParaRPr kumimoji="1" lang="en-US" altLang="ja-JP" dirty="0"/>
          </a:p>
          <a:p>
            <a:pPr lvl="0"/>
            <a:r>
              <a:rPr kumimoji="1" lang="en-US" altLang="ja-JP" dirty="0"/>
              <a:t>XXXXXXX</a:t>
            </a:r>
            <a:r>
              <a:rPr kumimoji="1" lang="ja-JP" altLang="en-US" dirty="0"/>
              <a:t>部</a:t>
            </a:r>
            <a:endParaRPr kumimoji="1" lang="en-US" altLang="ja-JP" dirty="0"/>
          </a:p>
          <a:p>
            <a:pPr lvl="0"/>
            <a:r>
              <a:rPr kumimoji="1" lang="ja-JP" altLang="en-US" dirty="0"/>
              <a:t>氏名</a:t>
            </a:r>
          </a:p>
        </p:txBody>
      </p:sp>
      <p:sp>
        <p:nvSpPr>
          <p:cNvPr id="9" name="タイトル 21">
            <a:extLst>
              <a:ext uri="{FF2B5EF4-FFF2-40B4-BE49-F238E27FC236}">
                <a16:creationId xmlns:a16="http://schemas.microsoft.com/office/drawing/2014/main" id="{1433C1D5-10C9-3485-B2E9-3508063FA82C}"/>
              </a:ext>
            </a:extLst>
          </p:cNvPr>
          <p:cNvSpPr>
            <a:spLocks noGrp="1"/>
          </p:cNvSpPr>
          <p:nvPr>
            <p:ph type="title" hasCustomPrompt="1"/>
          </p:nvPr>
        </p:nvSpPr>
        <p:spPr>
          <a:xfrm>
            <a:off x="552508" y="1508824"/>
            <a:ext cx="4383763" cy="481222"/>
          </a:xfrm>
        </p:spPr>
        <p:txBody>
          <a:bodyPr lIns="0" rIns="0" bIns="46800" anchor="t"/>
          <a:lstStyle>
            <a:lvl1pPr marL="0" marR="0" indent="0" algn="l" defTabSz="685800" rtl="0" eaLnBrk="1" fontAlgn="auto" latinLnBrk="0" hangingPunct="1">
              <a:lnSpc>
                <a:spcPct val="90000"/>
              </a:lnSpc>
              <a:spcBef>
                <a:spcPct val="0"/>
              </a:spcBef>
              <a:spcAft>
                <a:spcPts val="0"/>
              </a:spcAft>
              <a:buClrTx/>
              <a:buSzTx/>
              <a:buFontTx/>
              <a:buNone/>
              <a:tabLst/>
              <a:defRPr sz="2800" b="0" spc="75" baseline="0">
                <a:solidFill>
                  <a:srgbClr val="4C4948"/>
                </a:solidFill>
                <a:latin typeface="Meiryo UI" panose="020B0604030504040204" pitchFamily="34" charset="-128"/>
                <a:ea typeface="Meiryo UI" panose="020B0604030504040204" pitchFamily="34" charset="-128"/>
              </a:defRPr>
            </a:lvl1pPr>
          </a:lstStyle>
          <a:p>
            <a:r>
              <a:rPr kumimoji="1" lang="ja-JP" altLang="en-US" dirty="0"/>
              <a:t>タイトルタイトルタイトル</a:t>
            </a:r>
          </a:p>
        </p:txBody>
      </p:sp>
    </p:spTree>
    <p:extLst>
      <p:ext uri="{BB962C8B-B14F-4D97-AF65-F5344CB8AC3E}">
        <p14:creationId xmlns:p14="http://schemas.microsoft.com/office/powerpoint/2010/main" val="1797146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タイトルとコンテンツ">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8556878D-141F-A981-B18D-F4C72BCFCB02}"/>
              </a:ext>
            </a:extLst>
          </p:cNvPr>
          <p:cNvPicPr>
            <a:picLocks noChangeAspect="1"/>
          </p:cNvPicPr>
          <p:nvPr userDrawn="1"/>
        </p:nvPicPr>
        <p:blipFill>
          <a:blip r:embed="rId2"/>
          <a:srcRect/>
          <a:stretch/>
        </p:blipFill>
        <p:spPr>
          <a:xfrm>
            <a:off x="0" y="0"/>
            <a:ext cx="9144000" cy="5143500"/>
          </a:xfrm>
          <a:prstGeom prst="rect">
            <a:avLst/>
          </a:prstGeom>
        </p:spPr>
      </p:pic>
      <p:sp>
        <p:nvSpPr>
          <p:cNvPr id="13" name="テキスト プレースホルダー 31">
            <a:extLst>
              <a:ext uri="{FF2B5EF4-FFF2-40B4-BE49-F238E27FC236}">
                <a16:creationId xmlns:a16="http://schemas.microsoft.com/office/drawing/2014/main" id="{1A54A637-AFB5-5703-AEBD-542E5F798C63}"/>
              </a:ext>
            </a:extLst>
          </p:cNvPr>
          <p:cNvSpPr>
            <a:spLocks noGrp="1"/>
          </p:cNvSpPr>
          <p:nvPr>
            <p:ph type="body" sz="quarter" idx="11" hasCustomPrompt="1"/>
          </p:nvPr>
        </p:nvSpPr>
        <p:spPr>
          <a:xfrm>
            <a:off x="567001" y="2358294"/>
            <a:ext cx="3780000" cy="426913"/>
          </a:xfrm>
        </p:spPr>
        <p:txBody>
          <a:bodyPr wrap="square" lIns="0" tIns="46800" rIns="0" bIns="46800">
            <a:spAutoFit/>
          </a:bodyPr>
          <a:lstStyle>
            <a:lvl1pPr marL="0" indent="0">
              <a:buNone/>
              <a:defRPr sz="2400" spc="75" baseline="0">
                <a:solidFill>
                  <a:schemeClr val="bg1"/>
                </a:solidFill>
                <a:latin typeface="Meiryo UI" panose="020B0604030504040204" pitchFamily="34" charset="-128"/>
                <a:ea typeface="Meiryo UI" panose="020B0604030504040204" pitchFamily="34" charset="-128"/>
              </a:defRPr>
            </a:lvl1pPr>
          </a:lstStyle>
          <a:p>
            <a:pPr lvl="0"/>
            <a:r>
              <a:rPr kumimoji="1" lang="ja-JP" altLang="en-US"/>
              <a:t>中扉タイトル</a:t>
            </a:r>
          </a:p>
        </p:txBody>
      </p:sp>
    </p:spTree>
    <p:extLst>
      <p:ext uri="{BB962C8B-B14F-4D97-AF65-F5344CB8AC3E}">
        <p14:creationId xmlns:p14="http://schemas.microsoft.com/office/powerpoint/2010/main" val="2931988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D5E3B9-8F58-EEA8-0957-D8CF1ADEC3C4}"/>
              </a:ext>
            </a:extLst>
          </p:cNvPr>
          <p:cNvSpPr>
            <a:spLocks noGrp="1"/>
          </p:cNvSpPr>
          <p:nvPr>
            <p:ph type="title"/>
          </p:nvPr>
        </p:nvSpPr>
        <p:spPr>
          <a:xfrm>
            <a:off x="102178" y="163008"/>
            <a:ext cx="7886700" cy="438189"/>
          </a:xfrm>
        </p:spPr>
        <p:txBody>
          <a:bodyPr/>
          <a:lstStyle/>
          <a:p>
            <a:r>
              <a:rPr kumimoji="1" lang="ja-JP" altLang="en-US" dirty="0"/>
              <a:t>マスター タイトルの書式設定</a:t>
            </a:r>
          </a:p>
        </p:txBody>
      </p:sp>
    </p:spTree>
    <p:extLst>
      <p:ext uri="{BB962C8B-B14F-4D97-AF65-F5344CB8AC3E}">
        <p14:creationId xmlns:p14="http://schemas.microsoft.com/office/powerpoint/2010/main" val="1785781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FE6EB6-E261-6A5C-72EA-4042DF611513}"/>
              </a:ext>
            </a:extLst>
          </p:cNvPr>
          <p:cNvSpPr>
            <a:spLocks noGrp="1"/>
          </p:cNvSpPr>
          <p:nvPr>
            <p:ph type="title"/>
          </p:nvPr>
        </p:nvSpPr>
        <p:spPr/>
        <p:txBody>
          <a:bodyPr/>
          <a:lstStyle/>
          <a:p>
            <a:r>
              <a:rPr kumimoji="1" lang="ja-JP" altLang="en-US"/>
              <a:t>マスター タイトルの書式設定</a:t>
            </a:r>
          </a:p>
        </p:txBody>
      </p:sp>
      <p:pic>
        <p:nvPicPr>
          <p:cNvPr id="4" name="図 3" descr="図形, 四角形&#10;&#10;自動的に生成された説明">
            <a:extLst>
              <a:ext uri="{FF2B5EF4-FFF2-40B4-BE49-F238E27FC236}">
                <a16:creationId xmlns:a16="http://schemas.microsoft.com/office/drawing/2014/main" id="{95186116-8ABE-49C0-D7C4-21BC969AAF18}"/>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4255019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ユーザー設定レイアウト">
    <p:spTree>
      <p:nvGrpSpPr>
        <p:cNvPr id="1" name=""/>
        <p:cNvGrpSpPr/>
        <p:nvPr/>
      </p:nvGrpSpPr>
      <p:grpSpPr>
        <a:xfrm>
          <a:off x="0" y="0"/>
          <a:ext cx="0" cy="0"/>
          <a:chOff x="0" y="0"/>
          <a:chExt cx="0" cy="0"/>
        </a:xfrm>
      </p:grpSpPr>
      <p:pic>
        <p:nvPicPr>
          <p:cNvPr id="4" name="図 3" descr="図形&#10;&#10;低い精度で自動的に生成された説明">
            <a:extLst>
              <a:ext uri="{FF2B5EF4-FFF2-40B4-BE49-F238E27FC236}">
                <a16:creationId xmlns:a16="http://schemas.microsoft.com/office/drawing/2014/main" id="{052DEE5E-7A7D-D951-F27D-B07A2D3D583B}"/>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タイトル 1">
            <a:extLst>
              <a:ext uri="{FF2B5EF4-FFF2-40B4-BE49-F238E27FC236}">
                <a16:creationId xmlns:a16="http://schemas.microsoft.com/office/drawing/2014/main" id="{3D98611F-A530-2FD5-D577-2F64B10025F2}"/>
              </a:ext>
            </a:extLst>
          </p:cNvPr>
          <p:cNvSpPr>
            <a:spLocks noGrp="1"/>
          </p:cNvSpPr>
          <p:nvPr>
            <p:ph type="title"/>
          </p:nvPr>
        </p:nvSpPr>
        <p:spPr>
          <a:xfrm>
            <a:off x="81395" y="128976"/>
            <a:ext cx="7886700" cy="438189"/>
          </a:xfrm>
        </p:spPr>
        <p:txBody>
          <a:bodyPr/>
          <a:lstStyle/>
          <a:p>
            <a:r>
              <a:rPr kumimoji="1" lang="ja-JP" altLang="en-US" dirty="0"/>
              <a:t>マスター タイトルの書式設定</a:t>
            </a:r>
          </a:p>
        </p:txBody>
      </p:sp>
      <p:pic>
        <p:nvPicPr>
          <p:cNvPr id="5" name="図 4">
            <a:extLst>
              <a:ext uri="{FF2B5EF4-FFF2-40B4-BE49-F238E27FC236}">
                <a16:creationId xmlns:a16="http://schemas.microsoft.com/office/drawing/2014/main" id="{A09C2FC4-3712-9C84-8545-5ACB7CACA47E}"/>
              </a:ext>
            </a:extLst>
          </p:cNvPr>
          <p:cNvPicPr>
            <a:picLocks/>
          </p:cNvPicPr>
          <p:nvPr userDrawn="1"/>
        </p:nvPicPr>
        <p:blipFill>
          <a:blip r:embed="rId3"/>
          <a:stretch>
            <a:fillRect/>
          </a:stretch>
        </p:blipFill>
        <p:spPr>
          <a:xfrm>
            <a:off x="0" y="668433"/>
            <a:ext cx="9144000" cy="36000"/>
          </a:xfrm>
          <a:prstGeom prst="rect">
            <a:avLst/>
          </a:prstGeom>
        </p:spPr>
      </p:pic>
    </p:spTree>
    <p:extLst>
      <p:ext uri="{BB962C8B-B14F-4D97-AF65-F5344CB8AC3E}">
        <p14:creationId xmlns:p14="http://schemas.microsoft.com/office/powerpoint/2010/main" val="1081527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7AE010-F2EE-D562-61F1-D2ED6CBF4459}"/>
              </a:ext>
            </a:extLst>
          </p:cNvPr>
          <p:cNvSpPr>
            <a:spLocks noGrp="1"/>
          </p:cNvSpPr>
          <p:nvPr>
            <p:ph type="title"/>
          </p:nvPr>
        </p:nvSpPr>
        <p:spPr/>
        <p:txBody>
          <a:bodyPr/>
          <a:lstStyle/>
          <a:p>
            <a:r>
              <a:rPr kumimoji="1" lang="ja-JP" altLang="en-US"/>
              <a:t>マスター タイトルの書式設定</a:t>
            </a:r>
          </a:p>
        </p:txBody>
      </p:sp>
      <p:pic>
        <p:nvPicPr>
          <p:cNvPr id="4" name="図 3" descr="黒い背景と白い文字&#10;&#10;自動的に生成された説明">
            <a:extLst>
              <a:ext uri="{FF2B5EF4-FFF2-40B4-BE49-F238E27FC236}">
                <a16:creationId xmlns:a16="http://schemas.microsoft.com/office/drawing/2014/main" id="{8FEBA6A0-3148-2AA2-64AC-714A9C851352}"/>
              </a:ext>
            </a:extLst>
          </p:cNvPr>
          <p:cNvPicPr>
            <a:picLocks noChangeAspect="1"/>
          </p:cNvPicPr>
          <p:nvPr userDrawn="1"/>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08286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ユーザー設定レイアウト">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5816761-BF8D-22DF-6313-30602AA76BF8}"/>
              </a:ext>
            </a:extLst>
          </p:cNvPr>
          <p:cNvPicPr>
            <a:picLocks noChangeAspect="1"/>
          </p:cNvPicPr>
          <p:nvPr userDrawn="1"/>
        </p:nvPicPr>
        <p:blipFill>
          <a:blip r:embed="rId2"/>
          <a:srcRect/>
          <a:stretch/>
        </p:blipFill>
        <p:spPr>
          <a:xfrm>
            <a:off x="-1" y="0"/>
            <a:ext cx="9144000" cy="5143500"/>
          </a:xfrm>
          <a:prstGeom prst="rect">
            <a:avLst/>
          </a:prstGeom>
        </p:spPr>
      </p:pic>
    </p:spTree>
    <p:extLst>
      <p:ext uri="{BB962C8B-B14F-4D97-AF65-F5344CB8AC3E}">
        <p14:creationId xmlns:p14="http://schemas.microsoft.com/office/powerpoint/2010/main" val="388336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438189"/>
          </a:xfrm>
          <a:prstGeom prst="rect">
            <a:avLst/>
          </a:prstGeom>
        </p:spPr>
        <p:txBody>
          <a:bodyPr vert="horz" lIns="91440" tIns="45720" rIns="91440" bIns="45720" rtlCol="0" anchor="ctr">
            <a:sp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837067"/>
            <a:ext cx="7886700" cy="382563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pic>
        <p:nvPicPr>
          <p:cNvPr id="5" name="図 4">
            <a:extLst>
              <a:ext uri="{FF2B5EF4-FFF2-40B4-BE49-F238E27FC236}">
                <a16:creationId xmlns:a16="http://schemas.microsoft.com/office/drawing/2014/main" id="{B62E2E54-427A-65C1-46C6-31D1E70DA071}"/>
              </a:ext>
            </a:extLst>
          </p:cNvPr>
          <p:cNvPicPr>
            <a:picLocks noChangeAspect="1"/>
          </p:cNvPicPr>
          <p:nvPr userDrawn="1"/>
        </p:nvPicPr>
        <p:blipFill>
          <a:blip r:embed="rId9"/>
          <a:stretch>
            <a:fillRect/>
          </a:stretch>
        </p:blipFill>
        <p:spPr>
          <a:xfrm>
            <a:off x="0" y="5046160"/>
            <a:ext cx="9144000" cy="104774"/>
          </a:xfrm>
          <a:prstGeom prst="rect">
            <a:avLst/>
          </a:prstGeom>
        </p:spPr>
      </p:pic>
      <p:pic>
        <p:nvPicPr>
          <p:cNvPr id="4" name="図 3" descr="ロゴ&#10;&#10;自動的に生成された説明">
            <a:extLst>
              <a:ext uri="{FF2B5EF4-FFF2-40B4-BE49-F238E27FC236}">
                <a16:creationId xmlns:a16="http://schemas.microsoft.com/office/drawing/2014/main" id="{C837E84F-675B-C7B5-075D-E86DD282F21E}"/>
              </a:ext>
            </a:extLst>
          </p:cNvPr>
          <p:cNvPicPr>
            <a:picLocks noChangeAspect="1"/>
          </p:cNvPicPr>
          <p:nvPr userDrawn="1"/>
        </p:nvPicPr>
        <p:blipFill>
          <a:blip r:embed="rId10"/>
          <a:stretch>
            <a:fillRect/>
          </a:stretch>
        </p:blipFill>
        <p:spPr>
          <a:xfrm>
            <a:off x="0" y="4711047"/>
            <a:ext cx="1836234" cy="332085"/>
          </a:xfrm>
          <a:prstGeom prst="rect">
            <a:avLst/>
          </a:prstGeom>
        </p:spPr>
      </p:pic>
    </p:spTree>
    <p:extLst>
      <p:ext uri="{BB962C8B-B14F-4D97-AF65-F5344CB8AC3E}">
        <p14:creationId xmlns:p14="http://schemas.microsoft.com/office/powerpoint/2010/main" val="1774954737"/>
      </p:ext>
    </p:extLst>
  </p:cSld>
  <p:clrMap bg1="lt1" tx1="dk1" bg2="lt2" tx2="dk2" accent1="accent1" accent2="accent2" accent3="accent3" accent4="accent4" accent5="accent5" accent6="accent6" hlink="hlink" folHlink="folHlink"/>
  <p:sldLayoutIdLst>
    <p:sldLayoutId id="2147483687" r:id="rId1"/>
    <p:sldLayoutId id="2147483693" r:id="rId2"/>
    <p:sldLayoutId id="2147483694" r:id="rId3"/>
    <p:sldLayoutId id="2147483695" r:id="rId4"/>
    <p:sldLayoutId id="2147483696" r:id="rId5"/>
    <p:sldLayoutId id="2147483697" r:id="rId6"/>
    <p:sldLayoutId id="2147483691" r:id="rId7"/>
  </p:sldLayoutIdLst>
  <p:hf hdr="0" ftr="0" dt="0"/>
  <p:txStyles>
    <p:titleStyle>
      <a:lvl1pPr algn="l" defTabSz="685800" rtl="0" eaLnBrk="1" latinLnBrk="0" hangingPunct="1">
        <a:lnSpc>
          <a:spcPct val="90000"/>
        </a:lnSpc>
        <a:spcBef>
          <a:spcPct val="0"/>
        </a:spcBef>
        <a:buNone/>
        <a:defRPr kumimoji="1" sz="2400" kern="1200">
          <a:solidFill>
            <a:srgbClr val="4C4948"/>
          </a:solidFill>
          <a:latin typeface="Meiryo UI" panose="020B0604030504040204" pitchFamily="34" charset="-128"/>
          <a:ea typeface="Meiryo UI" panose="020B0604030504040204" pitchFamily="34" charset="-128"/>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rgbClr val="4C4948"/>
          </a:solidFill>
          <a:latin typeface="Meiryo UI" panose="020B0604030504040204" pitchFamily="34" charset="-128"/>
          <a:ea typeface="Meiryo UI" panose="020B0604030504040204" pitchFamily="34"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rgbClr val="4C4948"/>
          </a:solidFill>
          <a:latin typeface="Meiryo UI" panose="020B0604030504040204" pitchFamily="34" charset="-128"/>
          <a:ea typeface="Meiryo UI" panose="020B0604030504040204" pitchFamily="34"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rgbClr val="4C4948"/>
          </a:solidFill>
          <a:latin typeface="Meiryo UI" panose="020B0604030504040204" pitchFamily="34" charset="-128"/>
          <a:ea typeface="Meiryo UI" panose="020B0604030504040204" pitchFamily="34"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rgbClr val="4C4948"/>
          </a:solidFill>
          <a:latin typeface="Meiryo UI" panose="020B0604030504040204" pitchFamily="34" charset="-128"/>
          <a:ea typeface="Meiryo UI" panose="020B0604030504040204" pitchFamily="34"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rgbClr val="4C4948"/>
          </a:solidFill>
          <a:latin typeface="Meiryo UI" panose="020B0604030504040204" pitchFamily="34" charset="-128"/>
          <a:ea typeface="Meiryo UI" panose="020B0604030504040204" pitchFamily="34"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E8AFBDCE-4366-ABEE-2577-4EE9609393E8}"/>
              </a:ext>
            </a:extLst>
          </p:cNvPr>
          <p:cNvSpPr>
            <a:spLocks noGrp="1"/>
          </p:cNvSpPr>
          <p:nvPr>
            <p:ph type="body" sz="quarter" idx="12"/>
          </p:nvPr>
        </p:nvSpPr>
        <p:spPr>
          <a:xfrm>
            <a:off x="552509" y="3607404"/>
            <a:ext cx="4383764" cy="830100"/>
          </a:xfrm>
        </p:spPr>
        <p:txBody>
          <a:bodyPr/>
          <a:lstStyle/>
          <a:p>
            <a:r>
              <a:rPr lang="en" altLang="ja-JP" sz="1400" dirty="0"/>
              <a:t>20</a:t>
            </a:r>
            <a:r>
              <a:rPr lang="en-US" altLang="ja-JP" sz="1400" dirty="0"/>
              <a:t>24</a:t>
            </a:r>
            <a:r>
              <a:rPr lang="ja-JP" altLang="en-US" sz="1400" dirty="0"/>
              <a:t>年</a:t>
            </a:r>
            <a:r>
              <a:rPr lang="en-US" altLang="ja-JP" sz="1400" dirty="0"/>
              <a:t>12</a:t>
            </a:r>
            <a:r>
              <a:rPr lang="ja-JP" altLang="en-US" sz="1400" dirty="0"/>
              <a:t>月</a:t>
            </a:r>
            <a:r>
              <a:rPr lang="en-US" altLang="ja-JP" sz="1400" dirty="0"/>
              <a:t>20</a:t>
            </a:r>
            <a:r>
              <a:rPr lang="ja-JP" altLang="en-US" sz="1400" dirty="0"/>
              <a:t>日</a:t>
            </a:r>
          </a:p>
          <a:p>
            <a:r>
              <a:rPr lang="en-US" altLang="ja-JP" sz="1400" dirty="0"/>
              <a:t>A</a:t>
            </a:r>
            <a:r>
              <a:rPr lang="ja-JP" altLang="en-US" sz="1400" dirty="0"/>
              <a:t>チーム</a:t>
            </a:r>
          </a:p>
          <a:p>
            <a:r>
              <a:rPr lang="ja-JP" altLang="en-US" sz="1400" dirty="0"/>
              <a:t>氏名：村上修平</a:t>
            </a:r>
          </a:p>
        </p:txBody>
      </p:sp>
      <p:sp>
        <p:nvSpPr>
          <p:cNvPr id="4" name="タイトル 3">
            <a:extLst>
              <a:ext uri="{FF2B5EF4-FFF2-40B4-BE49-F238E27FC236}">
                <a16:creationId xmlns:a16="http://schemas.microsoft.com/office/drawing/2014/main" id="{E92571D7-EF5D-DEF4-085A-4E5785A3BB4F}"/>
              </a:ext>
            </a:extLst>
          </p:cNvPr>
          <p:cNvSpPr>
            <a:spLocks noGrp="1"/>
          </p:cNvSpPr>
          <p:nvPr>
            <p:ph type="title"/>
          </p:nvPr>
        </p:nvSpPr>
        <p:spPr>
          <a:xfrm>
            <a:off x="315841" y="1736603"/>
            <a:ext cx="5159803" cy="792846"/>
          </a:xfrm>
        </p:spPr>
        <p:txBody>
          <a:bodyPr anchor="t"/>
          <a:lstStyle/>
          <a:p>
            <a:pPr algn="ctr"/>
            <a:r>
              <a:rPr kumimoji="1" lang="ja-JP" altLang="en-US" sz="3200" dirty="0">
                <a:latin typeface="メイリオ" panose="020B0604030504040204" pitchFamily="50" charset="-128"/>
                <a:ea typeface="メイリオ" panose="020B0604030504040204" pitchFamily="50" charset="-128"/>
              </a:rPr>
              <a:t>課題演習 </a:t>
            </a:r>
            <a:r>
              <a:rPr kumimoji="1" lang="en-US" altLang="ja-JP" sz="3200" dirty="0">
                <a:latin typeface="メイリオ" panose="020B0604030504040204" pitchFamily="50" charset="-128"/>
                <a:ea typeface="メイリオ" panose="020B0604030504040204" pitchFamily="50" charset="-128"/>
              </a:rPr>
              <a:t>No.2</a:t>
            </a:r>
            <a:r>
              <a:rPr lang="ja-JP" altLang="en-US" sz="3200" b="1" dirty="0">
                <a:solidFill>
                  <a:schemeClr val="tx1">
                    <a:lumMod val="85000"/>
                    <a:lumOff val="15000"/>
                  </a:schemeClr>
                </a:solidFill>
                <a:latin typeface="メイリオ" panose="020B0604030504040204" pitchFamily="50" charset="-128"/>
                <a:ea typeface="メイリオ" panose="020B0604030504040204" pitchFamily="50" charset="-128"/>
              </a:rPr>
              <a:t> </a:t>
            </a:r>
            <a:br>
              <a:rPr lang="en-US" altLang="ja-JP" sz="3200" b="1" dirty="0">
                <a:solidFill>
                  <a:schemeClr val="tx1">
                    <a:lumMod val="85000"/>
                    <a:lumOff val="15000"/>
                  </a:schemeClr>
                </a:solidFill>
                <a:latin typeface="メイリオ" panose="020B0604030504040204" pitchFamily="50" charset="-128"/>
                <a:ea typeface="メイリオ" panose="020B0604030504040204" pitchFamily="50" charset="-128"/>
              </a:rPr>
            </a:br>
            <a:r>
              <a:rPr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a:t>
            </a:r>
            <a:r>
              <a:rPr lang="en-US" altLang="ja-JP" sz="1800" b="1" dirty="0">
                <a:solidFill>
                  <a:schemeClr val="tx1">
                    <a:lumMod val="85000"/>
                    <a:lumOff val="15000"/>
                  </a:schemeClr>
                </a:solidFill>
                <a:latin typeface="メイリオ" panose="020B0604030504040204" pitchFamily="50" charset="-128"/>
                <a:ea typeface="メイリオ" panose="020B0604030504040204" pitchFamily="50" charset="-128"/>
              </a:rPr>
              <a:t>WAF+CloudFront+S3+</a:t>
            </a:r>
            <a:r>
              <a:rPr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動的コンテンツ</a:t>
            </a:r>
            <a:r>
              <a:rPr lang="en-US" altLang="ja-JP" sz="1800" b="1" dirty="0">
                <a:solidFill>
                  <a:schemeClr val="tx1">
                    <a:lumMod val="85000"/>
                    <a:lumOff val="15000"/>
                  </a:schemeClr>
                </a:solidFill>
                <a:latin typeface="メイリオ" panose="020B0604030504040204" pitchFamily="50" charset="-128"/>
                <a:ea typeface="メイリオ" panose="020B0604030504040204" pitchFamily="50" charset="-128"/>
              </a:rPr>
              <a:t>)</a:t>
            </a:r>
            <a:endParaRPr lang="ja-JP" altLang="en-US" sz="3200" dirty="0"/>
          </a:p>
        </p:txBody>
      </p:sp>
    </p:spTree>
    <p:extLst>
      <p:ext uri="{BB962C8B-B14F-4D97-AF65-F5344CB8AC3E}">
        <p14:creationId xmlns:p14="http://schemas.microsoft.com/office/powerpoint/2010/main" val="3675292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558823-6E75-5348-3AD8-83E8F5A6151C}"/>
            </a:ext>
          </a:extLst>
        </p:cNvPr>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EA991353-BD1C-0F4F-0A36-8238831F5131}"/>
              </a:ext>
            </a:extLst>
          </p:cNvPr>
          <p:cNvSpPr txBox="1"/>
          <p:nvPr/>
        </p:nvSpPr>
        <p:spPr>
          <a:xfrm>
            <a:off x="124795" y="101105"/>
            <a:ext cx="8163339" cy="584775"/>
          </a:xfrm>
          <a:prstGeom prst="rect">
            <a:avLst/>
          </a:prstGeom>
          <a:noFill/>
        </p:spPr>
        <p:txBody>
          <a:bodyPr wrap="square" rtlCol="0">
            <a:spAutoFit/>
          </a:bodyPr>
          <a:lstStyle/>
          <a:p>
            <a:r>
              <a:rPr lang="ja-JP" altLang="en-US" sz="3200" dirty="0">
                <a:solidFill>
                  <a:schemeClr val="tx1">
                    <a:lumMod val="85000"/>
                    <a:lumOff val="15000"/>
                  </a:schemeClr>
                </a:solidFill>
                <a:latin typeface="メイリオ" panose="020B0604030504040204" pitchFamily="50" charset="-128"/>
                <a:ea typeface="メイリオ" panose="020B0604030504040204" pitchFamily="50" charset="-128"/>
              </a:rPr>
              <a:t>３：構築（実装）</a:t>
            </a:r>
            <a:endParaRPr lang="en-US" altLang="ja-JP" sz="3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4D0E5662-5539-280C-FBC0-7DFE6962E12F}"/>
              </a:ext>
            </a:extLst>
          </p:cNvPr>
          <p:cNvSpPr txBox="1"/>
          <p:nvPr/>
        </p:nvSpPr>
        <p:spPr>
          <a:xfrm>
            <a:off x="262595" y="881399"/>
            <a:ext cx="8163339" cy="1015663"/>
          </a:xfrm>
          <a:prstGeom prst="rect">
            <a:avLst/>
          </a:prstGeom>
          <a:noFill/>
        </p:spPr>
        <p:txBody>
          <a:bodyPr wrap="square" rtlCol="0">
            <a:spAutoFit/>
          </a:bodyP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③</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Lambda</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関数の作成</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(python)</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　</a:t>
            </a:r>
            <a:br>
              <a:rPr lang="en-US" altLang="ja-JP" sz="2000" dirty="0"/>
            </a:br>
            <a:r>
              <a:rPr lang="en-US" altLang="ja-JP" sz="2000" b="1" i="0" dirty="0">
                <a:solidFill>
                  <a:srgbClr val="0F141A"/>
                </a:solidFill>
                <a:effectLst/>
                <a:latin typeface="Amazon Ember"/>
              </a:rPr>
              <a:t>test-lambda-20241220</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AFDEE84C-A49F-EA81-D50C-92449E9EFCF6}"/>
              </a:ext>
            </a:extLst>
          </p:cNvPr>
          <p:cNvPicPr>
            <a:picLocks noChangeAspect="1"/>
          </p:cNvPicPr>
          <p:nvPr/>
        </p:nvPicPr>
        <p:blipFill>
          <a:blip r:embed="rId3"/>
          <a:stretch>
            <a:fillRect/>
          </a:stretch>
        </p:blipFill>
        <p:spPr>
          <a:xfrm>
            <a:off x="456774" y="1897062"/>
            <a:ext cx="7969160" cy="2103322"/>
          </a:xfrm>
          <a:prstGeom prst="rect">
            <a:avLst/>
          </a:prstGeom>
          <a:ln>
            <a:solidFill>
              <a:schemeClr val="tx1"/>
            </a:solidFill>
          </a:ln>
        </p:spPr>
      </p:pic>
    </p:spTree>
    <p:extLst>
      <p:ext uri="{BB962C8B-B14F-4D97-AF65-F5344CB8AC3E}">
        <p14:creationId xmlns:p14="http://schemas.microsoft.com/office/powerpoint/2010/main" val="3739281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D22D0-AE70-0081-52D3-F560393D778D}"/>
            </a:ext>
          </a:extLst>
        </p:cNvPr>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EC7871F8-4F41-6F3C-36E4-720FF9054372}"/>
              </a:ext>
            </a:extLst>
          </p:cNvPr>
          <p:cNvSpPr txBox="1"/>
          <p:nvPr/>
        </p:nvSpPr>
        <p:spPr>
          <a:xfrm>
            <a:off x="124795" y="101105"/>
            <a:ext cx="8163339" cy="584775"/>
          </a:xfrm>
          <a:prstGeom prst="rect">
            <a:avLst/>
          </a:prstGeom>
          <a:noFill/>
        </p:spPr>
        <p:txBody>
          <a:bodyPr wrap="square" rtlCol="0">
            <a:spAutoFit/>
          </a:bodyPr>
          <a:lstStyle/>
          <a:p>
            <a:r>
              <a:rPr lang="ja-JP" altLang="en-US" sz="3200" dirty="0">
                <a:solidFill>
                  <a:schemeClr val="tx1">
                    <a:lumMod val="85000"/>
                    <a:lumOff val="15000"/>
                  </a:schemeClr>
                </a:solidFill>
                <a:latin typeface="メイリオ" panose="020B0604030504040204" pitchFamily="50" charset="-128"/>
                <a:ea typeface="メイリオ" panose="020B0604030504040204" pitchFamily="50" charset="-128"/>
              </a:rPr>
              <a:t>３：構築（実装）</a:t>
            </a:r>
            <a:endParaRPr lang="en-US" altLang="ja-JP" sz="3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9D9E4693-BE72-A72A-6501-1079624AEC33}"/>
              </a:ext>
            </a:extLst>
          </p:cNvPr>
          <p:cNvSpPr txBox="1"/>
          <p:nvPr/>
        </p:nvSpPr>
        <p:spPr>
          <a:xfrm>
            <a:off x="262595" y="881399"/>
            <a:ext cx="8163339" cy="1015663"/>
          </a:xfrm>
          <a:prstGeom prst="rect">
            <a:avLst/>
          </a:prstGeom>
          <a:noFill/>
        </p:spPr>
        <p:txBody>
          <a:bodyPr wrap="square" rtlCol="0">
            <a:spAutoFit/>
          </a:bodyP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③</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Lambda</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関数の</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IAM</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ロールにて翻訳を許可</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en-US" altLang="ja-JP" sz="2000" dirty="0" err="1">
                <a:solidFill>
                  <a:schemeClr val="tx1">
                    <a:lumMod val="85000"/>
                    <a:lumOff val="15000"/>
                  </a:schemeClr>
                </a:solidFill>
                <a:latin typeface="メイリオ" panose="020B0604030504040204" pitchFamily="50" charset="-128"/>
                <a:ea typeface="メイリオ" panose="020B0604030504040204" pitchFamily="50" charset="-128"/>
              </a:rPr>
              <a:t>TranslateReadOnly</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　</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コードで</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Translate</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を呼び出しているが</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Lambda</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関数に権限がないため。</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2494CBBE-4D33-67C5-D82C-E654E54B8859}"/>
              </a:ext>
            </a:extLst>
          </p:cNvPr>
          <p:cNvPicPr>
            <a:picLocks noChangeAspect="1"/>
          </p:cNvPicPr>
          <p:nvPr/>
        </p:nvPicPr>
        <p:blipFill>
          <a:blip r:embed="rId3"/>
          <a:stretch>
            <a:fillRect/>
          </a:stretch>
        </p:blipFill>
        <p:spPr>
          <a:xfrm>
            <a:off x="638944" y="2098964"/>
            <a:ext cx="7410639" cy="2672292"/>
          </a:xfrm>
          <a:prstGeom prst="rect">
            <a:avLst/>
          </a:prstGeom>
          <a:ln>
            <a:solidFill>
              <a:schemeClr val="tx1"/>
            </a:solidFill>
          </a:ln>
        </p:spPr>
      </p:pic>
      <p:sp>
        <p:nvSpPr>
          <p:cNvPr id="7" name="正方形/長方形 6">
            <a:extLst>
              <a:ext uri="{FF2B5EF4-FFF2-40B4-BE49-F238E27FC236}">
                <a16:creationId xmlns:a16="http://schemas.microsoft.com/office/drawing/2014/main" id="{35AE5F10-FDAA-25DB-842C-A900DBC53306}"/>
              </a:ext>
            </a:extLst>
          </p:cNvPr>
          <p:cNvSpPr/>
          <p:nvPr/>
        </p:nvSpPr>
        <p:spPr>
          <a:xfrm>
            <a:off x="965341" y="4508726"/>
            <a:ext cx="1345580" cy="26253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75153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40B48-2B77-CF29-B90D-D6F3F93E8DCD}"/>
            </a:ext>
          </a:extLst>
        </p:cNvPr>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631A3EFE-589C-FEA2-EC80-A71B83C5DA1F}"/>
              </a:ext>
            </a:extLst>
          </p:cNvPr>
          <p:cNvSpPr txBox="1"/>
          <p:nvPr/>
        </p:nvSpPr>
        <p:spPr>
          <a:xfrm>
            <a:off x="124795" y="101105"/>
            <a:ext cx="8163339" cy="584775"/>
          </a:xfrm>
          <a:prstGeom prst="rect">
            <a:avLst/>
          </a:prstGeom>
          <a:noFill/>
        </p:spPr>
        <p:txBody>
          <a:bodyPr wrap="square" rtlCol="0">
            <a:spAutoFit/>
          </a:bodyPr>
          <a:lstStyle/>
          <a:p>
            <a:r>
              <a:rPr lang="ja-JP" altLang="en-US" sz="3200" dirty="0">
                <a:solidFill>
                  <a:schemeClr val="tx1">
                    <a:lumMod val="85000"/>
                    <a:lumOff val="15000"/>
                  </a:schemeClr>
                </a:solidFill>
                <a:latin typeface="メイリオ" panose="020B0604030504040204" pitchFamily="50" charset="-128"/>
                <a:ea typeface="メイリオ" panose="020B0604030504040204" pitchFamily="50" charset="-128"/>
              </a:rPr>
              <a:t>３：構築（実装）</a:t>
            </a:r>
            <a:endParaRPr lang="en-US" altLang="ja-JP" sz="3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FAE15086-0B15-AECC-7404-FF48834234F6}"/>
              </a:ext>
            </a:extLst>
          </p:cNvPr>
          <p:cNvSpPr txBox="1"/>
          <p:nvPr/>
        </p:nvSpPr>
        <p:spPr>
          <a:xfrm>
            <a:off x="262595" y="881399"/>
            <a:ext cx="8163339" cy="400110"/>
          </a:xfrm>
          <a:prstGeom prst="rect">
            <a:avLst/>
          </a:prstGeom>
          <a:noFill/>
        </p:spPr>
        <p:txBody>
          <a:bodyPr wrap="square" rtlCol="0">
            <a:spAutoFit/>
          </a:bodyP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①</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API Gateway</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と</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Lambda</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関数の連携。</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99EFE53E-946F-3E8D-B45E-EC8EDA6D697F}"/>
              </a:ext>
            </a:extLst>
          </p:cNvPr>
          <p:cNvPicPr>
            <a:picLocks noChangeAspect="1"/>
          </p:cNvPicPr>
          <p:nvPr/>
        </p:nvPicPr>
        <p:blipFill>
          <a:blip r:embed="rId3"/>
          <a:stretch>
            <a:fillRect/>
          </a:stretch>
        </p:blipFill>
        <p:spPr>
          <a:xfrm>
            <a:off x="490330" y="2971279"/>
            <a:ext cx="8163340" cy="1003095"/>
          </a:xfrm>
          <a:prstGeom prst="rect">
            <a:avLst/>
          </a:prstGeom>
          <a:ln>
            <a:solidFill>
              <a:schemeClr val="tx1"/>
            </a:solidFill>
          </a:ln>
        </p:spPr>
      </p:pic>
      <p:pic>
        <p:nvPicPr>
          <p:cNvPr id="5" name="図 4">
            <a:extLst>
              <a:ext uri="{FF2B5EF4-FFF2-40B4-BE49-F238E27FC236}">
                <a16:creationId xmlns:a16="http://schemas.microsoft.com/office/drawing/2014/main" id="{C9640BD1-71C1-1008-0568-99E241415554}"/>
              </a:ext>
            </a:extLst>
          </p:cNvPr>
          <p:cNvPicPr>
            <a:picLocks noChangeAspect="1"/>
          </p:cNvPicPr>
          <p:nvPr/>
        </p:nvPicPr>
        <p:blipFill>
          <a:blip r:embed="rId4"/>
          <a:stretch>
            <a:fillRect/>
          </a:stretch>
        </p:blipFill>
        <p:spPr>
          <a:xfrm>
            <a:off x="490329" y="1631903"/>
            <a:ext cx="8403663" cy="961282"/>
          </a:xfrm>
          <a:prstGeom prst="rect">
            <a:avLst/>
          </a:prstGeom>
          <a:ln>
            <a:solidFill>
              <a:schemeClr val="tx1"/>
            </a:solidFill>
          </a:ln>
        </p:spPr>
      </p:pic>
      <p:sp>
        <p:nvSpPr>
          <p:cNvPr id="2" name="正方形/長方形 1">
            <a:extLst>
              <a:ext uri="{FF2B5EF4-FFF2-40B4-BE49-F238E27FC236}">
                <a16:creationId xmlns:a16="http://schemas.microsoft.com/office/drawing/2014/main" id="{57CE99D2-09D2-A597-669B-BCECB13F76A9}"/>
              </a:ext>
            </a:extLst>
          </p:cNvPr>
          <p:cNvSpPr/>
          <p:nvPr/>
        </p:nvSpPr>
        <p:spPr>
          <a:xfrm>
            <a:off x="4572000" y="3650166"/>
            <a:ext cx="1167161" cy="32420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4230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11059F-6F92-6D75-D081-F26FD8F153E3}"/>
            </a:ext>
          </a:extLst>
        </p:cNvPr>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711DC75E-C883-387C-E8BB-C8CA597C2BC4}"/>
              </a:ext>
            </a:extLst>
          </p:cNvPr>
          <p:cNvSpPr txBox="1"/>
          <p:nvPr/>
        </p:nvSpPr>
        <p:spPr>
          <a:xfrm>
            <a:off x="124795" y="101105"/>
            <a:ext cx="8163339" cy="584775"/>
          </a:xfrm>
          <a:prstGeom prst="rect">
            <a:avLst/>
          </a:prstGeom>
          <a:noFill/>
        </p:spPr>
        <p:txBody>
          <a:bodyPr wrap="square" rtlCol="0">
            <a:spAutoFit/>
          </a:bodyPr>
          <a:lstStyle/>
          <a:p>
            <a:r>
              <a:rPr lang="ja-JP" altLang="en-US" sz="3200" dirty="0">
                <a:solidFill>
                  <a:schemeClr val="tx1">
                    <a:lumMod val="85000"/>
                    <a:lumOff val="15000"/>
                  </a:schemeClr>
                </a:solidFill>
                <a:latin typeface="メイリオ" panose="020B0604030504040204" pitchFamily="50" charset="-128"/>
                <a:ea typeface="メイリオ" panose="020B0604030504040204" pitchFamily="50" charset="-128"/>
              </a:rPr>
              <a:t>３：構築（実装）</a:t>
            </a:r>
            <a:endParaRPr lang="en-US" altLang="ja-JP" sz="3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B8AC106F-C1B1-F41B-D8A1-3D6C7A9FCF5E}"/>
              </a:ext>
            </a:extLst>
          </p:cNvPr>
          <p:cNvSpPr txBox="1"/>
          <p:nvPr/>
        </p:nvSpPr>
        <p:spPr>
          <a:xfrm>
            <a:off x="262595" y="881399"/>
            <a:ext cx="8163339" cy="400110"/>
          </a:xfrm>
          <a:prstGeom prst="rect">
            <a:avLst/>
          </a:prstGeom>
          <a:noFill/>
        </p:spPr>
        <p:txBody>
          <a:bodyPr wrap="square" rtlCol="0">
            <a:spAutoFit/>
          </a:bodyP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①</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CloudFront</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のビヘイビアにて割り振りを設定。</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8A1B9CFA-CDE1-381E-B746-651DA82ED198}"/>
              </a:ext>
            </a:extLst>
          </p:cNvPr>
          <p:cNvPicPr>
            <a:picLocks noChangeAspect="1"/>
          </p:cNvPicPr>
          <p:nvPr/>
        </p:nvPicPr>
        <p:blipFill>
          <a:blip r:embed="rId3"/>
          <a:stretch>
            <a:fillRect/>
          </a:stretch>
        </p:blipFill>
        <p:spPr>
          <a:xfrm>
            <a:off x="490330" y="2097474"/>
            <a:ext cx="8163340" cy="1746998"/>
          </a:xfrm>
          <a:prstGeom prst="rect">
            <a:avLst/>
          </a:prstGeom>
          <a:ln>
            <a:solidFill>
              <a:schemeClr val="tx1"/>
            </a:solidFill>
          </a:ln>
        </p:spPr>
      </p:pic>
      <p:sp>
        <p:nvSpPr>
          <p:cNvPr id="6" name="正方形/長方形 5">
            <a:extLst>
              <a:ext uri="{FF2B5EF4-FFF2-40B4-BE49-F238E27FC236}">
                <a16:creationId xmlns:a16="http://schemas.microsoft.com/office/drawing/2014/main" id="{0C987A5A-4E3F-3844-EBB2-FB162DF61985}"/>
              </a:ext>
            </a:extLst>
          </p:cNvPr>
          <p:cNvSpPr/>
          <p:nvPr/>
        </p:nvSpPr>
        <p:spPr>
          <a:xfrm>
            <a:off x="1309255" y="3283527"/>
            <a:ext cx="540327" cy="23899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23558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451D6-A916-6420-8076-1021172C73BE}"/>
            </a:ext>
          </a:extLst>
        </p:cNvPr>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B6276183-35C5-688F-AC32-A5791A5F7C2E}"/>
              </a:ext>
            </a:extLst>
          </p:cNvPr>
          <p:cNvSpPr txBox="1"/>
          <p:nvPr/>
        </p:nvSpPr>
        <p:spPr>
          <a:xfrm>
            <a:off x="124795" y="101105"/>
            <a:ext cx="8163339" cy="584775"/>
          </a:xfrm>
          <a:prstGeom prst="rect">
            <a:avLst/>
          </a:prstGeom>
          <a:noFill/>
        </p:spPr>
        <p:txBody>
          <a:bodyPr wrap="square" rtlCol="0">
            <a:spAutoFit/>
          </a:bodyPr>
          <a:lstStyle/>
          <a:p>
            <a:r>
              <a:rPr lang="ja-JP" altLang="en-US" sz="3200" dirty="0">
                <a:solidFill>
                  <a:schemeClr val="tx1">
                    <a:lumMod val="85000"/>
                    <a:lumOff val="15000"/>
                  </a:schemeClr>
                </a:solidFill>
                <a:latin typeface="メイリオ" panose="020B0604030504040204" pitchFamily="50" charset="-128"/>
                <a:ea typeface="メイリオ" panose="020B0604030504040204" pitchFamily="50" charset="-128"/>
              </a:rPr>
              <a:t>３：構築（実装）</a:t>
            </a:r>
            <a:endParaRPr lang="en-US" altLang="ja-JP" sz="3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5C4A9B4D-9CD0-5621-EADC-5030CD3E3740}"/>
              </a:ext>
            </a:extLst>
          </p:cNvPr>
          <p:cNvSpPr txBox="1"/>
          <p:nvPr/>
        </p:nvSpPr>
        <p:spPr>
          <a:xfrm>
            <a:off x="262595" y="881399"/>
            <a:ext cx="8163339" cy="400110"/>
          </a:xfrm>
          <a:prstGeom prst="rect">
            <a:avLst/>
          </a:prstGeom>
          <a:noFill/>
        </p:spPr>
        <p:txBody>
          <a:bodyPr wrap="square" rtlCol="0">
            <a:spAutoFit/>
          </a:bodyP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①</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CloudFront</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に</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AWS WAF</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の設置。</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2665E1F0-8631-2169-F45C-E2C4AE2825A6}"/>
              </a:ext>
            </a:extLst>
          </p:cNvPr>
          <p:cNvPicPr>
            <a:picLocks noChangeAspect="1"/>
          </p:cNvPicPr>
          <p:nvPr/>
        </p:nvPicPr>
        <p:blipFill>
          <a:blip r:embed="rId3"/>
          <a:stretch>
            <a:fillRect/>
          </a:stretch>
        </p:blipFill>
        <p:spPr>
          <a:xfrm>
            <a:off x="394138" y="1898808"/>
            <a:ext cx="8355724" cy="1787812"/>
          </a:xfrm>
          <a:prstGeom prst="rect">
            <a:avLst/>
          </a:prstGeom>
          <a:ln>
            <a:solidFill>
              <a:schemeClr val="tx1"/>
            </a:solidFill>
          </a:ln>
        </p:spPr>
      </p:pic>
      <p:sp>
        <p:nvSpPr>
          <p:cNvPr id="4" name="正方形/長方形 3">
            <a:extLst>
              <a:ext uri="{FF2B5EF4-FFF2-40B4-BE49-F238E27FC236}">
                <a16:creationId xmlns:a16="http://schemas.microsoft.com/office/drawing/2014/main" id="{5BED311F-572D-37AE-85F6-D431E245205D}"/>
              </a:ext>
            </a:extLst>
          </p:cNvPr>
          <p:cNvSpPr/>
          <p:nvPr/>
        </p:nvSpPr>
        <p:spPr>
          <a:xfrm>
            <a:off x="561109" y="2441863"/>
            <a:ext cx="3366655" cy="86244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5693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18F7955E-8F60-5ED1-362F-DD6A7D818FA9}"/>
              </a:ext>
            </a:extLst>
          </p:cNvPr>
          <p:cNvSpPr txBox="1"/>
          <p:nvPr/>
        </p:nvSpPr>
        <p:spPr>
          <a:xfrm>
            <a:off x="124795" y="101105"/>
            <a:ext cx="8163339" cy="584775"/>
          </a:xfrm>
          <a:prstGeom prst="rect">
            <a:avLst/>
          </a:prstGeom>
          <a:noFill/>
        </p:spPr>
        <p:txBody>
          <a:bodyPr wrap="square" rtlCol="0">
            <a:spAutoFit/>
          </a:bodyPr>
          <a:lstStyle/>
          <a:p>
            <a:r>
              <a:rPr lang="ja-JP" altLang="en-US" sz="3200" dirty="0">
                <a:solidFill>
                  <a:schemeClr val="tx1">
                    <a:lumMod val="85000"/>
                    <a:lumOff val="15000"/>
                  </a:schemeClr>
                </a:solidFill>
                <a:latin typeface="メイリオ" panose="020B0604030504040204" pitchFamily="50" charset="-128"/>
                <a:ea typeface="メイリオ" panose="020B0604030504040204" pitchFamily="50" charset="-128"/>
              </a:rPr>
              <a:t>４：テスト結果（検証）</a:t>
            </a:r>
            <a:endParaRPr lang="en-US" altLang="ja-JP" sz="3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79747D4C-FCBE-B353-E829-604730459A64}"/>
              </a:ext>
            </a:extLst>
          </p:cNvPr>
          <p:cNvSpPr txBox="1"/>
          <p:nvPr/>
        </p:nvSpPr>
        <p:spPr>
          <a:xfrm>
            <a:off x="262595" y="881399"/>
            <a:ext cx="8257950" cy="707886"/>
          </a:xfrm>
          <a:prstGeom prst="rect">
            <a:avLst/>
          </a:prstGeom>
          <a:noFill/>
        </p:spPr>
        <p:txBody>
          <a:bodyPr wrap="square" rtlCol="0">
            <a:spAutoFit/>
          </a:bodyP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①</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CloudFront</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のディストリビューションドメイン名＋</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index.html</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から　　　アクセスし、翻訳コンテンツが稼働していることを確認。</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A47740D4-6FAF-4A8A-502D-8261AAC93893}"/>
              </a:ext>
            </a:extLst>
          </p:cNvPr>
          <p:cNvPicPr>
            <a:picLocks noChangeAspect="1"/>
          </p:cNvPicPr>
          <p:nvPr/>
        </p:nvPicPr>
        <p:blipFill>
          <a:blip r:embed="rId3"/>
          <a:stretch>
            <a:fillRect/>
          </a:stretch>
        </p:blipFill>
        <p:spPr>
          <a:xfrm>
            <a:off x="4695785" y="1691448"/>
            <a:ext cx="2478737" cy="3103723"/>
          </a:xfrm>
          <a:prstGeom prst="rect">
            <a:avLst/>
          </a:prstGeom>
          <a:ln>
            <a:solidFill>
              <a:schemeClr val="tx1"/>
            </a:solidFill>
          </a:ln>
        </p:spPr>
      </p:pic>
      <p:pic>
        <p:nvPicPr>
          <p:cNvPr id="5" name="図 4">
            <a:extLst>
              <a:ext uri="{FF2B5EF4-FFF2-40B4-BE49-F238E27FC236}">
                <a16:creationId xmlns:a16="http://schemas.microsoft.com/office/drawing/2014/main" id="{3FB0F984-5AD4-A3BF-5582-0E565198EEB3}"/>
              </a:ext>
            </a:extLst>
          </p:cNvPr>
          <p:cNvPicPr>
            <a:picLocks noChangeAspect="1"/>
          </p:cNvPicPr>
          <p:nvPr/>
        </p:nvPicPr>
        <p:blipFill>
          <a:blip r:embed="rId4"/>
          <a:stretch>
            <a:fillRect/>
          </a:stretch>
        </p:blipFill>
        <p:spPr>
          <a:xfrm>
            <a:off x="1333759" y="1691448"/>
            <a:ext cx="2415784" cy="3103723"/>
          </a:xfrm>
          <a:prstGeom prst="rect">
            <a:avLst/>
          </a:prstGeom>
          <a:ln>
            <a:solidFill>
              <a:schemeClr val="accent1"/>
            </a:solidFill>
          </a:ln>
        </p:spPr>
      </p:pic>
    </p:spTree>
    <p:extLst>
      <p:ext uri="{BB962C8B-B14F-4D97-AF65-F5344CB8AC3E}">
        <p14:creationId xmlns:p14="http://schemas.microsoft.com/office/powerpoint/2010/main" val="4003571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243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BB9C500-A75F-FDC2-1A85-66B979DCE8FC}"/>
              </a:ext>
            </a:extLst>
          </p:cNvPr>
          <p:cNvSpPr txBox="1"/>
          <p:nvPr/>
        </p:nvSpPr>
        <p:spPr>
          <a:xfrm>
            <a:off x="157906" y="85405"/>
            <a:ext cx="8163339" cy="584775"/>
          </a:xfrm>
          <a:prstGeom prst="rect">
            <a:avLst/>
          </a:prstGeom>
          <a:noFill/>
        </p:spPr>
        <p:txBody>
          <a:bodyPr wrap="square" rtlCol="0">
            <a:spAutoFit/>
          </a:bodyPr>
          <a:lstStyle/>
          <a:p>
            <a:r>
              <a:rPr lang="ja-JP" altLang="en-US" sz="3200" dirty="0">
                <a:solidFill>
                  <a:schemeClr val="tx1">
                    <a:lumMod val="85000"/>
                    <a:lumOff val="15000"/>
                  </a:schemeClr>
                </a:solidFill>
                <a:latin typeface="メイリオ" panose="020B0604030504040204" pitchFamily="50" charset="-128"/>
                <a:ea typeface="メイリオ" panose="020B0604030504040204" pitchFamily="50" charset="-128"/>
              </a:rPr>
              <a:t>資料作成のポイント</a:t>
            </a:r>
            <a:endParaRPr lang="en-US" altLang="ja-JP" sz="3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67630675-9F94-4F31-FEBE-35FDF3D982F1}"/>
              </a:ext>
            </a:extLst>
          </p:cNvPr>
          <p:cNvSpPr txBox="1"/>
          <p:nvPr/>
        </p:nvSpPr>
        <p:spPr>
          <a:xfrm>
            <a:off x="277353" y="935816"/>
            <a:ext cx="8589294" cy="3908762"/>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資料作成の目的は何か？誰向けの資料なのか？</a:t>
            </a:r>
            <a:br>
              <a:rPr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br>
            <a:r>
              <a:rPr lang="ja-JP" altLang="en-US" dirty="0">
                <a:solidFill>
                  <a:schemeClr val="tx1">
                    <a:lumMod val="85000"/>
                    <a:lumOff val="15000"/>
                  </a:schemeClr>
                </a:solidFill>
                <a:latin typeface="メイリオ" panose="020B0604030504040204" pitchFamily="50" charset="-128"/>
                <a:ea typeface="メイリオ" panose="020B0604030504040204" pitchFamily="50" charset="-128"/>
              </a:rPr>
              <a:t>目的は承認を得たいのか？作業報告なのか？</a:t>
            </a: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技術に詳しい人向けなのか？そうではない人向けなのか？等で構成や記述する内容が変わって来ます。</a:t>
            </a:r>
            <a:b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b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こういった点を意識して構成し作成してください。</a:t>
            </a:r>
            <a:endPar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endParaRPr>
          </a:p>
          <a:p>
            <a:pPr marL="457200" indent="-457200">
              <a:spcBef>
                <a:spcPts val="1200"/>
              </a:spcBef>
              <a:buFont typeface="Arial" panose="020B0604020202020204" pitchFamily="34" charset="0"/>
              <a:buChar char="•"/>
            </a:pPr>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今回のレビューアー（相手）はお客様先の技術リーダーとします。</a:t>
            </a:r>
            <a:b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b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ソリューションアーキテクトアソシエイトを取得されて</a:t>
            </a:r>
            <a:r>
              <a:rPr lang="ja-JP" altLang="en-US" dirty="0">
                <a:solidFill>
                  <a:schemeClr val="tx1">
                    <a:lumMod val="85000"/>
                    <a:lumOff val="15000"/>
                  </a:schemeClr>
                </a:solidFill>
                <a:latin typeface="メイリオ" panose="020B0604030504040204" pitchFamily="50" charset="-128"/>
                <a:ea typeface="メイリオ" panose="020B0604030504040204" pitchFamily="50" charset="-128"/>
              </a:rPr>
              <a:t>おり技術、経験ともに豊富です。</a:t>
            </a:r>
            <a:endParaRPr kumimoji="1"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endParaRPr>
          </a:p>
          <a:p>
            <a:pPr marL="457200" indent="-457200">
              <a:spcBef>
                <a:spcPts val="1200"/>
              </a:spcBef>
              <a:buFont typeface="Arial" panose="020B0604020202020204" pitchFamily="34" charset="0"/>
              <a:buChar char="•"/>
            </a:pPr>
            <a:r>
              <a:rPr kumimoji="1"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要件に対してベストプラクティスな設計の提案と構築、テスト結果を報告してください。</a:t>
            </a:r>
            <a:endParaRPr kumimoji="1"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endParaRPr>
          </a:p>
          <a:p>
            <a:pPr marL="457200" indent="-457200">
              <a:spcBef>
                <a:spcPts val="1200"/>
              </a:spcBef>
              <a:buFont typeface="Arial" panose="020B0604020202020204" pitchFamily="34" charset="0"/>
              <a:buChar char="•"/>
            </a:pPr>
            <a:r>
              <a:rPr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レビュー時は本資料を</a:t>
            </a:r>
            <a:r>
              <a:rPr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rPr>
              <a:t>F5</a:t>
            </a:r>
            <a:r>
              <a:rPr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でスライドショーにしてプレゼンする。</a:t>
            </a:r>
            <a:endParaRPr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endParaRPr>
          </a:p>
          <a:p>
            <a:pPr>
              <a:spcBef>
                <a:spcPts val="1200"/>
              </a:spcBef>
            </a:pPr>
            <a:r>
              <a:rPr lang="ja-JP" altLang="en-US" dirty="0">
                <a:solidFill>
                  <a:schemeClr val="tx1">
                    <a:lumMod val="85000"/>
                    <a:lumOff val="15000"/>
                  </a:schemeClr>
                </a:solidFill>
                <a:latin typeface="メイリオ" panose="020B0604030504040204" pitchFamily="50" charset="-128"/>
                <a:ea typeface="メイリオ" panose="020B0604030504040204" pitchFamily="50" charset="-128"/>
              </a:rPr>
              <a:t>    レビューは</a:t>
            </a:r>
            <a:r>
              <a:rPr lang="en-US" altLang="ja-JP" dirty="0">
                <a:solidFill>
                  <a:schemeClr val="tx1">
                    <a:lumMod val="85000"/>
                    <a:lumOff val="15000"/>
                  </a:schemeClr>
                </a:solidFill>
                <a:latin typeface="メイリオ" panose="020B0604030504040204" pitchFamily="50" charset="-128"/>
                <a:ea typeface="メイリオ" panose="020B0604030504040204" pitchFamily="50" charset="-128"/>
              </a:rPr>
              <a:t>zoom</a:t>
            </a:r>
            <a:r>
              <a:rPr lang="ja-JP" altLang="en-US" dirty="0">
                <a:solidFill>
                  <a:schemeClr val="tx1">
                    <a:lumMod val="85000"/>
                    <a:lumOff val="15000"/>
                  </a:schemeClr>
                </a:solidFill>
                <a:latin typeface="メイリオ" panose="020B0604030504040204" pitchFamily="50" charset="-128"/>
                <a:ea typeface="メイリオ" panose="020B0604030504040204" pitchFamily="50" charset="-128"/>
              </a:rPr>
              <a:t>を使用して行います。相手を待たせない事を意識しましょう。</a:t>
            </a:r>
            <a:endParaRPr lang="en-US" altLang="ja-JP"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629341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064AD1E-B1A9-4A9E-E7AB-0371DD7943AE}"/>
              </a:ext>
            </a:extLst>
          </p:cNvPr>
          <p:cNvSpPr txBox="1"/>
          <p:nvPr/>
        </p:nvSpPr>
        <p:spPr>
          <a:xfrm>
            <a:off x="114037" y="119338"/>
            <a:ext cx="8163339" cy="584775"/>
          </a:xfrm>
          <a:prstGeom prst="rect">
            <a:avLst/>
          </a:prstGeom>
          <a:noFill/>
        </p:spPr>
        <p:txBody>
          <a:bodyPr wrap="square" rtlCol="0">
            <a:spAutoFit/>
          </a:bodyPr>
          <a:lstStyle/>
          <a:p>
            <a:r>
              <a:rPr lang="ja-JP" altLang="en-US" sz="3200" dirty="0">
                <a:solidFill>
                  <a:schemeClr val="tx1">
                    <a:lumMod val="85000"/>
                    <a:lumOff val="15000"/>
                  </a:schemeClr>
                </a:solidFill>
                <a:latin typeface="メイリオ" panose="020B0604030504040204" pitchFamily="50" charset="-128"/>
                <a:ea typeface="メイリオ" panose="020B0604030504040204" pitchFamily="50" charset="-128"/>
              </a:rPr>
              <a:t>課題演習</a:t>
            </a:r>
            <a:r>
              <a:rPr lang="en-US" altLang="ja-JP" sz="3200" dirty="0">
                <a:solidFill>
                  <a:schemeClr val="tx1">
                    <a:lumMod val="85000"/>
                    <a:lumOff val="15000"/>
                  </a:schemeClr>
                </a:solidFill>
                <a:latin typeface="メイリオ" panose="020B0604030504040204" pitchFamily="50" charset="-128"/>
                <a:ea typeface="メイリオ" panose="020B0604030504040204" pitchFamily="50" charset="-128"/>
              </a:rPr>
              <a:t>2</a:t>
            </a:r>
            <a:r>
              <a:rPr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a:t>
            </a:r>
            <a:r>
              <a:rPr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rPr>
              <a:t>WAF+CloudFront+S3+</a:t>
            </a:r>
            <a:r>
              <a:rPr lang="ja-JP" altLang="en-US" sz="2000" b="1" dirty="0">
                <a:solidFill>
                  <a:schemeClr val="tx1">
                    <a:lumMod val="85000"/>
                    <a:lumOff val="15000"/>
                  </a:schemeClr>
                </a:solidFill>
                <a:latin typeface="メイリオ" panose="020B0604030504040204" pitchFamily="50" charset="-128"/>
                <a:ea typeface="メイリオ" panose="020B0604030504040204" pitchFamily="50" charset="-128"/>
              </a:rPr>
              <a:t>動的コンテンツ</a:t>
            </a:r>
            <a:r>
              <a:rPr lang="en-US" altLang="ja-JP" sz="2000" b="1" dirty="0">
                <a:solidFill>
                  <a:schemeClr val="tx1">
                    <a:lumMod val="85000"/>
                    <a:lumOff val="15000"/>
                  </a:schemeClr>
                </a:solidFill>
                <a:latin typeface="メイリオ" panose="020B0604030504040204" pitchFamily="50" charset="-128"/>
                <a:ea typeface="メイリオ" panose="020B0604030504040204" pitchFamily="50" charset="-128"/>
              </a:rPr>
              <a:t>)</a:t>
            </a:r>
            <a:r>
              <a:rPr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 </a:t>
            </a:r>
            <a:endParaRPr lang="ja-JP" altLang="en-US" sz="3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361723DC-BAB6-9ECF-0E4C-E5BF0804B6A9}"/>
              </a:ext>
            </a:extLst>
          </p:cNvPr>
          <p:cNvSpPr txBox="1"/>
          <p:nvPr/>
        </p:nvSpPr>
        <p:spPr>
          <a:xfrm>
            <a:off x="249630" y="899935"/>
            <a:ext cx="8644740" cy="3477875"/>
          </a:xfrm>
          <a:prstGeom prst="rect">
            <a:avLst/>
          </a:prstGeom>
          <a:noFill/>
          <a:ln>
            <a:solidFill>
              <a:schemeClr val="tx1"/>
            </a:solidFill>
            <a:prstDash val="dash"/>
          </a:ln>
        </p:spPr>
        <p:txBody>
          <a:bodyPr wrap="square" rtlCol="0">
            <a:spAutoFit/>
          </a:bodyPr>
          <a:lstStyle/>
          <a:p>
            <a:r>
              <a:rPr lang="ja-JP" altLang="en-US" sz="2800" b="1" dirty="0">
                <a:latin typeface="メイリオ" panose="020B0604030504040204" pitchFamily="50" charset="-128"/>
                <a:ea typeface="メイリオ" panose="020B0604030504040204" pitchFamily="50" charset="-128"/>
              </a:rPr>
              <a:t>目的：</a:t>
            </a:r>
            <a:endParaRPr lang="en-US" altLang="ja-JP" sz="2800" b="1" dirty="0">
              <a:latin typeface="メイリオ" panose="020B0604030504040204" pitchFamily="50" charset="-128"/>
              <a:ea typeface="メイリオ" panose="020B0604030504040204" pitchFamily="50" charset="-128"/>
            </a:endParaRPr>
          </a:p>
          <a:p>
            <a:endParaRPr lang="en-US" altLang="ja-JP" sz="12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ある会社では世界中のユーザーに対して</a:t>
            </a:r>
            <a:r>
              <a:rPr lang="en-US" altLang="ja-JP" sz="2000" dirty="0">
                <a:latin typeface="メイリオ" panose="020B0604030504040204" pitchFamily="50" charset="-128"/>
                <a:ea typeface="メイリオ" panose="020B0604030504040204" pitchFamily="50" charset="-128"/>
              </a:rPr>
              <a:t>web</a:t>
            </a:r>
            <a:r>
              <a:rPr lang="ja-JP" altLang="en-US" sz="2000" dirty="0">
                <a:latin typeface="メイリオ" panose="020B0604030504040204" pitchFamily="50" charset="-128"/>
                <a:ea typeface="メイリオ" panose="020B0604030504040204" pitchFamily="50" charset="-128"/>
              </a:rPr>
              <a:t>翻訳サイトをリリース</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しようと計画中です。アクセスは世界中から来るので、</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遅延なく低レイテンシ</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かつセキュアな配信したいと考えております。</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また</a:t>
            </a:r>
            <a:r>
              <a:rPr lang="en-US" altLang="ja-JP" sz="2000" dirty="0">
                <a:latin typeface="メイリオ" panose="020B0604030504040204" pitchFamily="50" charset="-128"/>
                <a:ea typeface="メイリオ" panose="020B0604030504040204" pitchFamily="50" charset="-128"/>
              </a:rPr>
              <a:t>AWS</a:t>
            </a:r>
            <a:r>
              <a:rPr lang="ja-JP" altLang="en-US" sz="2000" dirty="0">
                <a:latin typeface="メイリオ" panose="020B0604030504040204" pitchFamily="50" charset="-128"/>
                <a:ea typeface="メイリオ" panose="020B0604030504040204" pitchFamily="50" charset="-128"/>
              </a:rPr>
              <a:t>を使用した構築環境では、</a:t>
            </a:r>
            <a:r>
              <a:rPr lang="en-US" altLang="ja-JP" sz="2000" dirty="0">
                <a:latin typeface="メイリオ" panose="020B0604030504040204" pitchFamily="50" charset="-128"/>
                <a:ea typeface="メイリオ" panose="020B0604030504040204" pitchFamily="50" charset="-128"/>
              </a:rPr>
              <a:t>web</a:t>
            </a:r>
            <a:r>
              <a:rPr lang="ja-JP" altLang="en-US" sz="2000" dirty="0">
                <a:latin typeface="メイリオ" panose="020B0604030504040204" pitchFamily="50" charset="-128"/>
                <a:ea typeface="メイリオ" panose="020B0604030504040204" pitchFamily="50" charset="-128"/>
              </a:rPr>
              <a:t>の静的サイトと動的サイト</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（アプリケーション部分）の両方をサーバレスで実現したいとも考えています。</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翻訳のためのアプリケーションは開発部署で作成されたものを使用し、</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アプリケーションへの悪意ある攻撃に対してはセキュリティ保護を実装していきたいと考えています。</a:t>
            </a:r>
            <a:endParaRPr lang="en-US" altLang="ja-JP"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73367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0246082-AA0B-E0C8-C9BA-81DF9290F2A2}"/>
              </a:ext>
            </a:extLst>
          </p:cNvPr>
          <p:cNvSpPr txBox="1"/>
          <p:nvPr/>
        </p:nvSpPr>
        <p:spPr>
          <a:xfrm>
            <a:off x="124795" y="725629"/>
            <a:ext cx="6805179" cy="369332"/>
          </a:xfrm>
          <a:prstGeom prst="rect">
            <a:avLst/>
          </a:prstGeom>
          <a:noFill/>
          <a:ln>
            <a:noFill/>
            <a:prstDash val="dash"/>
          </a:ln>
        </p:spPr>
        <p:txBody>
          <a:bodyPr wrap="square" rtlCol="0">
            <a:spAutoFit/>
          </a:bodyPr>
          <a:lstStyle/>
          <a:p>
            <a:r>
              <a:rPr lang="ja-JP" altLang="en-US" dirty="0">
                <a:solidFill>
                  <a:srgbClr val="0070C0"/>
                </a:solidFill>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以下の要件でインフラを構築してください。</a:t>
            </a:r>
            <a:endParaRPr lang="en-US" altLang="ja-JP"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18F7955E-8F60-5ED1-362F-DD6A7D818FA9}"/>
              </a:ext>
            </a:extLst>
          </p:cNvPr>
          <p:cNvSpPr txBox="1"/>
          <p:nvPr/>
        </p:nvSpPr>
        <p:spPr>
          <a:xfrm>
            <a:off x="124795" y="101105"/>
            <a:ext cx="8163339" cy="584775"/>
          </a:xfrm>
          <a:prstGeom prst="rect">
            <a:avLst/>
          </a:prstGeom>
          <a:noFill/>
        </p:spPr>
        <p:txBody>
          <a:bodyPr wrap="square" rtlCol="0">
            <a:spAutoFit/>
          </a:bodyPr>
          <a:lstStyle/>
          <a:p>
            <a:r>
              <a:rPr lang="ja-JP" altLang="en-US" sz="3200" dirty="0">
                <a:solidFill>
                  <a:schemeClr val="tx1">
                    <a:lumMod val="85000"/>
                    <a:lumOff val="15000"/>
                  </a:schemeClr>
                </a:solidFill>
                <a:latin typeface="メイリオ" panose="020B0604030504040204" pitchFamily="50" charset="-128"/>
                <a:ea typeface="メイリオ" panose="020B0604030504040204" pitchFamily="50" charset="-128"/>
              </a:rPr>
              <a:t>１：要件</a:t>
            </a:r>
            <a:endParaRPr lang="en-US" altLang="ja-JP" sz="3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FD66ED16-7362-1CC9-E89F-66872EA949DC}"/>
              </a:ext>
            </a:extLst>
          </p:cNvPr>
          <p:cNvSpPr txBox="1"/>
          <p:nvPr/>
        </p:nvSpPr>
        <p:spPr>
          <a:xfrm>
            <a:off x="292662" y="1134710"/>
            <a:ext cx="8558675" cy="3877985"/>
          </a:xfrm>
          <a:prstGeom prst="rect">
            <a:avLst/>
          </a:prstGeom>
          <a:noFill/>
        </p:spPr>
        <p:txBody>
          <a:bodyPr wrap="square" rtlCol="0">
            <a:spAutoFit/>
          </a:bodyPr>
          <a:lstStyle/>
          <a:p>
            <a:r>
              <a:rPr lang="ja-JP" altLang="en-US" sz="1600" dirty="0">
                <a:solidFill>
                  <a:srgbClr val="0070C0"/>
                </a:solidFill>
                <a:latin typeface="Meiryo UI" panose="020B0604030504040204" pitchFamily="50" charset="-128"/>
                <a:ea typeface="Meiryo UI" panose="020B0604030504040204" pitchFamily="50" charset="-128"/>
              </a:rPr>
              <a:t>１．</a:t>
            </a:r>
            <a:r>
              <a:rPr lang="ja-JP" altLang="en-US" sz="1600" dirty="0">
                <a:latin typeface="Meiryo UI" panose="020B0604030504040204" pitchFamily="50" charset="-128"/>
                <a:ea typeface="Meiryo UI" panose="020B0604030504040204" pitchFamily="50" charset="-128"/>
              </a:rPr>
              <a:t>世界中のユーザーへ低レイテンシ</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な配信環境で最高のエクスペリエンスを提供できるようにしたい。</a:t>
            </a:r>
            <a:endParaRPr lang="en-US" altLang="ja-JP" sz="1600"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strike="sngStrike" dirty="0">
                <a:solidFill>
                  <a:srgbClr val="0070C0"/>
                </a:solidFill>
                <a:latin typeface="Meiryo UI" panose="020B0604030504040204" pitchFamily="50" charset="-128"/>
                <a:ea typeface="Meiryo UI" panose="020B0604030504040204" pitchFamily="50" charset="-128"/>
              </a:rPr>
              <a:t>２．</a:t>
            </a:r>
            <a:r>
              <a:rPr lang="ja-JP" altLang="en-US" sz="1600" strike="sngStrike" dirty="0">
                <a:latin typeface="Meiryo UI" panose="020B0604030504040204" pitchFamily="50" charset="-128"/>
                <a:ea typeface="Meiryo UI" panose="020B0604030504040204" pitchFamily="50" charset="-128"/>
              </a:rPr>
              <a:t>１の環境へのアクセスは</a:t>
            </a:r>
            <a:r>
              <a:rPr lang="en-US" altLang="ja-JP" sz="1600" strike="sngStrike" dirty="0">
                <a:latin typeface="Meiryo UI" panose="020B0604030504040204" pitchFamily="50" charset="-128"/>
                <a:ea typeface="Meiryo UI" panose="020B0604030504040204" pitchFamily="50" charset="-128"/>
              </a:rPr>
              <a:t>HTTPS</a:t>
            </a:r>
            <a:r>
              <a:rPr lang="ja-JP" altLang="en-US" sz="1600" strike="sngStrike" dirty="0">
                <a:latin typeface="Meiryo UI" panose="020B0604030504040204" pitchFamily="50" charset="-128"/>
                <a:ea typeface="Meiryo UI" panose="020B0604030504040204" pitchFamily="50" charset="-128"/>
              </a:rPr>
              <a:t>になるよう、セキュアなリクエスト受信をできるようにしたい。</a:t>
            </a:r>
            <a:endParaRPr lang="en-US" altLang="ja-JP" sz="1600" strike="sngStrike" dirty="0">
              <a:latin typeface="Meiryo UI" panose="020B0604030504040204" pitchFamily="50" charset="-128"/>
              <a:ea typeface="Meiryo UI" panose="020B0604030504040204" pitchFamily="50" charset="-128"/>
            </a:endParaRPr>
          </a:p>
          <a:p>
            <a:endParaRPr lang="en-US" altLang="ja-JP" sz="1600" dirty="0">
              <a:latin typeface="Meiryo UI" panose="020B0604030504040204" pitchFamily="50" charset="-128"/>
              <a:ea typeface="Meiryo UI" panose="020B0604030504040204" pitchFamily="50" charset="-128"/>
            </a:endParaRPr>
          </a:p>
          <a:p>
            <a:r>
              <a:rPr lang="ja-JP" altLang="en-US" sz="1600" dirty="0">
                <a:solidFill>
                  <a:srgbClr val="0070C0"/>
                </a:solidFill>
                <a:latin typeface="Meiryo UI" panose="020B0604030504040204" pitchFamily="50" charset="-128"/>
                <a:ea typeface="Meiryo UI" panose="020B0604030504040204" pitchFamily="50" charset="-128"/>
              </a:rPr>
              <a:t>３．</a:t>
            </a:r>
            <a:r>
              <a:rPr lang="ja-JP" altLang="en-US" sz="1600" dirty="0">
                <a:latin typeface="Meiryo UI" panose="020B0604030504040204" pitchFamily="50" charset="-128"/>
                <a:ea typeface="Meiryo UI" panose="020B0604030504040204" pitchFamily="50" charset="-128"/>
              </a:rPr>
              <a:t>ユーザーに表示させる静的コンテンツをマネージドサービスを利用したサーバレス環境で展開したい。</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またセキュリティを考慮してオリジンページは世界に公開されないようにしたい。</a:t>
            </a:r>
            <a:endParaRPr lang="en-US" altLang="ja-JP" sz="16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ja-JP" altLang="en-US" sz="1600" dirty="0">
                <a:solidFill>
                  <a:srgbClr val="0070C0"/>
                </a:solidFill>
                <a:latin typeface="Meiryo UI" panose="020B0604030504040204" pitchFamily="50" charset="-128"/>
                <a:ea typeface="Meiryo UI" panose="020B0604030504040204" pitchFamily="50" charset="-128"/>
              </a:rPr>
              <a:t>４．</a:t>
            </a:r>
            <a:r>
              <a:rPr lang="ja-JP" altLang="en-US" sz="1600" dirty="0">
                <a:latin typeface="Meiryo UI" panose="020B0604030504040204" pitchFamily="50" charset="-128"/>
                <a:ea typeface="Meiryo UI" panose="020B0604030504040204" pitchFamily="50" charset="-128"/>
              </a:rPr>
              <a:t>１で作成した環境に動的コンテンツも設定し、</a:t>
            </a:r>
            <a:r>
              <a:rPr lang="en-US" altLang="ja-JP" sz="1600" dirty="0">
                <a:latin typeface="Meiryo UI" panose="020B0604030504040204" pitchFamily="50" charset="-128"/>
                <a:ea typeface="Meiryo UI" panose="020B0604030504040204" pitchFamily="50" charset="-128"/>
              </a:rPr>
              <a:t>API</a:t>
            </a:r>
            <a:r>
              <a:rPr lang="ja-JP" altLang="en-US" sz="1600" dirty="0">
                <a:latin typeface="Meiryo UI" panose="020B0604030504040204" pitchFamily="50" charset="-128"/>
                <a:ea typeface="Meiryo UI" panose="020B0604030504040204" pitchFamily="50" charset="-128"/>
              </a:rPr>
              <a:t>を使用したアプリケーションと連動できるようにする。</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アプリケーションは開発部署で作成されたコードを使用して動作するようにする。</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a:t>
            </a:r>
            <a:r>
              <a:rPr lang="ja-JP" altLang="en-US" sz="1600" dirty="0">
                <a:solidFill>
                  <a:srgbClr val="0070C0"/>
                </a:solidFill>
                <a:latin typeface="Meiryo UI" panose="020B0604030504040204" pitchFamily="50" charset="-128"/>
                <a:ea typeface="Meiryo UI" panose="020B0604030504040204" pitchFamily="50" charset="-128"/>
              </a:rPr>
              <a:t>ヒント</a:t>
            </a:r>
            <a:r>
              <a:rPr lang="en-US" altLang="ja-JP" sz="1600" dirty="0">
                <a:solidFill>
                  <a:srgbClr val="0070C0"/>
                </a:solidFill>
                <a:latin typeface="Meiryo UI" panose="020B0604030504040204" pitchFamily="50" charset="-128"/>
                <a:ea typeface="Meiryo UI" panose="020B0604030504040204" pitchFamily="50" charset="-128"/>
              </a:rPr>
              <a:t>:</a:t>
            </a:r>
            <a:r>
              <a:rPr lang="ja-JP" altLang="en-US" sz="1600" dirty="0">
                <a:solidFill>
                  <a:srgbClr val="0070C0"/>
                </a:solidFill>
                <a:latin typeface="Meiryo UI" panose="020B0604030504040204" pitchFamily="50" charset="-128"/>
                <a:ea typeface="Meiryo UI" panose="020B0604030504040204" pitchFamily="50" charset="-128"/>
              </a:rPr>
              <a:t>アプリの権限</a:t>
            </a:r>
            <a:r>
              <a:rPr lang="en-US" altLang="ja-JP" sz="1600" dirty="0">
                <a:solidFill>
                  <a:srgbClr val="0070C0"/>
                </a:solidFill>
                <a:latin typeface="Meiryo UI" panose="020B0604030504040204" pitchFamily="50" charset="-128"/>
                <a:ea typeface="Meiryo UI" panose="020B0604030504040204" pitchFamily="50" charset="-128"/>
              </a:rPr>
              <a:t>(</a:t>
            </a:r>
            <a:r>
              <a:rPr lang="ja-JP" altLang="en-US" sz="1600" dirty="0">
                <a:solidFill>
                  <a:srgbClr val="0070C0"/>
                </a:solidFill>
                <a:latin typeface="Meiryo UI" panose="020B0604030504040204" pitchFamily="50" charset="-128"/>
                <a:ea typeface="Meiryo UI" panose="020B0604030504040204" pitchFamily="50" charset="-128"/>
              </a:rPr>
              <a:t>ロール</a:t>
            </a:r>
            <a:r>
              <a:rPr lang="en-US" altLang="ja-JP" sz="1600" dirty="0">
                <a:solidFill>
                  <a:srgbClr val="0070C0"/>
                </a:solidFill>
                <a:latin typeface="Meiryo UI" panose="020B0604030504040204" pitchFamily="50" charset="-128"/>
                <a:ea typeface="Meiryo UI" panose="020B0604030504040204" pitchFamily="50" charset="-128"/>
              </a:rPr>
              <a:t>)</a:t>
            </a:r>
            <a:r>
              <a:rPr lang="ja-JP" altLang="en-US" sz="1600" dirty="0">
                <a:solidFill>
                  <a:srgbClr val="0070C0"/>
                </a:solidFill>
                <a:latin typeface="Meiryo UI" panose="020B0604030504040204" pitchFamily="50" charset="-128"/>
                <a:ea typeface="Meiryo UI" panose="020B0604030504040204" pitchFamily="50" charset="-128"/>
              </a:rPr>
              <a:t>に</a:t>
            </a:r>
            <a:r>
              <a:rPr lang="en-US" altLang="ja-JP" sz="1600" dirty="0" err="1">
                <a:solidFill>
                  <a:srgbClr val="0070C0"/>
                </a:solidFill>
                <a:latin typeface="Meiryo UI" panose="020B0604030504040204" pitchFamily="50" charset="-128"/>
                <a:ea typeface="Meiryo UI" panose="020B0604030504040204" pitchFamily="50" charset="-128"/>
              </a:rPr>
              <a:t>TranslateReadOnly</a:t>
            </a:r>
            <a:r>
              <a:rPr lang="ja-JP" altLang="en-US" sz="1600" dirty="0">
                <a:solidFill>
                  <a:srgbClr val="0070C0"/>
                </a:solidFill>
                <a:latin typeface="Meiryo UI" panose="020B0604030504040204" pitchFamily="50" charset="-128"/>
                <a:ea typeface="Meiryo UI" panose="020B0604030504040204" pitchFamily="50" charset="-128"/>
              </a:rPr>
              <a:t>を付与する</a:t>
            </a:r>
            <a:r>
              <a:rPr lang="ja-JP" altLang="en-US" sz="1600" dirty="0">
                <a:latin typeface="Meiryo UI" panose="020B0604030504040204" pitchFamily="50" charset="-128"/>
                <a:ea typeface="Meiryo UI" panose="020B0604030504040204" pitchFamily="50" charset="-128"/>
              </a:rPr>
              <a:t>）</a:t>
            </a:r>
            <a:endParaRPr lang="en-US" altLang="ja-JP" sz="16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ja-JP" altLang="en-US" sz="1600" dirty="0">
                <a:solidFill>
                  <a:srgbClr val="0070C0"/>
                </a:solidFill>
                <a:latin typeface="Meiryo UI" panose="020B0604030504040204" pitchFamily="50" charset="-128"/>
                <a:ea typeface="Meiryo UI" panose="020B0604030504040204" pitchFamily="50" charset="-128"/>
              </a:rPr>
              <a:t>５．</a:t>
            </a:r>
            <a:r>
              <a:rPr lang="ja-JP" altLang="en-US" sz="1600" dirty="0">
                <a:latin typeface="Meiryo UI" panose="020B0604030504040204" pitchFamily="50" charset="-128"/>
                <a:ea typeface="Meiryo UI" panose="020B0604030504040204" pitchFamily="50" charset="-128"/>
              </a:rPr>
              <a:t>アプリケーションを対象にした悪意のある攻撃から保護できる環境にしたい。</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実際に攻撃をして検証しなくて</a:t>
            </a:r>
            <a:r>
              <a:rPr lang="en-US" altLang="ja-JP" sz="1600" dirty="0">
                <a:latin typeface="Meiryo UI" panose="020B0604030504040204" pitchFamily="50" charset="-128"/>
                <a:ea typeface="Meiryo UI" panose="020B0604030504040204" pitchFamily="50" charset="-128"/>
              </a:rPr>
              <a:t>OK</a:t>
            </a:r>
            <a:r>
              <a:rPr lang="ja-JP" altLang="en-US" sz="1600" dirty="0">
                <a:latin typeface="Meiryo UI" panose="020B0604030504040204" pitchFamily="50" charset="-128"/>
                <a:ea typeface="Meiryo UI" panose="020B0604030504040204" pitchFamily="50" charset="-128"/>
              </a:rPr>
              <a:t>です）</a:t>
            </a:r>
            <a:endParaRPr lang="en-US" altLang="ja-JP" sz="16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ja-JP" altLang="en-US" sz="1600" dirty="0">
                <a:solidFill>
                  <a:srgbClr val="0070C0"/>
                </a:solidFill>
                <a:latin typeface="Meiryo UI" panose="020B0604030504040204" pitchFamily="50" charset="-128"/>
                <a:ea typeface="Meiryo UI" panose="020B0604030504040204" pitchFamily="50" charset="-128"/>
              </a:rPr>
              <a:t>６．</a:t>
            </a:r>
            <a:r>
              <a:rPr lang="ja-JP" altLang="en-US" sz="1600" dirty="0">
                <a:latin typeface="Meiryo UI" panose="020B0604030504040204" pitchFamily="50" charset="-128"/>
                <a:ea typeface="Meiryo UI" panose="020B0604030504040204" pitchFamily="50" charset="-128"/>
              </a:rPr>
              <a:t>上記の環境で構築し、</a:t>
            </a:r>
            <a:r>
              <a:rPr lang="en-US" altLang="ja-JP" sz="1600" dirty="0">
                <a:latin typeface="Meiryo UI" panose="020B0604030504040204" pitchFamily="50" charset="-128"/>
                <a:ea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rPr>
              <a:t>ページの閲覧とアプリケーションが動作し、翻訳コンテンツが</a:t>
            </a:r>
            <a:endParaRPr lang="en-US" altLang="ja-JP"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　　　問題無く動くことを確認する。</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60932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 6">
            <a:extLst>
              <a:ext uri="{FF2B5EF4-FFF2-40B4-BE49-F238E27FC236}">
                <a16:creationId xmlns:a16="http://schemas.microsoft.com/office/drawing/2014/main" id="{E666B8D4-AFE8-7E23-0BC2-28FB2DBE8FCD}"/>
              </a:ext>
            </a:extLst>
          </p:cNvPr>
          <p:cNvGraphicFramePr>
            <a:graphicFrameLocks noGrp="1"/>
          </p:cNvGraphicFramePr>
          <p:nvPr>
            <p:extLst>
              <p:ext uri="{D42A27DB-BD31-4B8C-83A1-F6EECF244321}">
                <p14:modId xmlns:p14="http://schemas.microsoft.com/office/powerpoint/2010/main" val="73780992"/>
              </p:ext>
            </p:extLst>
          </p:nvPr>
        </p:nvGraphicFramePr>
        <p:xfrm>
          <a:off x="124795" y="1129563"/>
          <a:ext cx="8879357" cy="3268135"/>
        </p:xfrm>
        <a:graphic>
          <a:graphicData uri="http://schemas.openxmlformats.org/drawingml/2006/table">
            <a:tbl>
              <a:tblPr>
                <a:tableStyleId>{5C22544A-7EE6-4342-B048-85BDC9FD1C3A}</a:tableStyleId>
              </a:tblPr>
              <a:tblGrid>
                <a:gridCol w="579336">
                  <a:extLst>
                    <a:ext uri="{9D8B030D-6E8A-4147-A177-3AD203B41FA5}">
                      <a16:colId xmlns:a16="http://schemas.microsoft.com/office/drawing/2014/main" val="20000"/>
                    </a:ext>
                  </a:extLst>
                </a:gridCol>
                <a:gridCol w="3695630">
                  <a:extLst>
                    <a:ext uri="{9D8B030D-6E8A-4147-A177-3AD203B41FA5}">
                      <a16:colId xmlns:a16="http://schemas.microsoft.com/office/drawing/2014/main" val="20001"/>
                    </a:ext>
                  </a:extLst>
                </a:gridCol>
                <a:gridCol w="4604391">
                  <a:extLst>
                    <a:ext uri="{9D8B030D-6E8A-4147-A177-3AD203B41FA5}">
                      <a16:colId xmlns:a16="http://schemas.microsoft.com/office/drawing/2014/main" val="20002"/>
                    </a:ext>
                  </a:extLst>
                </a:gridCol>
              </a:tblGrid>
              <a:tr h="234964">
                <a:tc>
                  <a:txBody>
                    <a:bodyPr/>
                    <a:lstStyle/>
                    <a:p>
                      <a:pPr algn="ctr" fontAlgn="ctr"/>
                      <a:r>
                        <a:rPr lang="en-US" sz="1400" b="1" u="none" strike="noStrike" dirty="0">
                          <a:solidFill>
                            <a:schemeClr val="bg1"/>
                          </a:solidFill>
                          <a:effectLst/>
                          <a:latin typeface="メイリオ" panose="020B0604030504040204" pitchFamily="50" charset="-128"/>
                          <a:ea typeface="メイリオ" panose="020B0604030504040204" pitchFamily="50" charset="-128"/>
                        </a:rPr>
                        <a:t>No</a:t>
                      </a:r>
                      <a:endParaRPr lang="en-US" sz="1400" b="1" i="0" u="none" strike="noStrike" dirty="0">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ja-JP" altLang="en-US" sz="1400" b="1" u="none" strike="noStrike" dirty="0">
                          <a:solidFill>
                            <a:schemeClr val="bg1"/>
                          </a:solidFill>
                          <a:effectLst/>
                          <a:latin typeface="メイリオ" panose="020B0604030504040204" pitchFamily="50" charset="-128"/>
                          <a:ea typeface="メイリオ" panose="020B0604030504040204" pitchFamily="50" charset="-128"/>
                        </a:rPr>
                        <a:t>要件</a:t>
                      </a:r>
                      <a:endParaRPr lang="ja-JP" altLang="en-US" sz="1400" b="1" i="0" u="none" strike="noStrike" dirty="0">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fontAlgn="ctr"/>
                      <a:r>
                        <a:rPr lang="ja-JP" altLang="en-US" sz="1400" b="1" u="none" strike="noStrike" dirty="0">
                          <a:solidFill>
                            <a:schemeClr val="bg1"/>
                          </a:solidFill>
                          <a:effectLst/>
                          <a:latin typeface="メイリオ" panose="020B0604030504040204" pitchFamily="50" charset="-128"/>
                          <a:ea typeface="メイリオ" panose="020B0604030504040204" pitchFamily="50" charset="-128"/>
                        </a:rPr>
                        <a:t>仕様</a:t>
                      </a:r>
                      <a:r>
                        <a:rPr lang="en-US" altLang="ja-JP" sz="1400" b="1" u="none" strike="noStrike" dirty="0">
                          <a:solidFill>
                            <a:schemeClr val="bg1"/>
                          </a:solidFill>
                          <a:effectLst/>
                          <a:latin typeface="メイリオ" panose="020B0604030504040204" pitchFamily="50" charset="-128"/>
                          <a:ea typeface="メイリオ" panose="020B0604030504040204" pitchFamily="50" charset="-128"/>
                        </a:rPr>
                        <a:t>(</a:t>
                      </a:r>
                      <a:r>
                        <a:rPr lang="ja-JP" altLang="en-US" sz="1400" b="1" u="none" strike="noStrike" dirty="0">
                          <a:solidFill>
                            <a:schemeClr val="bg1"/>
                          </a:solidFill>
                          <a:effectLst/>
                          <a:latin typeface="メイリオ" panose="020B0604030504040204" pitchFamily="50" charset="-128"/>
                          <a:ea typeface="メイリオ" panose="020B0604030504040204" pitchFamily="50" charset="-128"/>
                        </a:rPr>
                        <a:t>解決策</a:t>
                      </a:r>
                      <a:r>
                        <a:rPr lang="en-US" altLang="ja-JP" sz="1400" b="1" u="none" strike="noStrike" dirty="0">
                          <a:solidFill>
                            <a:schemeClr val="bg1"/>
                          </a:solidFill>
                          <a:effectLst/>
                          <a:latin typeface="メイリオ" panose="020B0604030504040204" pitchFamily="50" charset="-128"/>
                          <a:ea typeface="メイリオ" panose="020B0604030504040204" pitchFamily="50" charset="-128"/>
                        </a:rPr>
                        <a:t>)</a:t>
                      </a:r>
                      <a:endParaRPr lang="ja-JP" altLang="en-US" sz="1400" b="1" i="0" u="none" strike="noStrike" dirty="0">
                        <a:solidFill>
                          <a:schemeClr val="bg1"/>
                        </a:solidFill>
                        <a:effectLst/>
                        <a:latin typeface="メイリオ" panose="020B0604030504040204" pitchFamily="50" charset="-128"/>
                        <a:ea typeface="メイリオ"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0000"/>
                  </a:ext>
                </a:extLst>
              </a:tr>
              <a:tr h="540216">
                <a:tc>
                  <a:txBody>
                    <a:bodyPr/>
                    <a:lstStyle/>
                    <a:p>
                      <a:pPr algn="ctr" fontAlgn="ctr"/>
                      <a:r>
                        <a:rPr lang="en-US" altLang="ja-JP" sz="1400" b="1" u="none" strike="noStrike" dirty="0">
                          <a:solidFill>
                            <a:schemeClr val="tx1"/>
                          </a:solidFill>
                          <a:effectLst/>
                          <a:latin typeface="メイリオ" panose="020B0604030504040204" pitchFamily="50" charset="-128"/>
                          <a:ea typeface="メイリオ" panose="020B0604030504040204" pitchFamily="50" charset="-128"/>
                        </a:rPr>
                        <a:t>1</a:t>
                      </a:r>
                      <a:endParaRPr lang="en-US" altLang="ja-JP" sz="1400" b="1"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ja-JP" altLang="en-US" sz="1100" dirty="0">
                          <a:latin typeface="Meiryo UI" panose="020B0604030504040204" pitchFamily="50" charset="-128"/>
                          <a:ea typeface="Meiryo UI" panose="020B0604030504040204" pitchFamily="50" charset="-128"/>
                        </a:rPr>
                        <a:t>世界中のユーザーへ低レイテンシ</a:t>
                      </a:r>
                      <a:r>
                        <a:rPr lang="en-US" altLang="ja-JP" sz="1100" dirty="0">
                          <a:latin typeface="Meiryo UI" panose="020B0604030504040204" pitchFamily="50" charset="-128"/>
                          <a:ea typeface="Meiryo UI" panose="020B0604030504040204" pitchFamily="50" charset="-128"/>
                        </a:rPr>
                        <a:t>―</a:t>
                      </a:r>
                      <a:r>
                        <a:rPr lang="ja-JP" altLang="en-US" sz="1100" dirty="0">
                          <a:latin typeface="Meiryo UI" panose="020B0604030504040204" pitchFamily="50" charset="-128"/>
                          <a:ea typeface="Meiryo UI" panose="020B0604030504040204" pitchFamily="50" charset="-128"/>
                        </a:rPr>
                        <a:t>な配信環境で最高のエクスペリエンスを提供できるようにしたい。</a:t>
                      </a:r>
                      <a:endParaRPr lang="en-US" altLang="ja-JP" sz="1100" dirty="0">
                        <a:latin typeface="Meiryo UI" panose="020B0604030504040204" pitchFamily="50" charset="-128"/>
                        <a:ea typeface="Meiryo UI" panose="020B0604030504040204" pitchFamily="50" charset="-128"/>
                      </a:endParaRPr>
                    </a:p>
                    <a:p>
                      <a:pPr algn="l" fontAlgn="t"/>
                      <a:endParaRPr lang="ja-JP" altLang="en-US" sz="1100" b="0"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ja-JP" altLang="en-US" sz="1100" b="0" i="0" u="none" strike="noStrike" dirty="0">
                          <a:solidFill>
                            <a:schemeClr val="tx1"/>
                          </a:solidFill>
                          <a:effectLst/>
                          <a:latin typeface="メイリオ" panose="020B0604030504040204" pitchFamily="50" charset="-128"/>
                          <a:ea typeface="メイリオ" panose="020B0604030504040204" pitchFamily="50" charset="-128"/>
                        </a:rPr>
                        <a:t>・</a:t>
                      </a:r>
                      <a:r>
                        <a:rPr lang="en-US" altLang="ja-JP" sz="1100" b="0" i="0" u="none" strike="noStrike" dirty="0">
                          <a:solidFill>
                            <a:schemeClr val="tx1"/>
                          </a:solidFill>
                          <a:effectLst/>
                          <a:latin typeface="メイリオ" panose="020B0604030504040204" pitchFamily="50" charset="-128"/>
                          <a:ea typeface="メイリオ" panose="020B0604030504040204" pitchFamily="50" charset="-128"/>
                        </a:rPr>
                        <a:t>AWS CloudFront</a:t>
                      </a:r>
                      <a:r>
                        <a:rPr lang="ja-JP" altLang="en-US" sz="1100" b="0" i="0" u="none" strike="noStrike" dirty="0">
                          <a:solidFill>
                            <a:schemeClr val="tx1"/>
                          </a:solidFill>
                          <a:effectLst/>
                          <a:latin typeface="メイリオ" panose="020B0604030504040204" pitchFamily="50" charset="-128"/>
                          <a:ea typeface="メイリオ" panose="020B0604030504040204" pitchFamily="50" charset="-128"/>
                        </a:rPr>
                        <a:t>によるエッジロケーションからの低レイテンシーを実施。</a:t>
                      </a:r>
                      <a:endParaRPr lang="en-US" altLang="ja-JP" sz="1100" b="0"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95582">
                <a:tc>
                  <a:txBody>
                    <a:bodyPr/>
                    <a:lstStyle/>
                    <a:p>
                      <a:pPr algn="ctr" fontAlgn="ctr"/>
                      <a:r>
                        <a:rPr lang="en-US" altLang="ja-JP" sz="1400" b="1" u="none" strike="noStrike" dirty="0">
                          <a:effectLst/>
                          <a:latin typeface="メイリオ" panose="020B0604030504040204" pitchFamily="50" charset="-128"/>
                          <a:ea typeface="メイリオ" panose="020B0604030504040204" pitchFamily="50" charset="-128"/>
                        </a:rPr>
                        <a:t>3</a:t>
                      </a:r>
                      <a:endParaRPr lang="en-US" altLang="ja-JP" sz="1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ja-JP" altLang="en-US" sz="1100" dirty="0">
                          <a:latin typeface="Meiryo UI" panose="020B0604030504040204" pitchFamily="50" charset="-128"/>
                          <a:ea typeface="Meiryo UI" panose="020B0604030504040204" pitchFamily="50" charset="-128"/>
                        </a:rPr>
                        <a:t>ユーザーに表示させる静的コンテンツをマネージドサービスを利用したサーバレス環境で展開したい。またセキュリティを考慮してオリジンページは世界に公開されないようにしたい。</a:t>
                      </a:r>
                      <a:endParaRPr lang="en-US" altLang="ja-JP" sz="1100" dirty="0">
                        <a:latin typeface="Meiryo UI" panose="020B0604030504040204" pitchFamily="50" charset="-128"/>
                        <a:ea typeface="Meiryo UI" panose="020B0604030504040204" pitchFamily="50" charset="-128"/>
                      </a:endParaRPr>
                    </a:p>
                    <a:p>
                      <a:pPr algn="l" fontAlgn="t"/>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t"/>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S3</a:t>
                      </a: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に静的コンテンツを置く。</a:t>
                      </a: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S</a:t>
                      </a: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３バケットは公開しない。</a:t>
                      </a: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(CloudFront</a:t>
                      </a: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経由のみ、パブリックアクセスはブロック。</a:t>
                      </a: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716941">
                <a:tc>
                  <a:txBody>
                    <a:bodyPr/>
                    <a:lstStyle/>
                    <a:p>
                      <a:pPr algn="ctr" fontAlgn="ctr"/>
                      <a:r>
                        <a:rPr lang="en-US" altLang="ja-JP" sz="1400" b="1" u="none" strike="noStrike" dirty="0">
                          <a:effectLst/>
                          <a:latin typeface="メイリオ" panose="020B0604030504040204" pitchFamily="50" charset="-128"/>
                          <a:ea typeface="メイリオ" panose="020B0604030504040204" pitchFamily="50" charset="-128"/>
                        </a:rPr>
                        <a:t>4</a:t>
                      </a:r>
                      <a:endParaRPr lang="en-US" altLang="ja-JP" sz="1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ja-JP" altLang="en-US" sz="1100" dirty="0">
                          <a:latin typeface="Meiryo UI" panose="020B0604030504040204" pitchFamily="50" charset="-128"/>
                          <a:ea typeface="Meiryo UI" panose="020B0604030504040204" pitchFamily="50" charset="-128"/>
                        </a:rPr>
                        <a:t>１で作成した環境に動的コンテンツも設定し、</a:t>
                      </a:r>
                      <a:r>
                        <a:rPr lang="en-US" altLang="ja-JP" sz="1100" dirty="0">
                          <a:latin typeface="Meiryo UI" panose="020B0604030504040204" pitchFamily="50" charset="-128"/>
                          <a:ea typeface="Meiryo UI" panose="020B0604030504040204" pitchFamily="50" charset="-128"/>
                        </a:rPr>
                        <a:t>API</a:t>
                      </a:r>
                      <a:r>
                        <a:rPr lang="ja-JP" altLang="en-US" sz="1100" dirty="0">
                          <a:latin typeface="Meiryo UI" panose="020B0604030504040204" pitchFamily="50" charset="-128"/>
                          <a:ea typeface="Meiryo UI" panose="020B0604030504040204" pitchFamily="50" charset="-128"/>
                        </a:rPr>
                        <a:t>を使用したアプリケーションと連動できるようにする。アプリケーションは開発部署で作成されたコードを使用して動作するようにする。</a:t>
                      </a:r>
                      <a:endParaRPr lang="en-US" altLang="ja-JP" sz="1100" dirty="0">
                        <a:latin typeface="Meiryo UI" panose="020B0604030504040204" pitchFamily="50" charset="-128"/>
                        <a:ea typeface="Meiryo UI" panose="020B0604030504040204" pitchFamily="50" charset="-128"/>
                      </a:endParaRPr>
                    </a:p>
                    <a:p>
                      <a:pPr algn="l" fontAlgn="t"/>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API</a:t>
                      </a: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と</a:t>
                      </a: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Lambda</a:t>
                      </a: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関数により動的コンテンツを連動させる。</a:t>
                      </a:r>
                      <a:endParaRPr lang="en-US" altLang="ja-JP" sz="1100" b="0" i="0" u="none" strike="noStrike" dirty="0">
                        <a:solidFill>
                          <a:srgbClr val="000000"/>
                        </a:solidFill>
                        <a:effectLst/>
                        <a:latin typeface="メイリオ" panose="020B0604030504040204" pitchFamily="50" charset="-128"/>
                        <a:ea typeface="メイリオ" panose="020B0604030504040204" pitchFamily="50" charset="-128"/>
                      </a:endParaRPr>
                    </a:p>
                    <a:p>
                      <a:pPr algn="l" fontAlgn="t"/>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Lambda</a:t>
                      </a: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関数の実行ロールで</a:t>
                      </a:r>
                      <a:r>
                        <a:rPr lang="en-US" altLang="ja-JP" sz="1100" b="0" i="0" u="none" strike="noStrike" dirty="0" err="1">
                          <a:solidFill>
                            <a:srgbClr val="000000"/>
                          </a:solidFill>
                          <a:effectLst/>
                          <a:latin typeface="メイリオ" panose="020B0604030504040204" pitchFamily="50" charset="-128"/>
                          <a:ea typeface="メイリオ" panose="020B0604030504040204" pitchFamily="50" charset="-128"/>
                        </a:rPr>
                        <a:t>TranslateReadOnly</a:t>
                      </a: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を追加。</a:t>
                      </a:r>
                      <a:endParaRPr lang="en-US" altLang="ja-JP" sz="1100" b="0" i="0" u="none" strike="noStrike" dirty="0">
                        <a:solidFill>
                          <a:srgbClr val="000000"/>
                        </a:solidFill>
                        <a:effectLst/>
                        <a:latin typeface="メイリオ" panose="020B0604030504040204" pitchFamily="50" charset="-128"/>
                        <a:ea typeface="メイリオ" panose="020B0604030504040204" pitchFamily="50" charset="-128"/>
                      </a:endParaRPr>
                    </a:p>
                    <a:p>
                      <a:pPr algn="l" fontAlgn="t"/>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CloudFront</a:t>
                      </a: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のビヘイビアにて静的・動的の割振りをする。</a:t>
                      </a:r>
                      <a:endParaRPr lang="en-US" altLang="ja-JP"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540216">
                <a:tc>
                  <a:txBody>
                    <a:bodyPr/>
                    <a:lstStyle/>
                    <a:p>
                      <a:pPr algn="ctr" fontAlgn="ctr"/>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ja-JP" altLang="en-US" sz="1100" dirty="0">
                          <a:latin typeface="Meiryo UI" panose="020B0604030504040204" pitchFamily="50" charset="-128"/>
                          <a:ea typeface="Meiryo UI" panose="020B0604030504040204" pitchFamily="50" charset="-128"/>
                        </a:rPr>
                        <a:t>アプリケーションを対象にした悪意のある攻撃から保護できる環境にしたい。</a:t>
                      </a:r>
                      <a:endParaRPr lang="en-US" altLang="ja-JP" sz="1100" dirty="0">
                        <a:latin typeface="Meiryo UI" panose="020B0604030504040204" pitchFamily="50" charset="-128"/>
                        <a:ea typeface="Meiryo UI" panose="020B0604030504040204" pitchFamily="50" charset="-128"/>
                      </a:endParaRPr>
                    </a:p>
                    <a:p>
                      <a:pPr algn="l" fontAlgn="t"/>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fontAlgn="t"/>
                      <a:r>
                        <a:rPr lang="en-US" altLang="ja-JP" sz="1100" b="0" i="0" u="none" strike="noStrike" dirty="0">
                          <a:solidFill>
                            <a:schemeClr val="tx1"/>
                          </a:solidFill>
                          <a:effectLst/>
                          <a:latin typeface="メイリオ" panose="020B0604030504040204" pitchFamily="50" charset="-128"/>
                          <a:ea typeface="メイリオ" panose="020B0604030504040204" pitchFamily="50" charset="-128"/>
                        </a:rPr>
                        <a:t>AWS WAF</a:t>
                      </a:r>
                      <a:r>
                        <a:rPr lang="ja-JP" altLang="en-US" sz="1100" b="0" i="0" u="none" strike="noStrike" dirty="0">
                          <a:solidFill>
                            <a:schemeClr val="tx1"/>
                          </a:solidFill>
                          <a:effectLst/>
                          <a:latin typeface="メイリオ" panose="020B0604030504040204" pitchFamily="50" charset="-128"/>
                          <a:ea typeface="メイリオ" panose="020B0604030504040204" pitchFamily="50" charset="-128"/>
                        </a:rPr>
                        <a:t>の設置。</a:t>
                      </a:r>
                      <a:endParaRPr lang="en-US" altLang="ja-JP" sz="1100" b="0" i="0" u="none" strike="noStrike" dirty="0">
                        <a:solidFill>
                          <a:schemeClr val="tx1"/>
                        </a:solidFill>
                        <a:effectLst/>
                        <a:latin typeface="メイリオ" panose="020B0604030504040204" pitchFamily="50" charset="-128"/>
                        <a:ea typeface="メイリオ" panose="020B0604030504040204"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5"/>
                  </a:ext>
                </a:extLst>
              </a:tr>
              <a:tr h="540216">
                <a:tc>
                  <a:txBody>
                    <a:bodyPr/>
                    <a:lstStyle/>
                    <a:p>
                      <a:pPr algn="ctr" fontAlgn="ctr"/>
                      <a:r>
                        <a:rPr lang="en-US" altLang="ja-JP" sz="1400" b="1" i="0" u="none" strike="noStrike" dirty="0">
                          <a:solidFill>
                            <a:srgbClr val="000000"/>
                          </a:solidFill>
                          <a:effectLst/>
                          <a:latin typeface="メイリオ" panose="020B0604030504040204" pitchFamily="50" charset="-128"/>
                          <a:ea typeface="メイリオ" panose="020B0604030504040204" pitchFamily="50" charset="-128"/>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ja-JP" altLang="en-US" sz="1100" dirty="0">
                          <a:latin typeface="Meiryo UI" panose="020B0604030504040204" pitchFamily="50" charset="-128"/>
                          <a:ea typeface="Meiryo UI" panose="020B0604030504040204" pitchFamily="50" charset="-128"/>
                        </a:rPr>
                        <a:t>上記の環境で構築し、</a:t>
                      </a:r>
                      <a:r>
                        <a:rPr lang="en-US" altLang="ja-JP" sz="1100" dirty="0">
                          <a:latin typeface="Meiryo UI" panose="020B0604030504040204" pitchFamily="50" charset="-128"/>
                          <a:ea typeface="Meiryo UI" panose="020B0604030504040204" pitchFamily="50" charset="-128"/>
                        </a:rPr>
                        <a:t>web</a:t>
                      </a:r>
                      <a:r>
                        <a:rPr lang="ja-JP" altLang="en-US" sz="1100" dirty="0">
                          <a:latin typeface="Meiryo UI" panose="020B0604030504040204" pitchFamily="50" charset="-128"/>
                          <a:ea typeface="Meiryo UI" panose="020B0604030504040204" pitchFamily="50" charset="-128"/>
                        </a:rPr>
                        <a:t>ページの閲覧とアプリケーションが動作し、翻訳コンテンツが問題無く動くことを確認する。</a:t>
                      </a:r>
                      <a:endParaRPr lang="en-US" altLang="ja-JP" sz="1100" dirty="0">
                        <a:latin typeface="Meiryo UI" panose="020B0604030504040204" pitchFamily="50" charset="-128"/>
                        <a:ea typeface="Meiryo UI" panose="020B0604030504040204" pitchFamily="50" charset="-128"/>
                      </a:endParaRPr>
                    </a:p>
                    <a:p>
                      <a:pPr algn="l" fontAlgn="t"/>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t"/>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CloudFront</a:t>
                      </a: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の</a:t>
                      </a:r>
                      <a:r>
                        <a:rPr lang="en-US" altLang="ja-JP" sz="1100" b="0" i="0" u="none" strike="noStrike" dirty="0">
                          <a:solidFill>
                            <a:srgbClr val="000000"/>
                          </a:solidFill>
                          <a:effectLst/>
                          <a:latin typeface="メイリオ" panose="020B0604030504040204" pitchFamily="50" charset="-128"/>
                          <a:ea typeface="メイリオ" panose="020B0604030504040204" pitchFamily="50" charset="-128"/>
                        </a:rPr>
                        <a:t>URL</a:t>
                      </a:r>
                      <a:r>
                        <a:rPr lang="ja-JP" altLang="en-US" sz="1100" b="0" i="0" u="none" strike="noStrike" dirty="0">
                          <a:solidFill>
                            <a:srgbClr val="000000"/>
                          </a:solidFill>
                          <a:effectLst/>
                          <a:latin typeface="メイリオ" panose="020B0604030504040204" pitchFamily="50" charset="-128"/>
                          <a:ea typeface="メイリオ" panose="020B0604030504040204" pitchFamily="50" charset="-128"/>
                        </a:rPr>
                        <a:t>からアクセスし、翻訳確認。</a:t>
                      </a:r>
                      <a:endParaRPr lang="en-US" altLang="ja-JP" sz="1100" b="0" i="0" u="none" strike="noStrike" dirty="0">
                        <a:solidFill>
                          <a:srgbClr val="000000"/>
                        </a:solidFill>
                        <a:effectLst/>
                        <a:latin typeface="メイリオ" panose="020B0604030504040204" pitchFamily="50" charset="-128"/>
                        <a:ea typeface="メイリオ" panose="020B0604030504040204" pitchFamily="50" charset="-128"/>
                      </a:endParaRPr>
                    </a:p>
                    <a:p>
                      <a:pPr algn="l" fontAlgn="t"/>
                      <a:endParaRPr lang="en-US" altLang="ja-JP" sz="1100" b="0" i="0" u="none" strike="noStrike" dirty="0">
                        <a:solidFill>
                          <a:srgbClr val="000000"/>
                        </a:solidFill>
                        <a:effectLst/>
                        <a:latin typeface="メイリオ" panose="020B0604030504040204" pitchFamily="50" charset="-128"/>
                        <a:ea typeface="メイリオ" panose="020B0604030504040204" pitchFamily="50" charset="-128"/>
                      </a:endParaRPr>
                    </a:p>
                    <a:p>
                      <a:pPr algn="l" fontAlgn="t"/>
                      <a:endParaRPr lang="ja-JP" altLang="en-US" sz="1100" b="0" i="0" u="none" strike="noStrike" dirty="0">
                        <a:solidFill>
                          <a:srgbClr val="000000"/>
                        </a:solidFill>
                        <a:effectLst/>
                        <a:latin typeface="メイリオ" panose="020B0604030504040204" pitchFamily="50" charset="-128"/>
                        <a:ea typeface="メイリオ" panose="020B0604030504040204"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
        <p:nvSpPr>
          <p:cNvPr id="8" name="テキスト ボックス 7">
            <a:extLst>
              <a:ext uri="{FF2B5EF4-FFF2-40B4-BE49-F238E27FC236}">
                <a16:creationId xmlns:a16="http://schemas.microsoft.com/office/drawing/2014/main" id="{18F7955E-8F60-5ED1-362F-DD6A7D818FA9}"/>
              </a:ext>
            </a:extLst>
          </p:cNvPr>
          <p:cNvSpPr txBox="1"/>
          <p:nvPr/>
        </p:nvSpPr>
        <p:spPr>
          <a:xfrm>
            <a:off x="124795" y="101105"/>
            <a:ext cx="8163339" cy="584775"/>
          </a:xfrm>
          <a:prstGeom prst="rect">
            <a:avLst/>
          </a:prstGeom>
          <a:noFill/>
        </p:spPr>
        <p:txBody>
          <a:bodyPr wrap="square" rtlCol="0">
            <a:spAutoFit/>
          </a:bodyPr>
          <a:lstStyle/>
          <a:p>
            <a:r>
              <a:rPr lang="ja-JP" altLang="en-US" sz="3200" dirty="0">
                <a:solidFill>
                  <a:schemeClr val="tx1">
                    <a:lumMod val="85000"/>
                    <a:lumOff val="15000"/>
                  </a:schemeClr>
                </a:solidFill>
                <a:latin typeface="メイリオ" panose="020B0604030504040204" pitchFamily="50" charset="-128"/>
                <a:ea typeface="メイリオ" panose="020B0604030504040204" pitchFamily="50" charset="-128"/>
              </a:rPr>
              <a:t>２：設計</a:t>
            </a:r>
            <a:endParaRPr lang="en-US" altLang="ja-JP" sz="3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BA9E64B0-82EE-5A48-0CE3-BCCF3C7E6E13}"/>
              </a:ext>
            </a:extLst>
          </p:cNvPr>
          <p:cNvSpPr txBox="1"/>
          <p:nvPr/>
        </p:nvSpPr>
        <p:spPr>
          <a:xfrm>
            <a:off x="124795" y="725683"/>
            <a:ext cx="3997433" cy="400110"/>
          </a:xfrm>
          <a:prstGeom prst="rect">
            <a:avLst/>
          </a:prstGeom>
          <a:noFill/>
          <a:ln>
            <a:noFill/>
            <a:prstDash val="dash"/>
          </a:ln>
        </p:spPr>
        <p:txBody>
          <a:bodyPr wrap="square" rtlCol="0">
            <a:spAutoFit/>
          </a:bodyPr>
          <a:lstStyle/>
          <a:p>
            <a:r>
              <a:rPr lang="ja-JP" altLang="en-US" sz="2000" dirty="0">
                <a:solidFill>
                  <a:srgbClr val="0070C0"/>
                </a:solidFill>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要件に対しての仕様</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解決策</a:t>
            </a:r>
            <a:r>
              <a:rPr lang="en-US" altLang="ja-JP" sz="2000" dirty="0">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3271489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18F7955E-8F60-5ED1-362F-DD6A7D818FA9}"/>
              </a:ext>
            </a:extLst>
          </p:cNvPr>
          <p:cNvSpPr txBox="1"/>
          <p:nvPr/>
        </p:nvSpPr>
        <p:spPr>
          <a:xfrm>
            <a:off x="124795" y="101105"/>
            <a:ext cx="8163339" cy="584775"/>
          </a:xfrm>
          <a:prstGeom prst="rect">
            <a:avLst/>
          </a:prstGeom>
          <a:noFill/>
        </p:spPr>
        <p:txBody>
          <a:bodyPr wrap="square" rtlCol="0">
            <a:spAutoFit/>
          </a:bodyPr>
          <a:lstStyle/>
          <a:p>
            <a:r>
              <a:rPr lang="ja-JP" altLang="en-US" sz="3200" dirty="0">
                <a:solidFill>
                  <a:schemeClr val="tx1">
                    <a:lumMod val="85000"/>
                    <a:lumOff val="15000"/>
                  </a:schemeClr>
                </a:solidFill>
                <a:latin typeface="メイリオ" panose="020B0604030504040204" pitchFamily="50" charset="-128"/>
                <a:ea typeface="メイリオ" panose="020B0604030504040204" pitchFamily="50" charset="-128"/>
              </a:rPr>
              <a:t>２：設計</a:t>
            </a:r>
            <a:endParaRPr lang="en-US" altLang="ja-JP" sz="3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3110D5D8-4E8F-742B-F8BE-318EB720003B}"/>
              </a:ext>
            </a:extLst>
          </p:cNvPr>
          <p:cNvSpPr txBox="1"/>
          <p:nvPr/>
        </p:nvSpPr>
        <p:spPr>
          <a:xfrm>
            <a:off x="124794" y="703715"/>
            <a:ext cx="6394339" cy="461665"/>
          </a:xfrm>
          <a:prstGeom prst="rect">
            <a:avLst/>
          </a:prstGeom>
          <a:noFill/>
        </p:spPr>
        <p:txBody>
          <a:bodyPr wrap="square" rtlCol="0">
            <a:spAutoFit/>
          </a:bodyPr>
          <a:lstStyle/>
          <a:p>
            <a:r>
              <a:rPr kumimoji="1" lang="en-US" altLang="ja-JP" sz="2400" b="1"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2400" b="1" dirty="0">
                <a:solidFill>
                  <a:schemeClr val="tx1">
                    <a:lumMod val="85000"/>
                    <a:lumOff val="15000"/>
                  </a:schemeClr>
                </a:solidFill>
                <a:latin typeface="メイリオ" panose="020B0604030504040204" pitchFamily="50" charset="-128"/>
                <a:ea typeface="メイリオ" panose="020B0604030504040204" pitchFamily="50" charset="-128"/>
              </a:rPr>
              <a:t>構成図</a:t>
            </a:r>
            <a:r>
              <a:rPr kumimoji="1" lang="en-US" altLang="ja-JP" sz="2400" b="1" dirty="0">
                <a:solidFill>
                  <a:schemeClr val="tx1">
                    <a:lumMod val="85000"/>
                    <a:lumOff val="15000"/>
                  </a:schemeClr>
                </a:solidFill>
                <a:latin typeface="メイリオ" panose="020B0604030504040204" pitchFamily="50" charset="-128"/>
                <a:ea typeface="メイリオ" panose="020B0604030504040204" pitchFamily="50" charset="-128"/>
              </a:rPr>
              <a:t>-</a:t>
            </a:r>
            <a:r>
              <a:rPr kumimoji="1" lang="ja-JP" altLang="en-US" sz="1600" b="1" i="0" u="none" strike="noStrike" kern="1200" cap="none" spc="0" normalizeH="0" baseline="0" noProof="0" dirty="0">
                <a:ln>
                  <a:noFill/>
                </a:ln>
                <a:solidFill>
                  <a:prstClr val="black">
                    <a:lumMod val="85000"/>
                    <a:lumOff val="15000"/>
                  </a:prstClr>
                </a:solidFill>
                <a:effectLst/>
                <a:uLnTx/>
                <a:uFillTx/>
                <a:latin typeface="メイリオ" panose="020B0604030504040204" pitchFamily="50" charset="-128"/>
                <a:ea typeface="メイリオ" panose="020B0604030504040204" pitchFamily="50" charset="-128"/>
                <a:cs typeface="+mn-cs"/>
              </a:rPr>
              <a:t> </a:t>
            </a:r>
            <a:r>
              <a:rPr kumimoji="1" lang="ja-JP" altLang="en-US" sz="1400" b="1" i="0" u="none" strike="noStrike" kern="1200" cap="none" spc="0" normalizeH="0" baseline="0" noProof="0" dirty="0">
                <a:ln>
                  <a:noFill/>
                </a:ln>
                <a:solidFill>
                  <a:prstClr val="black">
                    <a:lumMod val="85000"/>
                    <a:lumOff val="15000"/>
                  </a:prstClr>
                </a:solidFill>
                <a:effectLst/>
                <a:uLnTx/>
                <a:uFillTx/>
                <a:latin typeface="メイリオ" panose="020B0604030504040204" pitchFamily="50" charset="-128"/>
                <a:ea typeface="メイリオ" panose="020B0604030504040204" pitchFamily="50" charset="-128"/>
                <a:cs typeface="+mn-cs"/>
              </a:rPr>
              <a:t>（</a:t>
            </a:r>
            <a:r>
              <a:rPr kumimoji="1" lang="en-US" altLang="ja-JP" sz="1400" b="1" i="0" u="none" strike="noStrike" kern="1200" cap="none" spc="0" normalizeH="0" baseline="0" noProof="0" dirty="0">
                <a:ln>
                  <a:noFill/>
                </a:ln>
                <a:solidFill>
                  <a:prstClr val="black">
                    <a:lumMod val="85000"/>
                    <a:lumOff val="15000"/>
                  </a:prstClr>
                </a:solidFill>
                <a:effectLst/>
                <a:uLnTx/>
                <a:uFillTx/>
                <a:latin typeface="メイリオ" panose="020B0604030504040204" pitchFamily="50" charset="-128"/>
                <a:ea typeface="メイリオ" panose="020B0604030504040204" pitchFamily="50" charset="-128"/>
                <a:cs typeface="+mn-cs"/>
              </a:rPr>
              <a:t>WAF+CloudFront+S3+</a:t>
            </a:r>
            <a:r>
              <a:rPr kumimoji="1" lang="ja-JP" altLang="en-US" sz="1400" b="1" i="0" u="none" strike="noStrike" kern="1200" cap="none" spc="0" normalizeH="0" baseline="0" noProof="0" dirty="0">
                <a:ln>
                  <a:noFill/>
                </a:ln>
                <a:solidFill>
                  <a:prstClr val="black">
                    <a:lumMod val="85000"/>
                    <a:lumOff val="15000"/>
                  </a:prstClr>
                </a:solidFill>
                <a:effectLst/>
                <a:uLnTx/>
                <a:uFillTx/>
                <a:latin typeface="メイリオ" panose="020B0604030504040204" pitchFamily="50" charset="-128"/>
                <a:ea typeface="メイリオ" panose="020B0604030504040204" pitchFamily="50" charset="-128"/>
                <a:cs typeface="+mn-cs"/>
              </a:rPr>
              <a:t>動的コンテンツ</a:t>
            </a:r>
            <a:r>
              <a:rPr kumimoji="1" lang="en-US" altLang="ja-JP" sz="1400" b="1" i="0" u="none" strike="noStrike" kern="1200" cap="none" spc="0" normalizeH="0" baseline="0" noProof="0" dirty="0">
                <a:ln>
                  <a:noFill/>
                </a:ln>
                <a:solidFill>
                  <a:prstClr val="black">
                    <a:lumMod val="85000"/>
                    <a:lumOff val="15000"/>
                  </a:prstClr>
                </a:solidFill>
                <a:effectLst/>
                <a:uLnTx/>
                <a:uFillTx/>
                <a:latin typeface="メイリオ" panose="020B0604030504040204" pitchFamily="50" charset="-128"/>
                <a:ea typeface="メイリオ" panose="020B0604030504040204" pitchFamily="50" charset="-128"/>
                <a:cs typeface="+mn-cs"/>
              </a:rPr>
              <a:t>)</a:t>
            </a:r>
            <a:r>
              <a:rPr kumimoji="1" lang="en-US" altLang="ja-JP" sz="14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endParaRPr kumimoji="1" lang="en-US" altLang="ja-JP" sz="16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0" name="Rectangle 9">
            <a:extLst>
              <a:ext uri="{FF2B5EF4-FFF2-40B4-BE49-F238E27FC236}">
                <a16:creationId xmlns:a16="http://schemas.microsoft.com/office/drawing/2014/main" id="{F86BDE6B-A5A4-D3CC-0A88-82E9D6FDDDC6}"/>
              </a:ext>
            </a:extLst>
          </p:cNvPr>
          <p:cNvSpPr/>
          <p:nvPr/>
        </p:nvSpPr>
        <p:spPr>
          <a:xfrm>
            <a:off x="1652154" y="1570616"/>
            <a:ext cx="6635979" cy="328108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eaLnBrk="1" fontAlgn="auto" hangingPunct="1">
              <a:spcBef>
                <a:spcPts val="0"/>
              </a:spcBef>
              <a:spcAft>
                <a:spcPts val="0"/>
              </a:spcAft>
              <a:defRPr/>
            </a:pPr>
            <a:r>
              <a:rPr lang="en-US" sz="1050" dirty="0">
                <a:solidFill>
                  <a:sysClr val="windowText" lastClr="000000"/>
                </a:solidFill>
                <a:latin typeface="Arial" panose="020B0604020202020204" pitchFamily="34" charset="0"/>
                <a:cs typeface="Arial" panose="020B0604020202020204" pitchFamily="34" charset="0"/>
              </a:rPr>
              <a:t>AWS Cloud</a:t>
            </a:r>
          </a:p>
        </p:txBody>
      </p:sp>
      <p:pic>
        <p:nvPicPr>
          <p:cNvPr id="11" name="Graphic 20">
            <a:extLst>
              <a:ext uri="{FF2B5EF4-FFF2-40B4-BE49-F238E27FC236}">
                <a16:creationId xmlns:a16="http://schemas.microsoft.com/office/drawing/2014/main" id="{0CFF2251-C3B3-BDAE-6618-0721B3BE89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1864" y="1558773"/>
            <a:ext cx="279699" cy="279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グループ化 2">
            <a:extLst>
              <a:ext uri="{FF2B5EF4-FFF2-40B4-BE49-F238E27FC236}">
                <a16:creationId xmlns:a16="http://schemas.microsoft.com/office/drawing/2014/main" id="{05E34048-2EFB-7086-E552-6793ADF6062A}"/>
              </a:ext>
            </a:extLst>
          </p:cNvPr>
          <p:cNvGrpSpPr/>
          <p:nvPr/>
        </p:nvGrpSpPr>
        <p:grpSpPr>
          <a:xfrm>
            <a:off x="1221286" y="3268224"/>
            <a:ext cx="2292350" cy="1034963"/>
            <a:chOff x="4865417" y="3640530"/>
            <a:chExt cx="2292350" cy="1034963"/>
          </a:xfrm>
        </p:grpSpPr>
        <p:pic>
          <p:nvPicPr>
            <p:cNvPr id="4" name="Graphic 19">
              <a:extLst>
                <a:ext uri="{FF2B5EF4-FFF2-40B4-BE49-F238E27FC236}">
                  <a16:creationId xmlns:a16="http://schemas.microsoft.com/office/drawing/2014/main" id="{636792A4-F35D-EBAF-849C-7F07412576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0592" y="364053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1">
              <a:extLst>
                <a:ext uri="{FF2B5EF4-FFF2-40B4-BE49-F238E27FC236}">
                  <a16:creationId xmlns:a16="http://schemas.microsoft.com/office/drawing/2014/main" id="{78E46649-4770-AEF6-4827-4729EDF3055C}"/>
                </a:ext>
              </a:extLst>
            </p:cNvPr>
            <p:cNvSpPr txBox="1">
              <a:spLocks noChangeArrowheads="1"/>
            </p:cNvSpPr>
            <p:nvPr/>
          </p:nvSpPr>
          <p:spPr bwMode="auto">
            <a:xfrm>
              <a:off x="4865417" y="4398494"/>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CloudFront</a:t>
              </a:r>
            </a:p>
          </p:txBody>
        </p:sp>
      </p:grpSp>
      <p:grpSp>
        <p:nvGrpSpPr>
          <p:cNvPr id="6" name="グループ化 5">
            <a:extLst>
              <a:ext uri="{FF2B5EF4-FFF2-40B4-BE49-F238E27FC236}">
                <a16:creationId xmlns:a16="http://schemas.microsoft.com/office/drawing/2014/main" id="{187B684D-10D1-5DCD-0FA9-1E75DB3238EF}"/>
              </a:ext>
            </a:extLst>
          </p:cNvPr>
          <p:cNvGrpSpPr/>
          <p:nvPr/>
        </p:nvGrpSpPr>
        <p:grpSpPr>
          <a:xfrm>
            <a:off x="6514394" y="1703804"/>
            <a:ext cx="2292350" cy="1052044"/>
            <a:chOff x="6663939" y="1838472"/>
            <a:chExt cx="2292350" cy="1052044"/>
          </a:xfrm>
        </p:grpSpPr>
        <p:pic>
          <p:nvPicPr>
            <p:cNvPr id="9" name="Graphic 10">
              <a:extLst>
                <a:ext uri="{FF2B5EF4-FFF2-40B4-BE49-F238E27FC236}">
                  <a16:creationId xmlns:a16="http://schemas.microsoft.com/office/drawing/2014/main" id="{4F71E168-9B15-A5D0-7060-207E8AEA43E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29114" y="1838472"/>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20">
              <a:extLst>
                <a:ext uri="{FF2B5EF4-FFF2-40B4-BE49-F238E27FC236}">
                  <a16:creationId xmlns:a16="http://schemas.microsoft.com/office/drawing/2014/main" id="{8AF66A89-9FFF-CE81-BA3B-18053F858461}"/>
                </a:ext>
              </a:extLst>
            </p:cNvPr>
            <p:cNvSpPr txBox="1">
              <a:spLocks noChangeArrowheads="1"/>
            </p:cNvSpPr>
            <p:nvPr/>
          </p:nvSpPr>
          <p:spPr bwMode="auto">
            <a:xfrm>
              <a:off x="6663939" y="2613517"/>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Lambda</a:t>
              </a:r>
            </a:p>
          </p:txBody>
        </p:sp>
      </p:grpSp>
      <p:grpSp>
        <p:nvGrpSpPr>
          <p:cNvPr id="13" name="グループ化 12">
            <a:extLst>
              <a:ext uri="{FF2B5EF4-FFF2-40B4-BE49-F238E27FC236}">
                <a16:creationId xmlns:a16="http://schemas.microsoft.com/office/drawing/2014/main" id="{C4732D35-1478-E53F-C672-3EE3BFB7ADFA}"/>
              </a:ext>
            </a:extLst>
          </p:cNvPr>
          <p:cNvGrpSpPr/>
          <p:nvPr/>
        </p:nvGrpSpPr>
        <p:grpSpPr>
          <a:xfrm>
            <a:off x="4862206" y="3268224"/>
            <a:ext cx="2239962" cy="1225252"/>
            <a:chOff x="2866162" y="3640530"/>
            <a:chExt cx="2239962" cy="1225252"/>
          </a:xfrm>
        </p:grpSpPr>
        <p:pic>
          <p:nvPicPr>
            <p:cNvPr id="14" name="Graphic 8">
              <a:extLst>
                <a:ext uri="{FF2B5EF4-FFF2-40B4-BE49-F238E27FC236}">
                  <a16:creationId xmlns:a16="http://schemas.microsoft.com/office/drawing/2014/main" id="{44C722E9-5EA8-154C-3863-73642FE9303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05937" y="364053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9">
              <a:extLst>
                <a:ext uri="{FF2B5EF4-FFF2-40B4-BE49-F238E27FC236}">
                  <a16:creationId xmlns:a16="http://schemas.microsoft.com/office/drawing/2014/main" id="{6BDEF62D-A673-4FD0-B23D-F102F56B81F4}"/>
                </a:ext>
              </a:extLst>
            </p:cNvPr>
            <p:cNvSpPr txBox="1">
              <a:spLocks noChangeArrowheads="1"/>
            </p:cNvSpPr>
            <p:nvPr/>
          </p:nvSpPr>
          <p:spPr bwMode="auto">
            <a:xfrm>
              <a:off x="2866162" y="4404117"/>
              <a:ext cx="22399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Simple Storage Service (Amazon S3)</a:t>
              </a:r>
            </a:p>
          </p:txBody>
        </p:sp>
      </p:grpSp>
      <p:grpSp>
        <p:nvGrpSpPr>
          <p:cNvPr id="16" name="グループ化 15">
            <a:extLst>
              <a:ext uri="{FF2B5EF4-FFF2-40B4-BE49-F238E27FC236}">
                <a16:creationId xmlns:a16="http://schemas.microsoft.com/office/drawing/2014/main" id="{E0C7BA8A-BB47-8DF6-F183-682DCB87B5A3}"/>
              </a:ext>
            </a:extLst>
          </p:cNvPr>
          <p:cNvGrpSpPr/>
          <p:nvPr/>
        </p:nvGrpSpPr>
        <p:grpSpPr>
          <a:xfrm>
            <a:off x="4862206" y="1703804"/>
            <a:ext cx="2243137" cy="1038999"/>
            <a:chOff x="6628744" y="3640530"/>
            <a:chExt cx="2243137" cy="1038999"/>
          </a:xfrm>
        </p:grpSpPr>
        <p:pic>
          <p:nvPicPr>
            <p:cNvPr id="17" name="Graphic 17">
              <a:extLst>
                <a:ext uri="{FF2B5EF4-FFF2-40B4-BE49-F238E27FC236}">
                  <a16:creationId xmlns:a16="http://schemas.microsoft.com/office/drawing/2014/main" id="{83279364-E028-15E2-1C91-E81969D2452C}"/>
                </a:ext>
              </a:extLst>
            </p:cNvPr>
            <p:cNvPicPr>
              <a:picLocks noChangeAspect="1" noChangeArrowheads="1"/>
            </p:cNvPicPr>
            <p:nvPr/>
          </p:nvPicPr>
          <p:blipFill>
            <a:blip r:embed="rId6"/>
            <a:srcRect/>
            <a:stretch/>
          </p:blipFill>
          <p:spPr bwMode="auto">
            <a:xfrm>
              <a:off x="7366931" y="364053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9">
              <a:extLst>
                <a:ext uri="{FF2B5EF4-FFF2-40B4-BE49-F238E27FC236}">
                  <a16:creationId xmlns:a16="http://schemas.microsoft.com/office/drawing/2014/main" id="{AA44D7A4-2AE8-C82C-DCA0-894FE476C7D3}"/>
                </a:ext>
              </a:extLst>
            </p:cNvPr>
            <p:cNvSpPr txBox="1">
              <a:spLocks noChangeArrowheads="1"/>
            </p:cNvSpPr>
            <p:nvPr/>
          </p:nvSpPr>
          <p:spPr bwMode="auto">
            <a:xfrm>
              <a:off x="6628744" y="4402530"/>
              <a:ext cx="2243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API Gateway</a:t>
              </a:r>
            </a:p>
          </p:txBody>
        </p:sp>
      </p:grpSp>
      <p:grpSp>
        <p:nvGrpSpPr>
          <p:cNvPr id="19" name="グループ化 18">
            <a:extLst>
              <a:ext uri="{FF2B5EF4-FFF2-40B4-BE49-F238E27FC236}">
                <a16:creationId xmlns:a16="http://schemas.microsoft.com/office/drawing/2014/main" id="{A699278F-06C2-EE0D-7994-2A410A3DFCD4}"/>
              </a:ext>
            </a:extLst>
          </p:cNvPr>
          <p:cNvGrpSpPr/>
          <p:nvPr/>
        </p:nvGrpSpPr>
        <p:grpSpPr>
          <a:xfrm>
            <a:off x="1208247" y="1828677"/>
            <a:ext cx="2292350" cy="1034311"/>
            <a:chOff x="2579088" y="2302534"/>
            <a:chExt cx="2292350" cy="1034311"/>
          </a:xfrm>
        </p:grpSpPr>
        <p:pic>
          <p:nvPicPr>
            <p:cNvPr id="20" name="Graphic 8">
              <a:extLst>
                <a:ext uri="{FF2B5EF4-FFF2-40B4-BE49-F238E27FC236}">
                  <a16:creationId xmlns:a16="http://schemas.microsoft.com/office/drawing/2014/main" id="{1B32F4AD-008D-B92F-6BA9-9D9E58275C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7734" y="230253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11">
              <a:extLst>
                <a:ext uri="{FF2B5EF4-FFF2-40B4-BE49-F238E27FC236}">
                  <a16:creationId xmlns:a16="http://schemas.microsoft.com/office/drawing/2014/main" id="{F3FCB104-7431-EA41-C191-CB652378DD23}"/>
                </a:ext>
              </a:extLst>
            </p:cNvPr>
            <p:cNvSpPr txBox="1">
              <a:spLocks noChangeArrowheads="1"/>
            </p:cNvSpPr>
            <p:nvPr/>
          </p:nvSpPr>
          <p:spPr bwMode="auto">
            <a:xfrm>
              <a:off x="2579088" y="3059846"/>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WAF</a:t>
              </a:r>
            </a:p>
          </p:txBody>
        </p:sp>
      </p:grpSp>
      <p:grpSp>
        <p:nvGrpSpPr>
          <p:cNvPr id="37" name="グループ化 36">
            <a:extLst>
              <a:ext uri="{FF2B5EF4-FFF2-40B4-BE49-F238E27FC236}">
                <a16:creationId xmlns:a16="http://schemas.microsoft.com/office/drawing/2014/main" id="{A19D4F90-5C59-A74E-0FEF-EE1AF26B788A}"/>
              </a:ext>
            </a:extLst>
          </p:cNvPr>
          <p:cNvGrpSpPr/>
          <p:nvPr/>
        </p:nvGrpSpPr>
        <p:grpSpPr>
          <a:xfrm>
            <a:off x="166100" y="3268224"/>
            <a:ext cx="1073150" cy="790248"/>
            <a:chOff x="5262776" y="1378399"/>
            <a:chExt cx="1073150" cy="790248"/>
          </a:xfrm>
        </p:grpSpPr>
        <p:pic>
          <p:nvPicPr>
            <p:cNvPr id="38" name="Graphic 12">
              <a:extLst>
                <a:ext uri="{FF2B5EF4-FFF2-40B4-BE49-F238E27FC236}">
                  <a16:creationId xmlns:a16="http://schemas.microsoft.com/office/drawing/2014/main" id="{C6F7530B-BCD1-DAF0-3969-87E8A3E8E3B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64401" y="1378399"/>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29">
              <a:extLst>
                <a:ext uri="{FF2B5EF4-FFF2-40B4-BE49-F238E27FC236}">
                  <a16:creationId xmlns:a16="http://schemas.microsoft.com/office/drawing/2014/main" id="{BF5C0F26-5244-D32A-8C56-B232C02D252E}"/>
                </a:ext>
              </a:extLst>
            </p:cNvPr>
            <p:cNvSpPr txBox="1">
              <a:spLocks noChangeArrowheads="1"/>
            </p:cNvSpPr>
            <p:nvPr/>
          </p:nvSpPr>
          <p:spPr bwMode="auto">
            <a:xfrm>
              <a:off x="5262776" y="1907037"/>
              <a:ext cx="1073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rgbClr val="000000"/>
                  </a:solidFill>
                  <a:latin typeface="Arial" panose="020B0604020202020204" pitchFamily="34" charset="0"/>
                  <a:cs typeface="Arial" panose="020B0604020202020204" pitchFamily="34" charset="0"/>
                </a:rPr>
                <a:t>Internet</a:t>
              </a:r>
            </a:p>
          </p:txBody>
        </p:sp>
      </p:grpSp>
      <p:cxnSp>
        <p:nvCxnSpPr>
          <p:cNvPr id="44" name="Straight Arrow Connector 6">
            <a:extLst>
              <a:ext uri="{FF2B5EF4-FFF2-40B4-BE49-F238E27FC236}">
                <a16:creationId xmlns:a16="http://schemas.microsoft.com/office/drawing/2014/main" id="{37D5DA91-1046-8459-E030-AD4737230C64}"/>
              </a:ext>
            </a:extLst>
          </p:cNvPr>
          <p:cNvCxnSpPr>
            <a:cxnSpLocks/>
          </p:cNvCxnSpPr>
          <p:nvPr/>
        </p:nvCxnSpPr>
        <p:spPr>
          <a:xfrm>
            <a:off x="969388" y="3692087"/>
            <a:ext cx="822325" cy="0"/>
          </a:xfrm>
          <a:prstGeom prst="straightConnector1">
            <a:avLst/>
          </a:prstGeom>
          <a:ln w="12700">
            <a:solidFill>
              <a:srgbClr val="FF0000"/>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5" name="Straight Arrow Connector 8">
            <a:extLst>
              <a:ext uri="{FF2B5EF4-FFF2-40B4-BE49-F238E27FC236}">
                <a16:creationId xmlns:a16="http://schemas.microsoft.com/office/drawing/2014/main" id="{6AB42C97-89E9-6651-D0A2-868064991688}"/>
              </a:ext>
            </a:extLst>
          </p:cNvPr>
          <p:cNvCxnSpPr>
            <a:cxnSpLocks/>
          </p:cNvCxnSpPr>
          <p:nvPr/>
        </p:nvCxnSpPr>
        <p:spPr>
          <a:xfrm>
            <a:off x="969388" y="3503174"/>
            <a:ext cx="822325" cy="0"/>
          </a:xfrm>
          <a:prstGeom prst="straightConnector1">
            <a:avLst/>
          </a:prstGeom>
          <a:ln w="12700">
            <a:solidFill>
              <a:srgbClr val="FF0000"/>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0" name="Straight Arrow Connector 8">
            <a:extLst>
              <a:ext uri="{FF2B5EF4-FFF2-40B4-BE49-F238E27FC236}">
                <a16:creationId xmlns:a16="http://schemas.microsoft.com/office/drawing/2014/main" id="{90BA9AD4-2663-7774-D4CF-090D1CB28D01}"/>
              </a:ext>
            </a:extLst>
          </p:cNvPr>
          <p:cNvCxnSpPr>
            <a:cxnSpLocks/>
            <a:stCxn id="21" idx="2"/>
          </p:cNvCxnSpPr>
          <p:nvPr/>
        </p:nvCxnSpPr>
        <p:spPr>
          <a:xfrm>
            <a:off x="2354422" y="2862988"/>
            <a:ext cx="0" cy="268669"/>
          </a:xfrm>
          <a:prstGeom prst="straightConnector1">
            <a:avLst/>
          </a:prstGeom>
          <a:ln w="12700">
            <a:solidFill>
              <a:srgbClr val="FF0000"/>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57" name="Group 25">
            <a:extLst>
              <a:ext uri="{FF2B5EF4-FFF2-40B4-BE49-F238E27FC236}">
                <a16:creationId xmlns:a16="http://schemas.microsoft.com/office/drawing/2014/main" id="{824CBFF7-BF85-6643-50B9-5E80063C6E60}"/>
              </a:ext>
            </a:extLst>
          </p:cNvPr>
          <p:cNvGrpSpPr>
            <a:grpSpLocks/>
          </p:cNvGrpSpPr>
          <p:nvPr/>
        </p:nvGrpSpPr>
        <p:grpSpPr bwMode="auto">
          <a:xfrm>
            <a:off x="2951356" y="2126166"/>
            <a:ext cx="2488936" cy="1611957"/>
            <a:chOff x="1672434" y="1567527"/>
            <a:chExt cx="2490397" cy="331243"/>
          </a:xfrm>
        </p:grpSpPr>
        <p:sp>
          <p:nvSpPr>
            <p:cNvPr id="58" name="Freeform 26">
              <a:extLst>
                <a:ext uri="{FF2B5EF4-FFF2-40B4-BE49-F238E27FC236}">
                  <a16:creationId xmlns:a16="http://schemas.microsoft.com/office/drawing/2014/main" id="{CA400BEE-4875-61C7-5296-27B969775FC5}"/>
                </a:ext>
              </a:extLst>
            </p:cNvPr>
            <p:cNvSpPr/>
            <p:nvPr/>
          </p:nvSpPr>
          <p:spPr>
            <a:xfrm rot="10800000">
              <a:off x="3247894" y="1567527"/>
              <a:ext cx="914937"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2700">
              <a:solidFill>
                <a:srgbClr val="FF0000"/>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cxnSp>
          <p:nvCxnSpPr>
            <p:cNvPr id="59" name="Straight Arrow Connector 27">
              <a:extLst>
                <a:ext uri="{FF2B5EF4-FFF2-40B4-BE49-F238E27FC236}">
                  <a16:creationId xmlns:a16="http://schemas.microsoft.com/office/drawing/2014/main" id="{A84030D7-5353-DC54-9679-A430383639E3}"/>
                </a:ext>
              </a:extLst>
            </p:cNvPr>
            <p:cNvCxnSpPr>
              <a:cxnSpLocks/>
            </p:cNvCxnSpPr>
            <p:nvPr/>
          </p:nvCxnSpPr>
          <p:spPr>
            <a:xfrm flipV="1">
              <a:off x="1672434" y="1898770"/>
              <a:ext cx="1575460" cy="0"/>
            </a:xfrm>
            <a:prstGeom prst="straightConnector1">
              <a:avLst/>
            </a:prstGeom>
            <a:ln w="12700">
              <a:solidFill>
                <a:srgbClr val="FF0000"/>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cxnSp>
        <p:nvCxnSpPr>
          <p:cNvPr id="61" name="Straight Arrow Connector 8">
            <a:extLst>
              <a:ext uri="{FF2B5EF4-FFF2-40B4-BE49-F238E27FC236}">
                <a16:creationId xmlns:a16="http://schemas.microsoft.com/office/drawing/2014/main" id="{0862342A-43B6-F4F5-A0E8-EFC2046C062F}"/>
              </a:ext>
            </a:extLst>
          </p:cNvPr>
          <p:cNvCxnSpPr>
            <a:cxnSpLocks/>
          </p:cNvCxnSpPr>
          <p:nvPr/>
        </p:nvCxnSpPr>
        <p:spPr>
          <a:xfrm>
            <a:off x="6514394" y="2109272"/>
            <a:ext cx="587774" cy="0"/>
          </a:xfrm>
          <a:prstGeom prst="straightConnector1">
            <a:avLst/>
          </a:prstGeom>
          <a:ln w="12700">
            <a:solidFill>
              <a:srgbClr val="FF0000"/>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D460F023-21BC-C2B3-1BD1-2D47D85E2B0B}"/>
              </a:ext>
            </a:extLst>
          </p:cNvPr>
          <p:cNvSpPr txBox="1"/>
          <p:nvPr/>
        </p:nvSpPr>
        <p:spPr>
          <a:xfrm>
            <a:off x="4290747" y="1828677"/>
            <a:ext cx="470000" cy="369332"/>
          </a:xfrm>
          <a:prstGeom prst="rect">
            <a:avLst/>
          </a:prstGeom>
          <a:noFill/>
        </p:spPr>
        <p:txBody>
          <a:bodyPr wrap="none" rtlCol="0">
            <a:spAutoFit/>
          </a:bodyPr>
          <a:lstStyle/>
          <a:p>
            <a:r>
              <a:rPr kumimoji="1" lang="en-US" altLang="ja-JP" dirty="0" err="1"/>
              <a:t>api</a:t>
            </a:r>
            <a:endParaRPr kumimoji="1" lang="ja-JP" altLang="en-US" dirty="0"/>
          </a:p>
        </p:txBody>
      </p:sp>
      <p:grpSp>
        <p:nvGrpSpPr>
          <p:cNvPr id="22" name="グループ化 21">
            <a:extLst>
              <a:ext uri="{FF2B5EF4-FFF2-40B4-BE49-F238E27FC236}">
                <a16:creationId xmlns:a16="http://schemas.microsoft.com/office/drawing/2014/main" id="{F87B6ADF-5DB6-67C0-2DB0-95DE288B2D0D}"/>
              </a:ext>
            </a:extLst>
          </p:cNvPr>
          <p:cNvGrpSpPr/>
          <p:nvPr/>
        </p:nvGrpSpPr>
        <p:grpSpPr>
          <a:xfrm>
            <a:off x="6989348" y="3383977"/>
            <a:ext cx="1454438" cy="780710"/>
            <a:chOff x="4540259" y="2302534"/>
            <a:chExt cx="2279650" cy="1223665"/>
          </a:xfrm>
        </p:grpSpPr>
        <p:pic>
          <p:nvPicPr>
            <p:cNvPr id="23" name="Graphic 19">
              <a:extLst>
                <a:ext uri="{FF2B5EF4-FFF2-40B4-BE49-F238E27FC236}">
                  <a16:creationId xmlns:a16="http://schemas.microsoft.com/office/drawing/2014/main" id="{62DEE872-3CF7-09BE-202A-314F51A0619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89559" y="230253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12">
              <a:extLst>
                <a:ext uri="{FF2B5EF4-FFF2-40B4-BE49-F238E27FC236}">
                  <a16:creationId xmlns:a16="http://schemas.microsoft.com/office/drawing/2014/main" id="{C72E226E-E1C9-9414-ED3B-EBA922758C0F}"/>
                </a:ext>
              </a:extLst>
            </p:cNvPr>
            <p:cNvSpPr txBox="1">
              <a:spLocks noChangeArrowheads="1"/>
            </p:cNvSpPr>
            <p:nvPr/>
          </p:nvSpPr>
          <p:spPr bwMode="auto">
            <a:xfrm>
              <a:off x="4540259" y="3064534"/>
              <a:ext cx="22796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Identity and Access Management (IAM)</a:t>
              </a:r>
            </a:p>
          </p:txBody>
        </p:sp>
      </p:grpSp>
      <p:cxnSp>
        <p:nvCxnSpPr>
          <p:cNvPr id="25" name="Straight Arrow Connector 8">
            <a:extLst>
              <a:ext uri="{FF2B5EF4-FFF2-40B4-BE49-F238E27FC236}">
                <a16:creationId xmlns:a16="http://schemas.microsoft.com/office/drawing/2014/main" id="{0CBE21BB-4F42-5033-885B-2063824777FA}"/>
              </a:ext>
            </a:extLst>
          </p:cNvPr>
          <p:cNvCxnSpPr>
            <a:cxnSpLocks/>
            <a:endCxn id="12" idx="2"/>
          </p:cNvCxnSpPr>
          <p:nvPr/>
        </p:nvCxnSpPr>
        <p:spPr>
          <a:xfrm flipV="1">
            <a:off x="7660569" y="2755848"/>
            <a:ext cx="0" cy="512376"/>
          </a:xfrm>
          <a:prstGeom prst="straightConnector1">
            <a:avLst/>
          </a:prstGeom>
          <a:ln w="12700">
            <a:solidFill>
              <a:srgbClr val="FF0000"/>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33684667-3147-27F5-8F77-4C5F06C94A03}"/>
              </a:ext>
            </a:extLst>
          </p:cNvPr>
          <p:cNvSpPr txBox="1"/>
          <p:nvPr/>
        </p:nvSpPr>
        <p:spPr>
          <a:xfrm>
            <a:off x="7074224" y="2889447"/>
            <a:ext cx="1167307" cy="246221"/>
          </a:xfrm>
          <a:prstGeom prst="rect">
            <a:avLst/>
          </a:prstGeom>
          <a:noFill/>
        </p:spPr>
        <p:txBody>
          <a:bodyPr wrap="none" rtlCol="0">
            <a:spAutoFit/>
          </a:bodyPr>
          <a:lstStyle/>
          <a:p>
            <a:r>
              <a:rPr kumimoji="1" lang="en-US" altLang="ja-JP" sz="1000" dirty="0" err="1"/>
              <a:t>TranslateReadOnly</a:t>
            </a:r>
            <a:endParaRPr kumimoji="1" lang="ja-JP" altLang="en-US" sz="1000" dirty="0"/>
          </a:p>
        </p:txBody>
      </p:sp>
    </p:spTree>
    <p:extLst>
      <p:ext uri="{BB962C8B-B14F-4D97-AF65-F5344CB8AC3E}">
        <p14:creationId xmlns:p14="http://schemas.microsoft.com/office/powerpoint/2010/main" val="2748599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18F7955E-8F60-5ED1-362F-DD6A7D818FA9}"/>
              </a:ext>
            </a:extLst>
          </p:cNvPr>
          <p:cNvSpPr txBox="1"/>
          <p:nvPr/>
        </p:nvSpPr>
        <p:spPr>
          <a:xfrm>
            <a:off x="124795" y="101105"/>
            <a:ext cx="8163339" cy="584775"/>
          </a:xfrm>
          <a:prstGeom prst="rect">
            <a:avLst/>
          </a:prstGeom>
          <a:noFill/>
        </p:spPr>
        <p:txBody>
          <a:bodyPr wrap="square" rtlCol="0">
            <a:spAutoFit/>
          </a:bodyPr>
          <a:lstStyle/>
          <a:p>
            <a:r>
              <a:rPr lang="ja-JP" altLang="en-US" sz="3200" dirty="0">
                <a:solidFill>
                  <a:schemeClr val="tx1">
                    <a:lumMod val="85000"/>
                    <a:lumOff val="15000"/>
                  </a:schemeClr>
                </a:solidFill>
                <a:latin typeface="メイリオ" panose="020B0604030504040204" pitchFamily="50" charset="-128"/>
                <a:ea typeface="メイリオ" panose="020B0604030504040204" pitchFamily="50" charset="-128"/>
              </a:rPr>
              <a:t>３：構築（実装）</a:t>
            </a:r>
            <a:endParaRPr lang="en-US" altLang="ja-JP" sz="3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5D0A697A-709F-8BDE-A9F9-048A5E952B39}"/>
              </a:ext>
            </a:extLst>
          </p:cNvPr>
          <p:cNvSpPr txBox="1"/>
          <p:nvPr/>
        </p:nvSpPr>
        <p:spPr>
          <a:xfrm>
            <a:off x="262595" y="881399"/>
            <a:ext cx="8163339" cy="400110"/>
          </a:xfrm>
          <a:prstGeom prst="rect">
            <a:avLst/>
          </a:prstGeom>
          <a:noFill/>
        </p:spPr>
        <p:txBody>
          <a:bodyPr wrap="square" rtlCol="0">
            <a:spAutoFit/>
          </a:bodyP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①</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S3</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バケットを作成。</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B21CE265-E6ED-1C9E-1A35-DB228DA43A68}"/>
              </a:ext>
            </a:extLst>
          </p:cNvPr>
          <p:cNvPicPr>
            <a:picLocks noChangeAspect="1"/>
          </p:cNvPicPr>
          <p:nvPr/>
        </p:nvPicPr>
        <p:blipFill>
          <a:blip r:embed="rId3"/>
          <a:stretch>
            <a:fillRect/>
          </a:stretch>
        </p:blipFill>
        <p:spPr>
          <a:xfrm>
            <a:off x="490330" y="1741720"/>
            <a:ext cx="8163339" cy="1886709"/>
          </a:xfrm>
          <a:prstGeom prst="rect">
            <a:avLst/>
          </a:prstGeom>
          <a:ln>
            <a:solidFill>
              <a:schemeClr val="tx1"/>
            </a:solidFill>
          </a:ln>
        </p:spPr>
      </p:pic>
      <p:sp>
        <p:nvSpPr>
          <p:cNvPr id="5" name="正方形/長方形 4">
            <a:extLst>
              <a:ext uri="{FF2B5EF4-FFF2-40B4-BE49-F238E27FC236}">
                <a16:creationId xmlns:a16="http://schemas.microsoft.com/office/drawing/2014/main" id="{45A51057-C531-008A-C0A5-44D1433D4294}"/>
              </a:ext>
            </a:extLst>
          </p:cNvPr>
          <p:cNvSpPr/>
          <p:nvPr/>
        </p:nvSpPr>
        <p:spPr>
          <a:xfrm>
            <a:off x="854927" y="3189249"/>
            <a:ext cx="914400" cy="37914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67361F5-4838-B56C-A9DE-787C4A21619F}"/>
              </a:ext>
            </a:extLst>
          </p:cNvPr>
          <p:cNvSpPr/>
          <p:nvPr/>
        </p:nvSpPr>
        <p:spPr>
          <a:xfrm>
            <a:off x="572428" y="1642946"/>
            <a:ext cx="1263805" cy="37914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2447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A0C5D-53EC-F818-B669-1608140B7CC4}"/>
            </a:ext>
          </a:extLst>
        </p:cNvPr>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BF96C28B-431F-FCC5-CD94-F46400662BD3}"/>
              </a:ext>
            </a:extLst>
          </p:cNvPr>
          <p:cNvSpPr txBox="1"/>
          <p:nvPr/>
        </p:nvSpPr>
        <p:spPr>
          <a:xfrm>
            <a:off x="124795" y="101105"/>
            <a:ext cx="8163339" cy="584775"/>
          </a:xfrm>
          <a:prstGeom prst="rect">
            <a:avLst/>
          </a:prstGeom>
          <a:noFill/>
        </p:spPr>
        <p:txBody>
          <a:bodyPr wrap="square" rtlCol="0">
            <a:spAutoFit/>
          </a:bodyPr>
          <a:lstStyle/>
          <a:p>
            <a:r>
              <a:rPr lang="ja-JP" altLang="en-US" sz="3200" dirty="0">
                <a:solidFill>
                  <a:schemeClr val="tx1">
                    <a:lumMod val="85000"/>
                    <a:lumOff val="15000"/>
                  </a:schemeClr>
                </a:solidFill>
                <a:latin typeface="メイリオ" panose="020B0604030504040204" pitchFamily="50" charset="-128"/>
                <a:ea typeface="メイリオ" panose="020B0604030504040204" pitchFamily="50" charset="-128"/>
              </a:rPr>
              <a:t>３：構築（実装）</a:t>
            </a:r>
            <a:endParaRPr lang="en-US" altLang="ja-JP" sz="3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59BCE0E3-878F-ED90-9B25-41CA1F1144E6}"/>
              </a:ext>
            </a:extLst>
          </p:cNvPr>
          <p:cNvSpPr txBox="1"/>
          <p:nvPr/>
        </p:nvSpPr>
        <p:spPr>
          <a:xfrm>
            <a:off x="262595" y="881399"/>
            <a:ext cx="8163339" cy="400110"/>
          </a:xfrm>
          <a:prstGeom prst="rect">
            <a:avLst/>
          </a:prstGeom>
          <a:noFill/>
        </p:spPr>
        <p:txBody>
          <a:bodyPr wrap="square" rtlCol="0">
            <a:spAutoFit/>
          </a:bodyP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②</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CloudFront</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の作成、</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S3</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との連携。</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0D45D2B7-BE12-5A7C-3163-1E97CDCC2391}"/>
              </a:ext>
            </a:extLst>
          </p:cNvPr>
          <p:cNvPicPr>
            <a:picLocks noChangeAspect="1"/>
          </p:cNvPicPr>
          <p:nvPr/>
        </p:nvPicPr>
        <p:blipFill>
          <a:blip r:embed="rId3"/>
          <a:stretch>
            <a:fillRect/>
          </a:stretch>
        </p:blipFill>
        <p:spPr>
          <a:xfrm>
            <a:off x="156546" y="1672736"/>
            <a:ext cx="8830907" cy="2857899"/>
          </a:xfrm>
          <a:prstGeom prst="rect">
            <a:avLst/>
          </a:prstGeom>
          <a:ln>
            <a:solidFill>
              <a:schemeClr val="tx1"/>
            </a:solidFill>
          </a:ln>
        </p:spPr>
      </p:pic>
      <p:sp>
        <p:nvSpPr>
          <p:cNvPr id="6" name="正方形/長方形 5">
            <a:extLst>
              <a:ext uri="{FF2B5EF4-FFF2-40B4-BE49-F238E27FC236}">
                <a16:creationId xmlns:a16="http://schemas.microsoft.com/office/drawing/2014/main" id="{21DA3435-BF85-5D41-7978-267AEAA17C8A}"/>
              </a:ext>
            </a:extLst>
          </p:cNvPr>
          <p:cNvSpPr/>
          <p:nvPr/>
        </p:nvSpPr>
        <p:spPr>
          <a:xfrm>
            <a:off x="802887" y="3739377"/>
            <a:ext cx="3635297" cy="42374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60691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823F0-5C3B-113E-5130-D3F9C276E3C3}"/>
            </a:ext>
          </a:extLst>
        </p:cNvPr>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F0AFDCAA-22E9-F6FA-EA01-50147008527F}"/>
              </a:ext>
            </a:extLst>
          </p:cNvPr>
          <p:cNvSpPr txBox="1"/>
          <p:nvPr/>
        </p:nvSpPr>
        <p:spPr>
          <a:xfrm>
            <a:off x="124795" y="101105"/>
            <a:ext cx="8163339" cy="584775"/>
          </a:xfrm>
          <a:prstGeom prst="rect">
            <a:avLst/>
          </a:prstGeom>
          <a:noFill/>
        </p:spPr>
        <p:txBody>
          <a:bodyPr wrap="square" rtlCol="0">
            <a:spAutoFit/>
          </a:bodyPr>
          <a:lstStyle/>
          <a:p>
            <a:r>
              <a:rPr lang="ja-JP" altLang="en-US" sz="3200" dirty="0">
                <a:solidFill>
                  <a:schemeClr val="tx1">
                    <a:lumMod val="85000"/>
                    <a:lumOff val="15000"/>
                  </a:schemeClr>
                </a:solidFill>
                <a:latin typeface="メイリオ" panose="020B0604030504040204" pitchFamily="50" charset="-128"/>
                <a:ea typeface="メイリオ" panose="020B0604030504040204" pitchFamily="50" charset="-128"/>
              </a:rPr>
              <a:t>３：構築（実装）</a:t>
            </a:r>
            <a:endParaRPr lang="en-US" altLang="ja-JP" sz="3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1570D2AF-CE0F-79C2-E7D5-551D39944F83}"/>
              </a:ext>
            </a:extLst>
          </p:cNvPr>
          <p:cNvSpPr txBox="1"/>
          <p:nvPr/>
        </p:nvSpPr>
        <p:spPr>
          <a:xfrm>
            <a:off x="262595" y="881399"/>
            <a:ext cx="8163339" cy="400110"/>
          </a:xfrm>
          <a:prstGeom prst="rect">
            <a:avLst/>
          </a:prstGeom>
          <a:noFill/>
        </p:spPr>
        <p:txBody>
          <a:bodyPr wrap="square" rtlCol="0">
            <a:spAutoFit/>
          </a:bodyPr>
          <a:lstStyle/>
          <a:p>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①</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S3</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バケットポリシーにて</a:t>
            </a:r>
            <a:r>
              <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rPr>
              <a:t>S3</a:t>
            </a:r>
            <a:r>
              <a:rPr kumimoji="1" lang="ja-JP" altLang="en-US" sz="2000" dirty="0">
                <a:solidFill>
                  <a:schemeClr val="tx1">
                    <a:lumMod val="85000"/>
                    <a:lumOff val="15000"/>
                  </a:schemeClr>
                </a:solidFill>
                <a:latin typeface="メイリオ" panose="020B0604030504040204" pitchFamily="50" charset="-128"/>
                <a:ea typeface="メイリオ" panose="020B0604030504040204" pitchFamily="50" charset="-128"/>
              </a:rPr>
              <a:t>の直接アクセスを禁止。</a:t>
            </a:r>
            <a:endParaRPr kumimoji="1" lang="en-US" altLang="ja-JP" sz="20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pic>
        <p:nvPicPr>
          <p:cNvPr id="3" name="図 2">
            <a:extLst>
              <a:ext uri="{FF2B5EF4-FFF2-40B4-BE49-F238E27FC236}">
                <a16:creationId xmlns:a16="http://schemas.microsoft.com/office/drawing/2014/main" id="{1E4921B1-2DC0-24D7-6043-35F52EC28B5B}"/>
              </a:ext>
            </a:extLst>
          </p:cNvPr>
          <p:cNvPicPr>
            <a:picLocks noChangeAspect="1"/>
          </p:cNvPicPr>
          <p:nvPr/>
        </p:nvPicPr>
        <p:blipFill>
          <a:blip r:embed="rId3"/>
          <a:stretch>
            <a:fillRect/>
          </a:stretch>
        </p:blipFill>
        <p:spPr>
          <a:xfrm>
            <a:off x="1580680" y="1477028"/>
            <a:ext cx="5982639" cy="3081490"/>
          </a:xfrm>
          <a:prstGeom prst="rect">
            <a:avLst/>
          </a:prstGeom>
          <a:ln>
            <a:solidFill>
              <a:schemeClr val="tx1"/>
            </a:solidFill>
          </a:ln>
        </p:spPr>
      </p:pic>
    </p:spTree>
    <p:extLst>
      <p:ext uri="{BB962C8B-B14F-4D97-AF65-F5344CB8AC3E}">
        <p14:creationId xmlns:p14="http://schemas.microsoft.com/office/powerpoint/2010/main" val="2414840640"/>
      </p:ext>
    </p:extLst>
  </p:cSld>
  <p:clrMapOvr>
    <a:masterClrMapping/>
  </p:clrMapOvr>
</p:sld>
</file>

<file path=ppt/theme/theme1.xml><?xml version="1.0" encoding="utf-8"?>
<a:theme xmlns:a="http://schemas.openxmlformats.org/drawingml/2006/main" name="Office テーマ">
  <a:themeElements>
    <a:clrScheme name="op">
      <a:dk1>
        <a:srgbClr val="000000"/>
      </a:dk1>
      <a:lt1>
        <a:srgbClr val="FFFFFF"/>
      </a:lt1>
      <a:dk2>
        <a:srgbClr val="44546A"/>
      </a:dk2>
      <a:lt2>
        <a:srgbClr val="E7E6E6"/>
      </a:lt2>
      <a:accent1>
        <a:srgbClr val="545453"/>
      </a:accent1>
      <a:accent2>
        <a:srgbClr val="EC6C00"/>
      </a:accent2>
      <a:accent3>
        <a:srgbClr val="A9A9A9"/>
      </a:accent3>
      <a:accent4>
        <a:srgbClr val="FFC000"/>
      </a:accent4>
      <a:accent5>
        <a:srgbClr val="4D8EA0"/>
      </a:accent5>
      <a:accent6>
        <a:srgbClr val="D83C00"/>
      </a:accent6>
      <a:hlink>
        <a:srgbClr val="2F9DD0"/>
      </a:hlink>
      <a:folHlink>
        <a:srgbClr val="000000"/>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a1cbe81a-d8c3-4595-b0e4-db24356c94b5" xsi:nil="true"/>
    <lcf76f155ced4ddcb4097134ff3c332f xmlns="a1cbe81a-d8c3-4595-b0e4-db24356c94b5">
      <Terms xmlns="http://schemas.microsoft.com/office/infopath/2007/PartnerControls"/>
    </lcf76f155ced4ddcb4097134ff3c332f>
    <TaxCatchAll xmlns="9b0f48e6-e9bf-4379-8940-7789a3a1925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3E9D9F0E5891954EBB8B591B19CBBC51" ma:contentTypeVersion="14" ma:contentTypeDescription="新しいドキュメントを作成します。" ma:contentTypeScope="" ma:versionID="21d371687ff7354fce5eb0798dab7575">
  <xsd:schema xmlns:xsd="http://www.w3.org/2001/XMLSchema" xmlns:xs="http://www.w3.org/2001/XMLSchema" xmlns:p="http://schemas.microsoft.com/office/2006/metadata/properties" xmlns:ns2="a1cbe81a-d8c3-4595-b0e4-db24356c94b5" xmlns:ns3="9b0f48e6-e9bf-4379-8940-7789a3a19253" targetNamespace="http://schemas.microsoft.com/office/2006/metadata/properties" ma:root="true" ma:fieldsID="f3c918834e2ef1c37042122ada667660" ns2:_="" ns3:_="">
    <xsd:import namespace="a1cbe81a-d8c3-4595-b0e4-db24356c94b5"/>
    <xsd:import namespace="9b0f48e6-e9bf-4379-8940-7789a3a19253"/>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MediaServiceDateTaken" minOccurs="0"/>
                <xsd:element ref="ns2:_Flow_SignoffStatu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cbe81a-d8c3-4595-b0e4-db24356c94b5"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画像タグ" ma:readOnly="false" ma:fieldId="{5cf76f15-5ced-4ddc-b409-7134ff3c332f}" ma:taxonomyMulti="true" ma:sspId="e2fa1d44-3df9-4e80-81cf-13321c326b22"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DateTaken" ma:index="19" nillable="true" ma:displayName="MediaServiceDateTaken" ma:description="" ma:hidden="true" ma:indexed="true" ma:internalName="MediaServiceDateTaken" ma:readOnly="true">
      <xsd:simpleType>
        <xsd:restriction base="dms:Text"/>
      </xsd:simpleType>
    </xsd:element>
    <xsd:element name="_Flow_SignoffStatus" ma:index="20" nillable="true" ma:displayName="承認の状態" ma:internalName="_x627f__x8a8d__x306e__x72b6__x614b_">
      <xsd:simpleType>
        <xsd:restriction base="dms:Text"/>
      </xsd:simpleType>
    </xsd:element>
    <xsd:element name="MediaServiceLocation" ma:index="21" nillable="true" ma:displayName="Location" ma:descrip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b0f48e6-e9bf-4379-8940-7789a3a19253"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4cdeed4-6858-459f-9f28-3eb13efd94f8}" ma:internalName="TaxCatchAll" ma:showField="CatchAllData" ma:web="9b0f48e6-e9bf-4379-8940-7789a3a19253">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DD52F4-A4CF-486B-96F7-4F4EE5913E80}">
  <ds:schemaRefs>
    <ds:schemaRef ds:uri="http://schemas.microsoft.com/sharepoint/v3/contenttype/forms"/>
  </ds:schemaRefs>
</ds:datastoreItem>
</file>

<file path=customXml/itemProps2.xml><?xml version="1.0" encoding="utf-8"?>
<ds:datastoreItem xmlns:ds="http://schemas.openxmlformats.org/officeDocument/2006/customXml" ds:itemID="{7E607A09-4DA2-4332-A40A-2360D3337B93}">
  <ds:schemaRefs>
    <ds:schemaRef ds:uri="http://schemas.microsoft.com/office/2006/metadata/properties"/>
    <ds:schemaRef ds:uri="http://schemas.microsoft.com/office/infopath/2007/PartnerControls"/>
    <ds:schemaRef ds:uri="a1cbe81a-d8c3-4595-b0e4-db24356c94b5"/>
    <ds:schemaRef ds:uri="9b0f48e6-e9bf-4379-8940-7789a3a19253"/>
  </ds:schemaRefs>
</ds:datastoreItem>
</file>

<file path=customXml/itemProps3.xml><?xml version="1.0" encoding="utf-8"?>
<ds:datastoreItem xmlns:ds="http://schemas.openxmlformats.org/officeDocument/2006/customXml" ds:itemID="{30D49181-AA18-4687-83FE-B59D24DE15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cbe81a-d8c3-4595-b0e4-db24356c94b5"/>
    <ds:schemaRef ds:uri="9b0f48e6-e9bf-4379-8940-7789a3a192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op_テーマカラー</Template>
  <TotalTime>1493</TotalTime>
  <Words>1258</Words>
  <Application>Microsoft Office PowerPoint</Application>
  <PresentationFormat>画面に合わせる (16:9)</PresentationFormat>
  <Paragraphs>117</Paragraphs>
  <Slides>16</Slides>
  <Notes>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16</vt:i4>
      </vt:variant>
    </vt:vector>
  </HeadingPairs>
  <TitlesOfParts>
    <vt:vector size="22" baseType="lpstr">
      <vt:lpstr>Amazon Ember</vt:lpstr>
      <vt:lpstr>Meiryo UI</vt:lpstr>
      <vt:lpstr>メイリオ</vt:lpstr>
      <vt:lpstr>游ゴシック</vt:lpstr>
      <vt:lpstr>Arial</vt:lpstr>
      <vt:lpstr>Office テーマ</vt:lpstr>
      <vt:lpstr>課題演習 No.2  （WAF+CloudFront+S3+動的コンテンツ)</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長江 佳美</dc:creator>
  <cp:lastModifiedBy>EDU</cp:lastModifiedBy>
  <cp:revision>154</cp:revision>
  <dcterms:created xsi:type="dcterms:W3CDTF">2022-10-31T13:24:47Z</dcterms:created>
  <dcterms:modified xsi:type="dcterms:W3CDTF">2024-12-23T08:38:15Z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0x0101003E9D9F0E5891954EBB8B591B19CBBC51</vt:lpwstr>
  </property>
</Properties>
</file>