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18"/>
  </p:notesMasterIdLst>
  <p:sldIdLst>
    <p:sldId id="264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6" r:id="rId14"/>
    <p:sldId id="271" r:id="rId15"/>
    <p:sldId id="275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948"/>
    <a:srgbClr val="000000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5214" autoAdjust="0"/>
  </p:normalViewPr>
  <p:slideViewPr>
    <p:cSldViewPr snapToGrid="0">
      <p:cViewPr varScale="1">
        <p:scale>
          <a:sx n="79" d="100"/>
          <a:sy n="79" d="100"/>
        </p:scale>
        <p:origin x="72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CA272-E68B-C640-B012-4408C69AD3E2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BE67D-2D96-5449-9B93-184B099C7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61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1F50C6B-AA25-5123-E8A7-EA6056B84D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9143998" cy="5143498"/>
          </a:xfrm>
          <a:prstGeom prst="rect">
            <a:avLst/>
          </a:prstGeom>
        </p:spPr>
      </p:pic>
      <p:sp>
        <p:nvSpPr>
          <p:cNvPr id="8" name="テキスト プレースホルダー 31">
            <a:extLst>
              <a:ext uri="{FF2B5EF4-FFF2-40B4-BE49-F238E27FC236}">
                <a16:creationId xmlns:a16="http://schemas.microsoft.com/office/drawing/2014/main" id="{CCBB5A18-A77F-72B2-19BB-648DFA9F94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509" y="2697164"/>
            <a:ext cx="4383764" cy="705451"/>
          </a:xfrm>
        </p:spPr>
        <p:txBody>
          <a:bodyPr wrap="square" lIns="0" tIns="46800" rIns="0" bIns="46800">
            <a:spAutoFit/>
          </a:bodyPr>
          <a:lstStyle>
            <a:lvl1pPr marL="0" indent="0">
              <a:spcBef>
                <a:spcPts val="600"/>
              </a:spcBef>
              <a:buNone/>
              <a:defRPr sz="1100" spc="75" baseline="0">
                <a:solidFill>
                  <a:srgbClr val="4C4948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lvl="0"/>
            <a:r>
              <a:rPr kumimoji="1" lang="en-US" altLang="ja-JP" dirty="0"/>
              <a:t>XXXXXXX</a:t>
            </a:r>
            <a:r>
              <a:rPr kumimoji="1" lang="ja-JP" altLang="en-US" dirty="0"/>
              <a:t>部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氏名</a:t>
            </a:r>
          </a:p>
        </p:txBody>
      </p:sp>
      <p:sp>
        <p:nvSpPr>
          <p:cNvPr id="9" name="タイトル 21">
            <a:extLst>
              <a:ext uri="{FF2B5EF4-FFF2-40B4-BE49-F238E27FC236}">
                <a16:creationId xmlns:a16="http://schemas.microsoft.com/office/drawing/2014/main" id="{1433C1D5-10C9-3485-B2E9-3508063FA8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508" y="1508824"/>
            <a:ext cx="4383763" cy="481222"/>
          </a:xfrm>
        </p:spPr>
        <p:txBody>
          <a:bodyPr lIns="0" rIns="0" bIns="4680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spc="75" baseline="0">
                <a:solidFill>
                  <a:srgbClr val="4C4948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 dirty="0"/>
              <a:t>タイトルタイトルタイトル</a:t>
            </a:r>
          </a:p>
        </p:txBody>
      </p:sp>
    </p:spTree>
    <p:extLst>
      <p:ext uri="{BB962C8B-B14F-4D97-AF65-F5344CB8AC3E}">
        <p14:creationId xmlns:p14="http://schemas.microsoft.com/office/powerpoint/2010/main" val="17971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56878D-141F-A981-B18D-F4C72BCFCB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テキスト プレースホルダー 31">
            <a:extLst>
              <a:ext uri="{FF2B5EF4-FFF2-40B4-BE49-F238E27FC236}">
                <a16:creationId xmlns:a16="http://schemas.microsoft.com/office/drawing/2014/main" id="{1A54A637-AFB5-5703-AEBD-542E5F798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7001" y="2358294"/>
            <a:ext cx="3780000" cy="426913"/>
          </a:xfrm>
        </p:spPr>
        <p:txBody>
          <a:bodyPr wrap="square" lIns="0" tIns="46800" rIns="0" bIns="46800">
            <a:spAutoFit/>
          </a:bodyPr>
          <a:lstStyle>
            <a:lvl1pPr marL="0" indent="0">
              <a:buNone/>
              <a:defRPr sz="2400" spc="75" baseline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中扉タイトル</a:t>
            </a:r>
          </a:p>
        </p:txBody>
      </p:sp>
    </p:spTree>
    <p:extLst>
      <p:ext uri="{BB962C8B-B14F-4D97-AF65-F5344CB8AC3E}">
        <p14:creationId xmlns:p14="http://schemas.microsoft.com/office/powerpoint/2010/main" val="29319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5E3B9-8F58-EEA8-0957-D8CF1ADE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8" y="163008"/>
            <a:ext cx="7886700" cy="438189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57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E6EB6-E261-6A5C-72EA-4042DF61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95186116-8ABE-49C0-D7C4-21BC969AAF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1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052DEE5E-7A7D-D951-F27D-B07A2D3D5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98611F-A530-2FD5-D577-2F64B100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5" y="128976"/>
            <a:ext cx="7886700" cy="438189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9C2FC4-3712-9C84-8545-5ACB7CACA47E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8433"/>
            <a:ext cx="914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AE010-F2EE-D562-61F1-D2ED6CBF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4" name="図 3" descr="黒い背景と白い文字&#10;&#10;自動的に生成された説明">
            <a:extLst>
              <a:ext uri="{FF2B5EF4-FFF2-40B4-BE49-F238E27FC236}">
                <a16:creationId xmlns:a16="http://schemas.microsoft.com/office/drawing/2014/main" id="{8FEBA6A0-3148-2AA2-64AC-714A9C851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5816761-BF8D-22DF-6313-30602AA7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3818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37067"/>
            <a:ext cx="7886700" cy="382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2E2E54-427A-65C1-46C6-31D1E70DA07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046160"/>
            <a:ext cx="9144000" cy="104774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C837E84F-675B-C7B5-075D-E86DD282F21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4711047"/>
            <a:ext cx="1836234" cy="33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1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rgbClr val="4C4948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AFBDCE-4366-ABEE-2577-4EE9609393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2509" y="3607404"/>
            <a:ext cx="4383764" cy="830100"/>
          </a:xfrm>
        </p:spPr>
        <p:txBody>
          <a:bodyPr/>
          <a:lstStyle/>
          <a:p>
            <a:r>
              <a:rPr lang="en" altLang="ja-JP" sz="1400" dirty="0"/>
              <a:t>20</a:t>
            </a:r>
            <a:r>
              <a:rPr lang="en-US" altLang="ja-JP" sz="1400" dirty="0"/>
              <a:t>25</a:t>
            </a:r>
            <a:r>
              <a:rPr lang="ja-JP" altLang="en-US" sz="1400" dirty="0"/>
              <a:t>年</a:t>
            </a:r>
            <a:r>
              <a:rPr lang="en-US" altLang="ja-JP" sz="1400" dirty="0"/>
              <a:t>1</a:t>
            </a:r>
            <a:r>
              <a:rPr lang="ja-JP" altLang="en-US" sz="1400" dirty="0"/>
              <a:t>月</a:t>
            </a:r>
            <a:r>
              <a:rPr lang="en-US" altLang="ja-JP" sz="1400" dirty="0"/>
              <a:t>20</a:t>
            </a:r>
            <a:r>
              <a:rPr lang="ja-JP" altLang="en-US" sz="1400" dirty="0"/>
              <a:t>日</a:t>
            </a:r>
          </a:p>
          <a:p>
            <a:r>
              <a:rPr lang="en-US" altLang="ja-JP" sz="1400" dirty="0"/>
              <a:t>A</a:t>
            </a:r>
            <a:r>
              <a:rPr lang="ja-JP" altLang="en-US" sz="1400" dirty="0"/>
              <a:t>チーム</a:t>
            </a:r>
          </a:p>
          <a:p>
            <a:r>
              <a:rPr lang="ja-JP" altLang="en-US" sz="1400" dirty="0"/>
              <a:t>氏名：村上修平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2571D7-EF5D-DEF4-085A-4E5785A3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41" y="1736603"/>
            <a:ext cx="5159803" cy="1042145"/>
          </a:xfrm>
        </p:spPr>
        <p:txBody>
          <a:bodyPr anchor="t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課題演習 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No.4</a:t>
            </a:r>
            <a:r>
              <a:rPr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br>
              <a:rPr lang="en-US" altLang="ja-JP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CloudFormation + Auto-scaling </a:t>
            </a:r>
            <a:br>
              <a:rPr lang="en-US" altLang="ja-JP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CloudWatch + SNS</a:t>
            </a:r>
            <a:r>
              <a:rPr lang="ja-JP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529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D796D-FC5C-5D45-6527-2FE0293FE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CE72F8-F67D-9AD3-E1A0-C5EBDB535D11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４：テスト結果（検証）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EC4746-1412-2942-6688-2C73D988EE0F}"/>
              </a:ext>
            </a:extLst>
          </p:cNvPr>
          <p:cNvSpPr txBox="1"/>
          <p:nvPr/>
        </p:nvSpPr>
        <p:spPr>
          <a:xfrm>
            <a:off x="570708" y="1456318"/>
            <a:ext cx="816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①セキュアな通信</a:t>
            </a:r>
            <a:endParaRPr kumimoji="1"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0552E6F-78C3-4BE2-2DE4-DCEB29FF8B5F}"/>
              </a:ext>
            </a:extLst>
          </p:cNvPr>
          <p:cNvGrpSpPr/>
          <p:nvPr/>
        </p:nvGrpSpPr>
        <p:grpSpPr>
          <a:xfrm>
            <a:off x="1344575" y="2419119"/>
            <a:ext cx="4608964" cy="1381318"/>
            <a:chOff x="489810" y="1701172"/>
            <a:chExt cx="4608964" cy="138131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4FA7FBE9-2675-3AAF-E05E-5E9F9C5AC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810" y="1701172"/>
              <a:ext cx="4486901" cy="13813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8453CB1-9089-50BF-71C9-A0835AB1A4DB}"/>
                </a:ext>
              </a:extLst>
            </p:cNvPr>
            <p:cNvSpPr/>
            <p:nvPr/>
          </p:nvSpPr>
          <p:spPr>
            <a:xfrm>
              <a:off x="489810" y="2703444"/>
              <a:ext cx="1458259" cy="27829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C627402-B4C6-D850-3C92-7616CEF72C6D}"/>
                </a:ext>
              </a:extLst>
            </p:cNvPr>
            <p:cNvSpPr/>
            <p:nvPr/>
          </p:nvSpPr>
          <p:spPr>
            <a:xfrm>
              <a:off x="2196548" y="1701172"/>
              <a:ext cx="2902226" cy="4616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40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F7955E-8F60-5ED1-362F-DD6A7D818FA9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４：テスト結果（検証）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747D4C-FCBE-B353-E829-604730459A64}"/>
              </a:ext>
            </a:extLst>
          </p:cNvPr>
          <p:cNvSpPr txBox="1"/>
          <p:nvPr/>
        </p:nvSpPr>
        <p:spPr>
          <a:xfrm>
            <a:off x="262595" y="881399"/>
            <a:ext cx="816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負荷に伴う</a:t>
            </a:r>
            <a:r>
              <a:rPr kumimoji="1"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EC2Autoscalling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の確認</a:t>
            </a:r>
            <a:endParaRPr kumimoji="1"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D685F0-1110-6193-3A12-09C2B981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" y="1722759"/>
            <a:ext cx="8558962" cy="1820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E98DCA-7800-58E9-09B1-14EA1F53ECA5}"/>
              </a:ext>
            </a:extLst>
          </p:cNvPr>
          <p:cNvSpPr/>
          <p:nvPr/>
        </p:nvSpPr>
        <p:spPr>
          <a:xfrm>
            <a:off x="4839630" y="3174380"/>
            <a:ext cx="683942" cy="156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DB396E-C884-52C0-9674-2EC690B8759E}"/>
              </a:ext>
            </a:extLst>
          </p:cNvPr>
          <p:cNvSpPr/>
          <p:nvPr/>
        </p:nvSpPr>
        <p:spPr>
          <a:xfrm>
            <a:off x="4839630" y="2235713"/>
            <a:ext cx="683942" cy="156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5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A558B-E658-E333-FDC6-E5B6800F5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064A19-F1A7-2A41-4541-179E4181687F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４：テスト結果（検証）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B09D32-47C8-70C0-1CC8-9EDBB54488E0}"/>
              </a:ext>
            </a:extLst>
          </p:cNvPr>
          <p:cNvSpPr txBox="1"/>
          <p:nvPr/>
        </p:nvSpPr>
        <p:spPr>
          <a:xfrm>
            <a:off x="262595" y="881399"/>
            <a:ext cx="816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負荷に伴うアラートが担当者に届いているかの確認</a:t>
            </a:r>
            <a:endParaRPr kumimoji="1"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F91DF27-FEC6-1BFE-4E5C-B113FB5A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47" y="2325945"/>
            <a:ext cx="7925906" cy="85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916F64-56A6-E68E-7657-29E2F43C91E4}"/>
              </a:ext>
            </a:extLst>
          </p:cNvPr>
          <p:cNvSpPr/>
          <p:nvPr/>
        </p:nvSpPr>
        <p:spPr>
          <a:xfrm>
            <a:off x="5538439" y="2653990"/>
            <a:ext cx="1486829" cy="529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0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64AD1E-B1A9-4A9E-E7AB-0371DD7943AE}"/>
              </a:ext>
            </a:extLst>
          </p:cNvPr>
          <p:cNvSpPr txBox="1"/>
          <p:nvPr/>
        </p:nvSpPr>
        <p:spPr>
          <a:xfrm>
            <a:off x="114037" y="119338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課題演習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CloudFormation + Auto-scaling+</a:t>
            </a:r>
            <a:r>
              <a:rPr lang="ja-JP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CloudWatch + SNS</a:t>
            </a:r>
            <a:r>
              <a:rPr lang="ja-JP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ja-JP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500855-4A6F-966E-8C5A-984CCE2D0F73}"/>
              </a:ext>
            </a:extLst>
          </p:cNvPr>
          <p:cNvSpPr txBox="1"/>
          <p:nvPr/>
        </p:nvSpPr>
        <p:spPr>
          <a:xfrm>
            <a:off x="373343" y="986700"/>
            <a:ext cx="8397314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目的：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ある企業で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サイトを構築する際の検証用と本番用環境に対して、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テンプレートを使用して同じ環境での構築を可能にしたい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と考えている。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今回はその検証用環境を作成したい。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ページはサイト閲覧時に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セキュアな通信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で接続できるようにし、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さらには運用面でテンプレート環境をベースにして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lang="en-US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自動スケーリング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や、状態監視による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アラーム通知と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いった機能を追加したいと考えている。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336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246082-AA0B-E0C8-C9BA-81DF9290F2A2}"/>
              </a:ext>
            </a:extLst>
          </p:cNvPr>
          <p:cNvSpPr txBox="1"/>
          <p:nvPr/>
        </p:nvSpPr>
        <p:spPr>
          <a:xfrm>
            <a:off x="124795" y="725629"/>
            <a:ext cx="6805179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以下の要件でインフラを構築してください。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F7955E-8F60-5ED1-362F-DD6A7D818FA9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１：要件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3B2396-F04F-8026-2B46-954C3284294F}"/>
              </a:ext>
            </a:extLst>
          </p:cNvPr>
          <p:cNvSpPr txBox="1"/>
          <p:nvPr/>
        </p:nvSpPr>
        <p:spPr>
          <a:xfrm>
            <a:off x="223971" y="1062687"/>
            <a:ext cx="869605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下記①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③を満たす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環境を自動構築する。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 ①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AZ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でパブリックサブネットを作成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 ②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を各パブリックサブネットに設置し、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サーバは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Apache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を使用する。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②の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は事前に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AMI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を作成しておく。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 ③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ALB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を使用し、ターゲットグループには各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を設定する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（ヒント：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CF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作成時の「詳細を指定」でスタックの名前を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yml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ファイル名で作成する。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これは</a:t>
            </a:r>
            <a:r>
              <a:rPr lang="en-US" altLang="ja-JP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en-US" altLang="ja-JP" sz="1400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yml</a:t>
            </a:r>
            <a:r>
              <a:rPr lang="ja-JP" altLang="en-US" sz="14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ファイルがスタックの名前で連携されているため。　　　）</a:t>
            </a:r>
            <a:endParaRPr lang="en-US" altLang="ja-JP" sz="1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スタックによる構築後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en-US" altLang="ja-JP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以下は手動設定（マネージメントコンソール）で行う</a:t>
            </a:r>
            <a:endParaRPr lang="en-US" altLang="ja-JP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ページにはドメインを使用した暗号化されたセキュアな通信をしたい。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負荷率が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70%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を超えた際に自動でスケールアウト、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負荷率が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20%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を下回った際にはスケールインできるようにしたい。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9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4</a:t>
            </a:r>
            <a:r>
              <a:rPr lang="ja-JP" altLang="en-US" dirty="0" err="1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モニタリングで閾値を超えた際にはアラートを担当者へ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メールで発信できるように設定する。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93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F7955E-8F60-5ED1-362F-DD6A7D818FA9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２：設計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9E64B0-82EE-5A48-0CE3-BCCF3C7E6E13}"/>
              </a:ext>
            </a:extLst>
          </p:cNvPr>
          <p:cNvSpPr txBox="1"/>
          <p:nvPr/>
        </p:nvSpPr>
        <p:spPr>
          <a:xfrm>
            <a:off x="124795" y="725683"/>
            <a:ext cx="3997433" cy="4001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要件に対しての仕様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解決策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19C611D-B1AF-57A9-2841-83BDF47CF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27897"/>
              </p:ext>
            </p:extLst>
          </p:nvPr>
        </p:nvGraphicFramePr>
        <p:xfrm>
          <a:off x="212023" y="1166372"/>
          <a:ext cx="8695309" cy="3879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要件</a:t>
                      </a:r>
                      <a:endParaRPr lang="ja-JP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仕様</a:t>
                      </a:r>
                      <a:r>
                        <a:rPr lang="en-US" altLang="ja-JP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解決策</a:t>
                      </a:r>
                      <a:r>
                        <a:rPr lang="en-US" altLang="ja-JP" sz="1600" b="1" u="none" strike="noStrike" dirty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en-US" altLang="ja-JP" sz="1600" b="1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下記の条件を満たす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ja-JP" altLang="en-US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つの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環境を自動構築する。</a:t>
                      </a:r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ja-JP" altLang="en-US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つの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AZ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でパブリックサブネットを作成</a:t>
                      </a:r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を各パブリックサブネットに設置、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サーバは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Apache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を使用する。</a:t>
                      </a:r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ALB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を使用し、ターゲットグループには各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</a:p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を設定する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Apache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インストール、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サイト閲覧可能な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AMI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作成。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Cloudformation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により自動構築。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ページにはドメインを使用した暗号化されたセキュアな通信をしたい。</a:t>
                      </a:r>
                      <a:endParaRPr lang="en-US" altLang="ja-JP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Rout53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ACM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を使って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SSL/TLS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証明書を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ALB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に関連付け。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CPU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負荷率が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70%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を超えた際に自動でスケールアウト、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CPU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負荷率が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20%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を下回った際にはスケールインできるようにしたい。</a:t>
                      </a:r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の監視アラームに基づく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EC2Autoscaling</a:t>
                      </a:r>
                      <a:r>
                        <a:rPr lang="ja-JP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を設定。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モニタリングで閾値を超えた際にはアラートを、</a:t>
                      </a:r>
                      <a:endParaRPr lang="en-US" altLang="ja-JP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担当者へ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r>
                        <a:rPr lang="ja-JP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メールで発信できるように設定する</a:t>
                      </a:r>
                      <a:r>
                        <a:rPr lang="en-US" altLang="ja-JP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</a:p>
                    <a:p>
                      <a:endParaRPr lang="ja-JP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・</a:t>
                      </a:r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の監視アラームと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を紐づけ。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8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F7955E-8F60-5ED1-362F-DD6A7D818FA9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２：設計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10D5D8-4E8F-742B-F8BE-318EB720003B}"/>
              </a:ext>
            </a:extLst>
          </p:cNvPr>
          <p:cNvSpPr txBox="1"/>
          <p:nvPr/>
        </p:nvSpPr>
        <p:spPr>
          <a:xfrm>
            <a:off x="124794" y="703715"/>
            <a:ext cx="692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構成図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lang="ja-JP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CloudFormation + Auto-scaling+</a:t>
            </a:r>
            <a:r>
              <a:rPr lang="ja-JP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CloudWatch + SNS</a:t>
            </a:r>
            <a:r>
              <a:rPr lang="ja-JP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16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BDE6B-A5A4-D3CC-0A88-82E9D6FDDDC6}"/>
              </a:ext>
            </a:extLst>
          </p:cNvPr>
          <p:cNvSpPr/>
          <p:nvPr/>
        </p:nvSpPr>
        <p:spPr>
          <a:xfrm>
            <a:off x="780585" y="1901562"/>
            <a:ext cx="6623825" cy="25382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20">
            <a:extLst>
              <a:ext uri="{FF2B5EF4-FFF2-40B4-BE49-F238E27FC236}">
                <a16:creationId xmlns:a16="http://schemas.microsoft.com/office/drawing/2014/main" id="{0CFF2251-C3B3-BDAE-6618-0721B3B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4" y="1912314"/>
            <a:ext cx="279699" cy="27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958157D-18BB-B704-DDD6-38A482BDECB4}"/>
              </a:ext>
            </a:extLst>
          </p:cNvPr>
          <p:cNvGrpSpPr/>
          <p:nvPr/>
        </p:nvGrpSpPr>
        <p:grpSpPr>
          <a:xfrm>
            <a:off x="3059691" y="1302638"/>
            <a:ext cx="626938" cy="461665"/>
            <a:chOff x="2412929" y="1378399"/>
            <a:chExt cx="1073150" cy="790248"/>
          </a:xfrm>
        </p:grpSpPr>
        <p:pic>
          <p:nvPicPr>
            <p:cNvPr id="2" name="Graphic 24">
              <a:extLst>
                <a:ext uri="{FF2B5EF4-FFF2-40B4-BE49-F238E27FC236}">
                  <a16:creationId xmlns:a16="http://schemas.microsoft.com/office/drawing/2014/main" id="{6A58F9B8-6C80-3546-F3BB-88C74295D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554" y="137839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5">
              <a:extLst>
                <a:ext uri="{FF2B5EF4-FFF2-40B4-BE49-F238E27FC236}">
                  <a16:creationId xmlns:a16="http://schemas.microsoft.com/office/drawing/2014/main" id="{54A277EE-BF31-3C2C-AB68-345EC639B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929" y="1907037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sp>
        <p:nvSpPr>
          <p:cNvPr id="5" name="Rectangle 6">
            <a:extLst>
              <a:ext uri="{FF2B5EF4-FFF2-40B4-BE49-F238E27FC236}">
                <a16:creationId xmlns:a16="http://schemas.microsoft.com/office/drawing/2014/main" id="{300D6C93-B778-2243-F8FA-F7011EEAA53E}"/>
              </a:ext>
            </a:extLst>
          </p:cNvPr>
          <p:cNvSpPr/>
          <p:nvPr/>
        </p:nvSpPr>
        <p:spPr>
          <a:xfrm>
            <a:off x="921834" y="2210393"/>
            <a:ext cx="6371851" cy="208728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" name="Graphic 28">
            <a:extLst>
              <a:ext uri="{FF2B5EF4-FFF2-40B4-BE49-F238E27FC236}">
                <a16:creationId xmlns:a16="http://schemas.microsoft.com/office/drawing/2014/main" id="{F78BDAD8-4EBE-E6B4-FB16-FD39F4070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3" y="22117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8">
            <a:extLst>
              <a:ext uri="{FF2B5EF4-FFF2-40B4-BE49-F238E27FC236}">
                <a16:creationId xmlns:a16="http://schemas.microsoft.com/office/drawing/2014/main" id="{82B95E1B-3CCA-351A-F229-2E8F5548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27" y="24037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EA4CFE-17A5-5909-0043-D09EEB69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20" y="2792697"/>
            <a:ext cx="4572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altLang="ja-JP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B8B52A8-EA37-B269-FB75-1A0B4A87116C}"/>
              </a:ext>
            </a:extLst>
          </p:cNvPr>
          <p:cNvSpPr/>
          <p:nvPr/>
        </p:nvSpPr>
        <p:spPr>
          <a:xfrm>
            <a:off x="1138291" y="2745351"/>
            <a:ext cx="1765300" cy="14365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7F7EF97-6FA1-06DB-8C03-68CDAECF52B5}"/>
              </a:ext>
            </a:extLst>
          </p:cNvPr>
          <p:cNvSpPr/>
          <p:nvPr/>
        </p:nvSpPr>
        <p:spPr>
          <a:xfrm>
            <a:off x="3924521" y="2745349"/>
            <a:ext cx="1765300" cy="143650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F57185C-EBAD-6FED-2B4F-46DBF8C30393}"/>
              </a:ext>
            </a:extLst>
          </p:cNvPr>
          <p:cNvSpPr/>
          <p:nvPr/>
        </p:nvSpPr>
        <p:spPr>
          <a:xfrm>
            <a:off x="1138291" y="3065484"/>
            <a:ext cx="1765300" cy="9761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3502B49B-4C96-A669-516C-5960F157CF69}"/>
              </a:ext>
            </a:extLst>
          </p:cNvPr>
          <p:cNvSpPr/>
          <p:nvPr/>
        </p:nvSpPr>
        <p:spPr>
          <a:xfrm>
            <a:off x="3924521" y="3065484"/>
            <a:ext cx="1765300" cy="9761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CF3B3EDD-8443-927D-A132-2F8C933D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11" y="306548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34">
            <a:extLst>
              <a:ext uri="{FF2B5EF4-FFF2-40B4-BE49-F238E27FC236}">
                <a16:creationId xmlns:a16="http://schemas.microsoft.com/office/drawing/2014/main" id="{B55DE762-D084-30F8-D351-3DF31630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21" y="306548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5">
            <a:extLst>
              <a:ext uri="{FF2B5EF4-FFF2-40B4-BE49-F238E27FC236}">
                <a16:creationId xmlns:a16="http://schemas.microsoft.com/office/drawing/2014/main" id="{72038FD3-A4D1-8D56-CAD1-3BAB84D5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40" y="3487400"/>
            <a:ext cx="390602" cy="39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5">
            <a:extLst>
              <a:ext uri="{FF2B5EF4-FFF2-40B4-BE49-F238E27FC236}">
                <a16:creationId xmlns:a16="http://schemas.microsoft.com/office/drawing/2014/main" id="{841A4444-88A3-8683-FA07-E3AB4906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32" y="3487400"/>
            <a:ext cx="390602" cy="39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26">
            <a:extLst>
              <a:ext uri="{FF2B5EF4-FFF2-40B4-BE49-F238E27FC236}">
                <a16:creationId xmlns:a16="http://schemas.microsoft.com/office/drawing/2014/main" id="{A603210B-8921-1C86-6385-96D99D61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56" y="3451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51BD81-36C2-D995-A204-CA3E44DE6F4E}"/>
              </a:ext>
            </a:extLst>
          </p:cNvPr>
          <p:cNvSpPr/>
          <p:nvPr/>
        </p:nvSpPr>
        <p:spPr>
          <a:xfrm>
            <a:off x="1411554" y="3426397"/>
            <a:ext cx="4010205" cy="481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9A01218B-DE8B-823F-D449-273FD4CC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616" y="2541912"/>
            <a:ext cx="446434" cy="44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4">
            <a:extLst>
              <a:ext uri="{FF2B5EF4-FFF2-40B4-BE49-F238E27FC236}">
                <a16:creationId xmlns:a16="http://schemas.microsoft.com/office/drawing/2014/main" id="{51D95DC9-889B-A82B-A0D5-3D0FA4DB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3543082"/>
            <a:ext cx="446434" cy="44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51060B51-5968-784F-7BD2-6E4E56F169A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356925" y="1834896"/>
            <a:ext cx="1402" cy="568854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A20102CD-3B40-E7E5-296F-2ECD8C92B0A6}"/>
              </a:ext>
            </a:extLst>
          </p:cNvPr>
          <p:cNvSpPr/>
          <p:nvPr/>
        </p:nvSpPr>
        <p:spPr>
          <a:xfrm>
            <a:off x="3581712" y="2622250"/>
            <a:ext cx="1188720" cy="776149"/>
          </a:xfrm>
          <a:custGeom>
            <a:avLst/>
            <a:gdLst>
              <a:gd name="connsiteX0" fmla="*/ 0 w 1170432"/>
              <a:gd name="connsiteY0" fmla="*/ 6096 h 914400"/>
              <a:gd name="connsiteX1" fmla="*/ 1152144 w 1170432"/>
              <a:gd name="connsiteY1" fmla="*/ 0 h 914400"/>
              <a:gd name="connsiteX2" fmla="*/ 1170432 w 1170432"/>
              <a:gd name="connsiteY2" fmla="*/ 908304 h 914400"/>
              <a:gd name="connsiteX3" fmla="*/ 1170432 w 1170432"/>
              <a:gd name="connsiteY3" fmla="*/ 914400 h 914400"/>
              <a:gd name="connsiteX0" fmla="*/ 0 w 1170432"/>
              <a:gd name="connsiteY0" fmla="*/ 12192 h 920496"/>
              <a:gd name="connsiteX1" fmla="*/ 1170432 w 1170432"/>
              <a:gd name="connsiteY1" fmla="*/ 0 h 920496"/>
              <a:gd name="connsiteX2" fmla="*/ 1170432 w 1170432"/>
              <a:gd name="connsiteY2" fmla="*/ 914400 h 920496"/>
              <a:gd name="connsiteX3" fmla="*/ 1170432 w 1170432"/>
              <a:gd name="connsiteY3" fmla="*/ 920496 h 920496"/>
              <a:gd name="connsiteX0" fmla="*/ 0 w 1188720"/>
              <a:gd name="connsiteY0" fmla="*/ 5640 h 920496"/>
              <a:gd name="connsiteX1" fmla="*/ 1188720 w 1188720"/>
              <a:gd name="connsiteY1" fmla="*/ 0 h 920496"/>
              <a:gd name="connsiteX2" fmla="*/ 1188720 w 1188720"/>
              <a:gd name="connsiteY2" fmla="*/ 914400 h 920496"/>
              <a:gd name="connsiteX3" fmla="*/ 1188720 w 1188720"/>
              <a:gd name="connsiteY3" fmla="*/ 920496 h 9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920496">
                <a:moveTo>
                  <a:pt x="0" y="5640"/>
                </a:moveTo>
                <a:lnTo>
                  <a:pt x="1188720" y="0"/>
                </a:lnTo>
                <a:lnTo>
                  <a:pt x="1188720" y="914400"/>
                </a:lnTo>
                <a:lnTo>
                  <a:pt x="1188720" y="920496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1DBDC98B-DA28-7E5F-CB79-36EDDF84C9F2}"/>
              </a:ext>
            </a:extLst>
          </p:cNvPr>
          <p:cNvSpPr/>
          <p:nvPr/>
        </p:nvSpPr>
        <p:spPr>
          <a:xfrm flipH="1">
            <a:off x="1949698" y="2622252"/>
            <a:ext cx="1170432" cy="776147"/>
          </a:xfrm>
          <a:custGeom>
            <a:avLst/>
            <a:gdLst>
              <a:gd name="connsiteX0" fmla="*/ 0 w 1170432"/>
              <a:gd name="connsiteY0" fmla="*/ 6096 h 914400"/>
              <a:gd name="connsiteX1" fmla="*/ 1152144 w 1170432"/>
              <a:gd name="connsiteY1" fmla="*/ 0 h 914400"/>
              <a:gd name="connsiteX2" fmla="*/ 1170432 w 1170432"/>
              <a:gd name="connsiteY2" fmla="*/ 908304 h 914400"/>
              <a:gd name="connsiteX3" fmla="*/ 1170432 w 1170432"/>
              <a:gd name="connsiteY3" fmla="*/ 914400 h 914400"/>
              <a:gd name="connsiteX0" fmla="*/ 0 w 1170432"/>
              <a:gd name="connsiteY0" fmla="*/ 12192 h 920496"/>
              <a:gd name="connsiteX1" fmla="*/ 1170432 w 1170432"/>
              <a:gd name="connsiteY1" fmla="*/ 0 h 920496"/>
              <a:gd name="connsiteX2" fmla="*/ 1170432 w 1170432"/>
              <a:gd name="connsiteY2" fmla="*/ 914400 h 920496"/>
              <a:gd name="connsiteX3" fmla="*/ 1170432 w 1170432"/>
              <a:gd name="connsiteY3" fmla="*/ 920496 h 920496"/>
              <a:gd name="connsiteX0" fmla="*/ 0 w 1170432"/>
              <a:gd name="connsiteY0" fmla="*/ 5640 h 920496"/>
              <a:gd name="connsiteX1" fmla="*/ 1170432 w 1170432"/>
              <a:gd name="connsiteY1" fmla="*/ 0 h 920496"/>
              <a:gd name="connsiteX2" fmla="*/ 1170432 w 1170432"/>
              <a:gd name="connsiteY2" fmla="*/ 914400 h 920496"/>
              <a:gd name="connsiteX3" fmla="*/ 1170432 w 1170432"/>
              <a:gd name="connsiteY3" fmla="*/ 920496 h 9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920496">
                <a:moveTo>
                  <a:pt x="0" y="5640"/>
                </a:moveTo>
                <a:lnTo>
                  <a:pt x="1170432" y="0"/>
                </a:lnTo>
                <a:lnTo>
                  <a:pt x="1170432" y="914400"/>
                </a:lnTo>
                <a:lnTo>
                  <a:pt x="1170432" y="920496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A3B5CDD-9057-D441-B4CC-1098E69D5DC4}"/>
              </a:ext>
            </a:extLst>
          </p:cNvPr>
          <p:cNvCxnSpPr>
            <a:cxnSpLocks/>
          </p:cNvCxnSpPr>
          <p:nvPr/>
        </p:nvCxnSpPr>
        <p:spPr>
          <a:xfrm>
            <a:off x="6608833" y="4181856"/>
            <a:ext cx="0" cy="500532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F24B55-2EA3-939D-7516-9ED68505AE66}"/>
              </a:ext>
            </a:extLst>
          </p:cNvPr>
          <p:cNvSpPr txBox="1"/>
          <p:nvPr/>
        </p:nvSpPr>
        <p:spPr>
          <a:xfrm>
            <a:off x="6586735" y="442077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Email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644E4F7-9F33-6DEA-66D3-3710C93E8088}"/>
              </a:ext>
            </a:extLst>
          </p:cNvPr>
          <p:cNvCxnSpPr>
            <a:cxnSpLocks/>
          </p:cNvCxnSpPr>
          <p:nvPr/>
        </p:nvCxnSpPr>
        <p:spPr>
          <a:xfrm>
            <a:off x="6608833" y="3065484"/>
            <a:ext cx="0" cy="398118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21" descr="Amazon Route 53 service icon.">
            <a:extLst>
              <a:ext uri="{FF2B5EF4-FFF2-40B4-BE49-F238E27FC236}">
                <a16:creationId xmlns:a16="http://schemas.microsoft.com/office/drawing/2014/main" id="{1343E424-7AD0-7660-A864-FA6AE5E3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773784" y="1946116"/>
            <a:ext cx="575264" cy="57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61A06D8-0BD0-47BA-E225-9ACD227F94C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466227" y="2765129"/>
            <a:ext cx="919389" cy="902254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10">
            <a:extLst>
              <a:ext uri="{FF2B5EF4-FFF2-40B4-BE49-F238E27FC236}">
                <a16:creationId xmlns:a16="http://schemas.microsoft.com/office/drawing/2014/main" id="{F742FD58-DDB9-428B-9820-CA5FDE2F9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29" y="202027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59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F7955E-8F60-5ED1-362F-DD6A7D818FA9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３：構築（実装）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0A697A-709F-8BDE-A9F9-048A5E952B39}"/>
              </a:ext>
            </a:extLst>
          </p:cNvPr>
          <p:cNvSpPr txBox="1"/>
          <p:nvPr/>
        </p:nvSpPr>
        <p:spPr>
          <a:xfrm>
            <a:off x="262595" y="1035405"/>
            <a:ext cx="816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</a:t>
            </a:r>
            <a:r>
              <a:rPr kumimoji="1" lang="en-US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には、</a:t>
            </a:r>
            <a:r>
              <a:rPr kumimoji="1"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CloudFormation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7FBEE7-4922-A3B1-E8AB-87D3F3532C7F}"/>
              </a:ext>
            </a:extLst>
          </p:cNvPr>
          <p:cNvSpPr txBox="1"/>
          <p:nvPr/>
        </p:nvSpPr>
        <p:spPr>
          <a:xfrm>
            <a:off x="262594" y="1758680"/>
            <a:ext cx="816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lang="ja-JP" altLang="en-US" sz="2000" b="0" i="0" u="none" strike="noStrike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en-US" altLang="ja-JP" sz="2000" b="0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Apache</a:t>
            </a:r>
            <a:r>
              <a:rPr lang="ja-JP" altLang="en-US" sz="2000" b="0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</a:t>
            </a:r>
            <a:r>
              <a:rPr lang="ja-JP" altLang="en-US" sz="2000" b="0" i="0" u="none" strike="noStrike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b="0" i="0" u="none" strike="noStrike" dirty="0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サイト閲覧可能な</a:t>
            </a:r>
            <a:r>
              <a:rPr lang="en-US" altLang="ja-JP" sz="2000" b="0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AMI</a:t>
            </a:r>
            <a:r>
              <a:rPr lang="ja-JP" altLang="en-US" sz="2000" b="0" i="0" u="none" strike="noStrike" dirty="0">
                <a:solidFill>
                  <a:srgbClr val="FF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kumimoji="1" lang="en-US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813024-4083-704F-2A09-6C718098D2E9}"/>
              </a:ext>
            </a:extLst>
          </p:cNvPr>
          <p:cNvSpPr txBox="1"/>
          <p:nvPr/>
        </p:nvSpPr>
        <p:spPr>
          <a:xfrm>
            <a:off x="262593" y="2259505"/>
            <a:ext cx="816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Route53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にて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ドメイン登録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ACM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にて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SSL/TLS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発行</a:t>
            </a:r>
            <a:endParaRPr kumimoji="1" lang="en-US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6D9903-6C45-920A-0290-76E6C5AFBCFF}"/>
              </a:ext>
            </a:extLst>
          </p:cNvPr>
          <p:cNvSpPr txBox="1"/>
          <p:nvPr/>
        </p:nvSpPr>
        <p:spPr>
          <a:xfrm>
            <a:off x="262592" y="2742710"/>
            <a:ext cx="816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VPC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とサブネット、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ELB</a:t>
            </a:r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をクロススタックで自動構築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0DCDB66-030D-332A-E76D-57026D92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3360495"/>
            <a:ext cx="7801583" cy="14136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4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5CA24-49E9-19C9-F412-4A2E5AC8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54EB1B-E5AD-8656-004D-66C5DBC48367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３：構築（実装）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98B96A-3C86-F538-472F-1A671C688FAE}"/>
              </a:ext>
            </a:extLst>
          </p:cNvPr>
          <p:cNvSpPr txBox="1"/>
          <p:nvPr/>
        </p:nvSpPr>
        <p:spPr>
          <a:xfrm>
            <a:off x="262595" y="881399"/>
            <a:ext cx="816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要件２には、</a:t>
            </a:r>
            <a:r>
              <a:rPr kumimoji="1"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SSL/TLS</a:t>
            </a:r>
            <a:r>
              <a:rPr kumimoji="1" lang="ja-JP" altLang="en-US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endParaRPr kumimoji="1"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C557A3F-EE64-5D70-3BBE-74B9C150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5" y="1807514"/>
            <a:ext cx="4762130" cy="3234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B23066C-4DA1-B891-0C50-4A8CDE93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245" y="2974512"/>
            <a:ext cx="5897160" cy="12875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C03602-6649-312C-D830-E1A2DB033C28}"/>
              </a:ext>
            </a:extLst>
          </p:cNvPr>
          <p:cNvSpPr/>
          <p:nvPr/>
        </p:nvSpPr>
        <p:spPr>
          <a:xfrm>
            <a:off x="416311" y="4262101"/>
            <a:ext cx="1070517" cy="681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3430A-8BD0-AF74-D656-DFA4257CC959}"/>
              </a:ext>
            </a:extLst>
          </p:cNvPr>
          <p:cNvSpPr/>
          <p:nvPr/>
        </p:nvSpPr>
        <p:spPr>
          <a:xfrm>
            <a:off x="6608957" y="3917796"/>
            <a:ext cx="1679177" cy="289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37F148F7-A4CA-80B5-C3F0-40179CC6A5CE}"/>
              </a:ext>
            </a:extLst>
          </p:cNvPr>
          <p:cNvSpPr/>
          <p:nvPr/>
        </p:nvSpPr>
        <p:spPr>
          <a:xfrm>
            <a:off x="3665034" y="1605776"/>
            <a:ext cx="914400" cy="612648"/>
          </a:xfrm>
          <a:prstGeom prst="wedgeRectCallout">
            <a:avLst>
              <a:gd name="adj1" fmla="val -285061"/>
              <a:gd name="adj2" fmla="val 503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ACM</a:t>
            </a:r>
            <a:r>
              <a:rPr kumimoji="1" lang="ja-JP" altLang="en-US" sz="1100" dirty="0">
                <a:solidFill>
                  <a:schemeClr val="tx1"/>
                </a:solidFill>
              </a:rPr>
              <a:t>証明書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7190F3F-7B02-8FC2-FA37-586A4471F337}"/>
              </a:ext>
            </a:extLst>
          </p:cNvPr>
          <p:cNvSpPr/>
          <p:nvPr/>
        </p:nvSpPr>
        <p:spPr>
          <a:xfrm>
            <a:off x="6608956" y="2194217"/>
            <a:ext cx="2014653" cy="388479"/>
          </a:xfrm>
          <a:prstGeom prst="wedgeRectCallout">
            <a:avLst>
              <a:gd name="adj1" fmla="val -63841"/>
              <a:gd name="adj2" fmla="val 16896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ロードバランサーへの紐づけ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024E-9EE7-28D5-1762-2F9C55B2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63A7C7-547D-F871-5113-DF1D914103D3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３：構築（実装）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8D6FCB-838C-6A24-94DF-E9AD5893BB38}"/>
              </a:ext>
            </a:extLst>
          </p:cNvPr>
          <p:cNvSpPr txBox="1"/>
          <p:nvPr/>
        </p:nvSpPr>
        <p:spPr>
          <a:xfrm>
            <a:off x="262595" y="881399"/>
            <a:ext cx="8163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</a:t>
            </a:r>
            <a:r>
              <a:rPr kumimoji="1" lang="en-US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には、</a:t>
            </a:r>
            <a:endParaRPr kumimoji="1" lang="en-US" altLang="ja-JP" sz="28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Cloudwatch</a:t>
            </a:r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アラームによる</a:t>
            </a:r>
            <a:r>
              <a:rPr kumimoji="1"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EC2Autoscaling</a:t>
            </a:r>
            <a:endParaRPr kumimoji="1"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1E8BC6-603C-DAB6-0D0E-D5861FC9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0" y="2458050"/>
            <a:ext cx="4125708" cy="1699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BE6E0AA-2015-9E36-386D-CF1462AB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29" y="2458050"/>
            <a:ext cx="4209542" cy="1699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6970122-1030-45BC-E496-A5E520D586E6}"/>
              </a:ext>
            </a:extLst>
          </p:cNvPr>
          <p:cNvSpPr/>
          <p:nvPr/>
        </p:nvSpPr>
        <p:spPr>
          <a:xfrm>
            <a:off x="208400" y="3427140"/>
            <a:ext cx="468107" cy="180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B5CF8F-CAA5-DD0F-0C1C-79E4FB6FEBA7}"/>
              </a:ext>
            </a:extLst>
          </p:cNvPr>
          <p:cNvSpPr/>
          <p:nvPr/>
        </p:nvSpPr>
        <p:spPr>
          <a:xfrm>
            <a:off x="4423929" y="3458991"/>
            <a:ext cx="445437" cy="148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5FFD5B8-58DA-EAA4-16D5-D4256DDB9DBA}"/>
              </a:ext>
            </a:extLst>
          </p:cNvPr>
          <p:cNvSpPr/>
          <p:nvPr/>
        </p:nvSpPr>
        <p:spPr>
          <a:xfrm>
            <a:off x="208400" y="4009256"/>
            <a:ext cx="802277" cy="148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F6ED7E-4022-8EF3-B147-08C3E254A047}"/>
              </a:ext>
            </a:extLst>
          </p:cNvPr>
          <p:cNvSpPr/>
          <p:nvPr/>
        </p:nvSpPr>
        <p:spPr>
          <a:xfrm>
            <a:off x="4423928" y="4009256"/>
            <a:ext cx="802277" cy="148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03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B239B-E5F6-BC28-BADD-0A50D6BC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2D0A51-EAA5-A40C-FC50-8C67DABDAB3C}"/>
              </a:ext>
            </a:extLst>
          </p:cNvPr>
          <p:cNvSpPr txBox="1"/>
          <p:nvPr/>
        </p:nvSpPr>
        <p:spPr>
          <a:xfrm>
            <a:off x="124795" y="101105"/>
            <a:ext cx="816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３：構築（実装）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4C54B9-659C-1B3F-D54E-F02343F6DF7D}"/>
              </a:ext>
            </a:extLst>
          </p:cNvPr>
          <p:cNvSpPr txBox="1"/>
          <p:nvPr/>
        </p:nvSpPr>
        <p:spPr>
          <a:xfrm>
            <a:off x="262595" y="881399"/>
            <a:ext cx="8163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</a:t>
            </a:r>
            <a:r>
              <a:rPr kumimoji="1" lang="en-US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には、</a:t>
            </a:r>
            <a:endParaRPr kumimoji="1" lang="en-US" altLang="ja-JP" sz="28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Cloudwatch</a:t>
            </a:r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アラームと</a:t>
            </a:r>
            <a:r>
              <a:rPr kumimoji="1" lang="en-US" altLang="ja-JP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SNS</a:t>
            </a:r>
            <a:r>
              <a:rPr kumimoji="1"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の紐づけ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2351B3-E2B9-82AB-C46D-44F50271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06" y="3120521"/>
            <a:ext cx="6916115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A07A69-705C-0A74-E79C-0A2BC687F494}"/>
              </a:ext>
            </a:extLst>
          </p:cNvPr>
          <p:cNvSpPr/>
          <p:nvPr/>
        </p:nvSpPr>
        <p:spPr>
          <a:xfrm>
            <a:off x="4906537" y="4230029"/>
            <a:ext cx="2356624" cy="22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30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5453"/>
      </a:accent1>
      <a:accent2>
        <a:srgbClr val="EC6C00"/>
      </a:accent2>
      <a:accent3>
        <a:srgbClr val="A9A9A9"/>
      </a:accent3>
      <a:accent4>
        <a:srgbClr val="FFC000"/>
      </a:accent4>
      <a:accent5>
        <a:srgbClr val="4D8EA0"/>
      </a:accent5>
      <a:accent6>
        <a:srgbClr val="D83C00"/>
      </a:accent6>
      <a:hlink>
        <a:srgbClr val="2F9DD0"/>
      </a:hlink>
      <a:folHlink>
        <a:srgbClr val="00000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9D9F0E5891954EBB8B591B19CBBC51" ma:contentTypeVersion="14" ma:contentTypeDescription="新しいドキュメントを作成します。" ma:contentTypeScope="" ma:versionID="21d371687ff7354fce5eb0798dab7575">
  <xsd:schema xmlns:xsd="http://www.w3.org/2001/XMLSchema" xmlns:xs="http://www.w3.org/2001/XMLSchema" xmlns:p="http://schemas.microsoft.com/office/2006/metadata/properties" xmlns:ns2="a1cbe81a-d8c3-4595-b0e4-db24356c94b5" xmlns:ns3="9b0f48e6-e9bf-4379-8940-7789a3a19253" targetNamespace="http://schemas.microsoft.com/office/2006/metadata/properties" ma:root="true" ma:fieldsID="f3c918834e2ef1c37042122ada667660" ns2:_="" ns3:_="">
    <xsd:import namespace="a1cbe81a-d8c3-4595-b0e4-db24356c94b5"/>
    <xsd:import namespace="9b0f48e6-e9bf-4379-8940-7789a3a1925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_Flow_SignoffStatu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cbe81a-d8c3-4595-b0e4-db24356c94b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画像タグ" ma:readOnly="false" ma:fieldId="{5cf76f15-5ced-4ddc-b409-7134ff3c332f}" ma:taxonomyMulti="true" ma:sspId="e2fa1d44-3df9-4e80-81cf-13321c326b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_Flow_SignoffStatus" ma:index="20" nillable="true" ma:displayName="承認の状態" ma:internalName="_x627f__x8a8d__x306e__x72b6__x614b_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f48e6-e9bf-4379-8940-7789a3a192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4cdeed4-6858-459f-9f28-3eb13efd94f8}" ma:internalName="TaxCatchAll" ma:showField="CatchAllData" ma:web="9b0f48e6-e9bf-4379-8940-7789a3a192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a1cbe81a-d8c3-4595-b0e4-db24356c94b5" xsi:nil="true"/>
    <lcf76f155ced4ddcb4097134ff3c332f xmlns="a1cbe81a-d8c3-4595-b0e4-db24356c94b5">
      <Terms xmlns="http://schemas.microsoft.com/office/infopath/2007/PartnerControls"/>
    </lcf76f155ced4ddcb4097134ff3c332f>
    <TaxCatchAll xmlns="9b0f48e6-e9bf-4379-8940-7789a3a1925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49181-AA18-4687-83FE-B59D24DE1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cbe81a-d8c3-4595-b0e4-db24356c94b5"/>
    <ds:schemaRef ds:uri="9b0f48e6-e9bf-4379-8940-7789a3a192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607A09-4DA2-4332-A40A-2360D3337B93}">
  <ds:schemaRefs>
    <ds:schemaRef ds:uri="http://schemas.microsoft.com/office/2006/metadata/properties"/>
    <ds:schemaRef ds:uri="http://schemas.microsoft.com/office/infopath/2007/PartnerControls"/>
    <ds:schemaRef ds:uri="a1cbe81a-d8c3-4595-b0e4-db24356c94b5"/>
    <ds:schemaRef ds:uri="9b0f48e6-e9bf-4379-8940-7789a3a19253"/>
  </ds:schemaRefs>
</ds:datastoreItem>
</file>

<file path=customXml/itemProps3.xml><?xml version="1.0" encoding="utf-8"?>
<ds:datastoreItem xmlns:ds="http://schemas.openxmlformats.org/officeDocument/2006/customXml" ds:itemID="{C0DD52F4-A4CF-486B-96F7-4F4EE5913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op_テーマカラー</Template>
  <TotalTime>2188</TotalTime>
  <Words>739</Words>
  <Application>Microsoft Office PowerPoint</Application>
  <PresentationFormat>画面に合わせる (16:9)</PresentationFormat>
  <Paragraphs>88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メイリオ</vt:lpstr>
      <vt:lpstr>游ゴシック</vt:lpstr>
      <vt:lpstr>Arial</vt:lpstr>
      <vt:lpstr>Office テーマ</vt:lpstr>
      <vt:lpstr>課題演習 No.4  （CloudFormation + Auto-scaling  + CloudWatch + SNS）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長江 佳美</dc:creator>
  <cp:lastModifiedBy>EDU</cp:lastModifiedBy>
  <cp:revision>168</cp:revision>
  <dcterms:created xsi:type="dcterms:W3CDTF">2022-10-31T13:24:47Z</dcterms:created>
  <dcterms:modified xsi:type="dcterms:W3CDTF">2025-01-20T03:27:21Z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0x0101003E9D9F0E5891954EBB8B591B19CBBC51</vt:lpwstr>
  </property>
</Properties>
</file>