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0A3DD-482A-4ED3-8A61-DA46CF8800AF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C818F-56A0-4FBF-8E29-87F686204A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34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CC1CD-16F0-42CB-B241-4F12862A5B8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986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8E753A-CE2E-465A-7465-FAB43D722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F89C59-CC81-8ADC-F646-14EC8F102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5E32F-2D7F-C111-7962-07284CEF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CF653-6320-9E60-022D-4A7D94D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FEA41C-A1DC-74C8-5A61-E4B64E9D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452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09BFFC-91B3-C53E-71D3-317699FA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5792B84-E162-B167-73F7-524A7513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316D9-B082-FED4-F40A-77915A7E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2782DA-EE8F-BFC0-2EF6-8F8149A0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477EBA-5C1E-8B40-532C-BC8EB4F3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49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935E83-1A29-BC94-4524-1379E9CD6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50A2D0-D273-07EF-64FF-99997112E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A8520-1379-BF30-8F4B-EC9C54C0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1A40E1-321E-65BF-4531-18CEC4B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CC7D5A-8ADB-751B-86DC-D9E38C0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4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C1F54-C201-A3A5-2E72-53BF4815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2932E1-3F5A-30ED-8F74-DEDFCC4E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40411-FF50-CA7D-F852-54C072E7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FCDE04-6686-417F-C9B5-C58C2E84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EF7343-92C2-3BD2-9F14-E63D476B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65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12218-A8EC-951D-6570-908C2B2C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FA653D-A9FF-4120-BACC-987C3222C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074D1-1011-6B8E-3F7C-3510EAD7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A5187C-B008-D1E0-9EAB-A8C3E09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B7A846-2A93-5B2F-9CCB-98343B60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876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02ED6-3F04-B6AA-3343-1135AE51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034B03-E5A1-A7B9-38D5-5956DB992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ABE3DF-BC25-4430-996D-FAC14C0BE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8D64CD-773D-371A-F93E-B6529FF9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ED4B0B-02C5-2C70-9762-1DA7FC29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BDF466-AF2D-2806-262E-B9779E1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7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DD968-EC79-3F78-7F2D-A0C3F4EB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39CE52-EBD0-6D1B-BF69-402BBF2AB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ACCAB8-3A57-77E1-A697-59569714C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76DB0-50A1-7168-CF02-CDEA09052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C799D78-A3B8-0AB7-45C2-E60564308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2978E41-279F-1E05-EA4C-6A6C1C2F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B347403-B92F-B847-4A53-10FD11AD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69F59A-9EED-280A-A3CC-148E4505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66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6F5E21-AB4F-E088-39B7-AEADBDC7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3553B4-8A57-ACB3-1A06-BCD5BAA1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65EB83-B2BD-0D31-884A-9171AECA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A1B72B-1445-D249-0DE9-6F9B5C9F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6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65B789-1572-72C7-F6A3-199C8795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E181E20-D3A4-1764-2DE6-04451E61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2617E6-44D0-411D-A297-C2BFA6DA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516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0E213-BF04-F791-BCB5-9D4547BA2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9A54D4-51BE-EC36-2E5D-4FC47BDB6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5D18A38-5838-4CB3-A164-0EA39B153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EFC22E-9865-D390-022F-DCCD9E90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132C9F-C31E-1716-5A49-E463198A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8D820A-1B1B-1EDC-8C34-225806F7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42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7B2930-0C6C-67DD-4C0B-2C332EE7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FF45B7-BDFD-CCC9-57F6-4FB17170B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3E1C1F-5226-6D7F-9C9D-04AD6B7D0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618304-85FD-B94A-4012-2B9E630C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CF53E8-07A9-64E5-991D-9321C7D5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74ACAD-6BFA-9107-0711-5D40DBD3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F85B7F-6E3A-C5A5-47E6-08CE966A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1089AA-7A63-CA6A-8C34-0F5786CC9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0C99FF-654D-8159-D0F5-BDF7A4FCB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F93EA-B6ED-4EF0-8076-3D56C151B90E}" type="datetimeFigureOut">
              <a:rPr kumimoji="1" lang="ja-JP" altLang="en-US" smtClean="0"/>
              <a:t>2025/2/10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BEC162-28C0-0345-557C-C33A190C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9D1CD-EE4A-38E5-62C2-AF0CE302B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9C407-4D2F-47E1-B3F6-A4F967D89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15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6D6E62-71E0-46AE-BC04-512355C07F16}"/>
              </a:ext>
            </a:extLst>
          </p:cNvPr>
          <p:cNvSpPr txBox="1"/>
          <p:nvPr/>
        </p:nvSpPr>
        <p:spPr>
          <a:xfrm>
            <a:off x="4860934" y="3950419"/>
            <a:ext cx="2470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r>
              <a:rPr kumimoji="1" lang="ja-JP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チーム</a:t>
            </a: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39B6F187-3E7F-45A3-8293-1C3FF3E2A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課題演習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OJT</a:t>
            </a:r>
            <a:b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（マイグレーション研修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46A744-86C8-4A78-8DC8-36F73DA9F5B4}"/>
              </a:ext>
            </a:extLst>
          </p:cNvPr>
          <p:cNvSpPr/>
          <p:nvPr/>
        </p:nvSpPr>
        <p:spPr>
          <a:xfrm>
            <a:off x="1269609" y="3509963"/>
            <a:ext cx="9652781" cy="175772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23646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CF517-32DD-6AA7-B913-F6ED3B2E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888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rgbClr val="EC6C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zh-TW" altLang="en-US" sz="4400" b="1" i="0" u="none" strike="noStrike" baseline="0" dirty="0">
                <a:solidFill>
                  <a:srgbClr val="EC6C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．作業要件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D31AAF-1BD7-C400-6D12-4665DEA2A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033" y="1539432"/>
            <a:ext cx="12304323" cy="5318567"/>
          </a:xfrm>
        </p:spPr>
        <p:txBody>
          <a:bodyPr>
            <a:normAutofit fontScale="77500" lnSpcReduction="20000"/>
          </a:bodyPr>
          <a:lstStyle/>
          <a:p>
            <a:pPr algn="l"/>
            <a:endParaRPr lang="ja-JP" altLang="en-US" sz="1800" b="0" i="0" u="none" strike="noStrike" baseline="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移行案件作業について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e-learning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Moodle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）は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LightSail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上にインストール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構築済み（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LAMP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構成）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Python3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をインストールしてください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VPC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および、セキュリティグループはデフォルトを使用すること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ドメインは研修時に使用したものを使用すること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ドメインとの接続時にパブリック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アドレスを使用すること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移行先では閲覧クライントは使用しないこと（</a:t>
            </a:r>
            <a:r>
              <a:rPr lang="en-US" altLang="ja-JP" sz="2200" b="1" i="0" u="none" strike="noStrike" baseline="0" dirty="0" err="1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Teraterm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がない場合は使用可）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移行後のサーバは、再起動時に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IP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アドレスに変更がないこと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移行後のサーバと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が接続できること（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EC2 MariaDB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を停止）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ドメインを使用して、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e-learning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システムが閲覧できること（要画面キャプチャ）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【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追加機能作業について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】</a:t>
            </a:r>
            <a:r>
              <a:rPr lang="en-US" altLang="ja-JP" sz="1800" b="1" i="0" u="none" strike="noStrike" baseline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Phase1</a:t>
            </a:r>
            <a:r>
              <a:rPr lang="ja-JP" altLang="en-US" sz="1800" b="1" i="0" u="none" strike="noStrike" baseline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が完了（パラメータ、単体試験仕様書、試験）後、</a:t>
            </a:r>
            <a:r>
              <a:rPr lang="en-US" altLang="ja-JP" sz="1800" b="1" i="0" u="none" strike="noStrike" baseline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Phase2</a:t>
            </a:r>
            <a:r>
              <a:rPr lang="ja-JP" altLang="en-US" sz="1800" b="1" i="0" u="none" strike="noStrike" baseline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へと移行すること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EC2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AMI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のスナップショットを毎日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回取得すること（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 1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EC2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および、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CPU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使用率が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％を超えたらメール通知をすること（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Phase1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EC2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のメモリ＆ディスク使用率が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％を超えたらメール通知すること（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Phase2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のメモリ、ディスク（空き容量）が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50Mb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を下回ったら、メール通知すること（</a:t>
            </a:r>
            <a:r>
              <a:rPr lang="en-US" altLang="ja-JP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Phase2</a:t>
            </a:r>
            <a:r>
              <a:rPr lang="ja-JP" altLang="en-US" sz="2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ja-JP" altLang="en-US" sz="2200" b="0" i="0" u="none" strike="noStrike" baseline="0" dirty="0">
              <a:solidFill>
                <a:srgbClr val="585858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0F62B8-EFF5-D7A9-7794-D8FCCA00C657}"/>
              </a:ext>
            </a:extLst>
          </p:cNvPr>
          <p:cNvSpPr/>
          <p:nvPr/>
        </p:nvSpPr>
        <p:spPr>
          <a:xfrm flipV="1">
            <a:off x="838201" y="1243013"/>
            <a:ext cx="10515599" cy="191484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1" dirty="0"/>
          </a:p>
        </p:txBody>
      </p:sp>
    </p:spTree>
    <p:extLst>
      <p:ext uri="{BB962C8B-B14F-4D97-AF65-F5344CB8AC3E}">
        <p14:creationId xmlns:p14="http://schemas.microsoft.com/office/powerpoint/2010/main" val="3179507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7283-9503-5187-8784-F0F828AC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6F250-821D-4AF0-F8FD-1B966BF84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7888"/>
          </a:xfrm>
        </p:spPr>
        <p:txBody>
          <a:bodyPr>
            <a:normAutofit/>
          </a:bodyPr>
          <a:lstStyle/>
          <a:p>
            <a:r>
              <a:rPr lang="en-US" altLang="zh-TW" sz="4400" b="1" i="0" u="none" strike="noStrike" baseline="0" dirty="0">
                <a:solidFill>
                  <a:srgbClr val="EC6C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zh-TW" altLang="en-US" sz="4400" b="1" i="0" u="none" strike="noStrike" baseline="0" dirty="0">
                <a:solidFill>
                  <a:srgbClr val="EC6C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．</a:t>
            </a:r>
            <a:r>
              <a:rPr lang="ja-JP" altLang="en-US" sz="4400" b="1" i="0" u="none" strike="noStrike" baseline="0" dirty="0">
                <a:solidFill>
                  <a:srgbClr val="EC6C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構成図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E8962D-AEE9-EB94-0F44-BE9BE8F73E25}"/>
              </a:ext>
            </a:extLst>
          </p:cNvPr>
          <p:cNvSpPr/>
          <p:nvPr/>
        </p:nvSpPr>
        <p:spPr>
          <a:xfrm flipV="1">
            <a:off x="838201" y="1243013"/>
            <a:ext cx="10515599" cy="191484"/>
          </a:xfrm>
          <a:prstGeom prst="rect">
            <a:avLst/>
          </a:prstGeom>
          <a:solidFill>
            <a:srgbClr val="F78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801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8FB75BE-8826-6DA2-57C1-1921A8B724A1}"/>
              </a:ext>
            </a:extLst>
          </p:cNvPr>
          <p:cNvSpPr/>
          <p:nvPr/>
        </p:nvSpPr>
        <p:spPr>
          <a:xfrm>
            <a:off x="3428998" y="2120901"/>
            <a:ext cx="8031587" cy="41298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8" name="Graphic 20">
            <a:extLst>
              <a:ext uri="{FF2B5EF4-FFF2-40B4-BE49-F238E27FC236}">
                <a16:creationId xmlns:a16="http://schemas.microsoft.com/office/drawing/2014/main" id="{939A74DA-8E6A-4C6C-805C-6A5ADC387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35" y="2133563"/>
            <a:ext cx="293123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7">
            <a:extLst>
              <a:ext uri="{FF2B5EF4-FFF2-40B4-BE49-F238E27FC236}">
                <a16:creationId xmlns:a16="http://schemas.microsoft.com/office/drawing/2014/main" id="{DBDCC539-7947-CB16-B7EC-B1C8FC75F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27986" y="2684207"/>
            <a:ext cx="4605439" cy="3402261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ja-JP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endParaRPr lang="en-US" altLang="ja-JP" sz="1200" dirty="0">
              <a:ln w="0"/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cloud (VPC)</a:t>
            </a:r>
          </a:p>
        </p:txBody>
      </p:sp>
      <p:pic>
        <p:nvPicPr>
          <p:cNvPr id="11" name="Graphic 18">
            <a:extLst>
              <a:ext uri="{FF2B5EF4-FFF2-40B4-BE49-F238E27FC236}">
                <a16:creationId xmlns:a16="http://schemas.microsoft.com/office/drawing/2014/main" id="{80C576D9-9160-C44D-6120-C20B7B10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517409" y="2683770"/>
            <a:ext cx="335863" cy="335862"/>
          </a:xfrm>
          <a:prstGeom prst="rect">
            <a:avLst/>
          </a:prstGeom>
        </p:spPr>
      </p:pic>
      <p:sp>
        <p:nvSpPr>
          <p:cNvPr id="12" name="Rectangle 19">
            <a:extLst>
              <a:ext uri="{FF2B5EF4-FFF2-40B4-BE49-F238E27FC236}">
                <a16:creationId xmlns:a16="http://schemas.microsoft.com/office/drawing/2014/main" id="{95AC777E-7AE9-4A96-72D4-7DE5181F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1766" y="3044610"/>
            <a:ext cx="3983597" cy="2923571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pic>
        <p:nvPicPr>
          <p:cNvPr id="13" name="Graphic 21">
            <a:extLst>
              <a:ext uri="{FF2B5EF4-FFF2-40B4-BE49-F238E27FC236}">
                <a16:creationId xmlns:a16="http://schemas.microsoft.com/office/drawing/2014/main" id="{40E26968-E3DF-13AC-F96E-642B92F8B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631766" y="3044612"/>
            <a:ext cx="381996" cy="381996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397B485-77C2-02FE-25DC-80F82DD8A28B}"/>
              </a:ext>
            </a:extLst>
          </p:cNvPr>
          <p:cNvSpPr/>
          <p:nvPr/>
        </p:nvSpPr>
        <p:spPr>
          <a:xfrm>
            <a:off x="615695" y="2310651"/>
            <a:ext cx="1875098" cy="39383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9DBBDD-3EE1-E985-BE03-822E5E2C53AF}"/>
              </a:ext>
            </a:extLst>
          </p:cNvPr>
          <p:cNvSpPr txBox="1"/>
          <p:nvPr/>
        </p:nvSpPr>
        <p:spPr>
          <a:xfrm>
            <a:off x="542851" y="23402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オンプレ</a:t>
            </a:r>
            <a:endParaRPr kumimoji="1" lang="ja-JP" altLang="en-US" sz="1400" dirty="0"/>
          </a:p>
        </p:txBody>
      </p:sp>
      <p:pic>
        <p:nvPicPr>
          <p:cNvPr id="16" name="Graphic 12" descr="Amazon Lightsail service icon.">
            <a:extLst>
              <a:ext uri="{FF2B5EF4-FFF2-40B4-BE49-F238E27FC236}">
                <a16:creationId xmlns:a16="http://schemas.microsoft.com/office/drawing/2014/main" id="{4E7B30F6-9B02-E7AF-2430-DF06DDB1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101838" y="34510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 descr="AWS Application Migration Service service icon.">
            <a:extLst>
              <a:ext uri="{FF2B5EF4-FFF2-40B4-BE49-F238E27FC236}">
                <a16:creationId xmlns:a16="http://schemas.microsoft.com/office/drawing/2014/main" id="{2F39D4A4-00B1-D023-E1E3-74092737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611335" y="345106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5" descr="Amazon Elastic Compute Cloud (Amazon EC2) service icon.">
            <a:extLst>
              <a:ext uri="{FF2B5EF4-FFF2-40B4-BE49-F238E27FC236}">
                <a16:creationId xmlns:a16="http://schemas.microsoft.com/office/drawing/2014/main" id="{22EFC807-0C56-AD7C-D72F-D2806A522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6372844" y="3426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21" descr="Amazon Route 53 service icon.">
            <a:extLst>
              <a:ext uri="{FF2B5EF4-FFF2-40B4-BE49-F238E27FC236}">
                <a16:creationId xmlns:a16="http://schemas.microsoft.com/office/drawing/2014/main" id="{2DE4DA96-E254-D711-3D63-DB0FF8F32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656935" y="21335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43" descr="AWS Backup service icon.">
            <a:extLst>
              <a:ext uri="{FF2B5EF4-FFF2-40B4-BE49-F238E27FC236}">
                <a16:creationId xmlns:a16="http://schemas.microsoft.com/office/drawing/2014/main" id="{28E5DC88-7E6D-3ADD-28E2-E95A177A5F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3652339" y="4817047"/>
            <a:ext cx="762000" cy="762000"/>
          </a:xfrm>
          <a:prstGeom prst="rect">
            <a:avLst/>
          </a:prstGeom>
        </p:spPr>
      </p:pic>
      <p:pic>
        <p:nvPicPr>
          <p:cNvPr id="21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F75431CF-0A53-08DC-BF18-47FB776A6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9447673" y="483184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FE15F496-BE2F-A6A4-5908-A28EA0B2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6372844" y="49506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17" descr="Amazon CloudWatch service icon.">
            <a:extLst>
              <a:ext uri="{FF2B5EF4-FFF2-40B4-BE49-F238E27FC236}">
                <a16:creationId xmlns:a16="http://schemas.microsoft.com/office/drawing/2014/main" id="{2A27CDD2-5E40-BAB6-C1E3-84A10470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/>
          <a:stretch/>
        </p:blipFill>
        <p:spPr bwMode="auto">
          <a:xfrm>
            <a:off x="9440455" y="332707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" descr="AWS IAM Identity Center service icon.">
            <a:extLst>
              <a:ext uri="{FF2B5EF4-FFF2-40B4-BE49-F238E27FC236}">
                <a16:creationId xmlns:a16="http://schemas.microsoft.com/office/drawing/2014/main" id="{5FFA51AC-C180-5A1D-9A0B-5574C3DB7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rcRect/>
          <a:stretch/>
        </p:blipFill>
        <p:spPr bwMode="auto">
          <a:xfrm>
            <a:off x="10698585" y="365800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Graphic 47" descr="Elastic IP address resource icon for the Amazon EC2 service.">
            <a:extLst>
              <a:ext uri="{FF2B5EF4-FFF2-40B4-BE49-F238E27FC236}">
                <a16:creationId xmlns:a16="http://schemas.microsoft.com/office/drawing/2014/main" id="{11A21E32-69EC-A422-135C-AB9807E16A8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85100" y="3129419"/>
            <a:ext cx="457200" cy="45720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A66FACA-412D-F674-600C-9DD834ABED4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863838" y="3832065"/>
            <a:ext cx="171172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7545171-E78C-602C-8933-3D793386AFC8}"/>
              </a:ext>
            </a:extLst>
          </p:cNvPr>
          <p:cNvCxnSpPr>
            <a:cxnSpLocks/>
          </p:cNvCxnSpPr>
          <p:nvPr/>
        </p:nvCxnSpPr>
        <p:spPr>
          <a:xfrm>
            <a:off x="4444181" y="3832065"/>
            <a:ext cx="179552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0DAF056-A4F6-1C1F-943D-563FA9DAA2A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753844" y="4457452"/>
            <a:ext cx="0" cy="493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02C187F-7242-587B-AF4E-C5BD6B6F7A21}"/>
              </a:ext>
            </a:extLst>
          </p:cNvPr>
          <p:cNvCxnSpPr>
            <a:cxnSpLocks/>
          </p:cNvCxnSpPr>
          <p:nvPr/>
        </p:nvCxnSpPr>
        <p:spPr>
          <a:xfrm flipH="1">
            <a:off x="7165275" y="3708073"/>
            <a:ext cx="2228510" cy="1239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2BBCE16-53C0-1FA0-7A4F-C50F7F20A31F}"/>
              </a:ext>
            </a:extLst>
          </p:cNvPr>
          <p:cNvCxnSpPr>
            <a:cxnSpLocks/>
          </p:cNvCxnSpPr>
          <p:nvPr/>
        </p:nvCxnSpPr>
        <p:spPr>
          <a:xfrm>
            <a:off x="9775927" y="4400024"/>
            <a:ext cx="0" cy="426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D595966-77FB-BB41-1652-CBA9432B3312}"/>
              </a:ext>
            </a:extLst>
          </p:cNvPr>
          <p:cNvCxnSpPr>
            <a:cxnSpLocks/>
          </p:cNvCxnSpPr>
          <p:nvPr/>
        </p:nvCxnSpPr>
        <p:spPr>
          <a:xfrm>
            <a:off x="9775927" y="5893050"/>
            <a:ext cx="0" cy="4071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E2BBF3A-C41C-AD7E-98AD-1A4B07E5138F}"/>
              </a:ext>
            </a:extLst>
          </p:cNvPr>
          <p:cNvCxnSpPr>
            <a:cxnSpLocks/>
          </p:cNvCxnSpPr>
          <p:nvPr/>
        </p:nvCxnSpPr>
        <p:spPr>
          <a:xfrm>
            <a:off x="7216191" y="1798029"/>
            <a:ext cx="2440744" cy="5591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DFBBBC9A-2D3A-76B2-796E-AFF2DEAB18FF}"/>
              </a:ext>
            </a:extLst>
          </p:cNvPr>
          <p:cNvSpPr txBox="1"/>
          <p:nvPr/>
        </p:nvSpPr>
        <p:spPr>
          <a:xfrm>
            <a:off x="9447673" y="6250757"/>
            <a:ext cx="76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email</a:t>
            </a:r>
            <a:endParaRPr kumimoji="1" lang="ja-JP" altLang="en-US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18A1E7D-FB29-D949-DF5C-84F35E131D4F}"/>
              </a:ext>
            </a:extLst>
          </p:cNvPr>
          <p:cNvCxnSpPr>
            <a:cxnSpLocks/>
          </p:cNvCxnSpPr>
          <p:nvPr/>
        </p:nvCxnSpPr>
        <p:spPr>
          <a:xfrm flipH="1">
            <a:off x="7174868" y="3750908"/>
            <a:ext cx="2241524" cy="1651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18" descr="AWS Application Migration Service service icon.">
            <a:extLst>
              <a:ext uri="{FF2B5EF4-FFF2-40B4-BE49-F238E27FC236}">
                <a16:creationId xmlns:a16="http://schemas.microsoft.com/office/drawing/2014/main" id="{E6CCEB5E-7473-1B85-3CCD-20F69FD86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554722" y="3897313"/>
            <a:ext cx="506251" cy="50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9107C2E-B1BF-4D5C-2763-ECD8BFF1A9B0}"/>
              </a:ext>
            </a:extLst>
          </p:cNvPr>
          <p:cNvSpPr txBox="1"/>
          <p:nvPr/>
        </p:nvSpPr>
        <p:spPr>
          <a:xfrm>
            <a:off x="861181" y="3168066"/>
            <a:ext cx="15544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e-learning</a:t>
            </a:r>
            <a:r>
              <a:rPr lang="ja-JP" altLang="en-US" sz="1200" b="1" i="0" u="none" strike="noStrike" baseline="0" dirty="0">
                <a:solidFill>
                  <a:srgbClr val="585858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  <a:endParaRPr lang="ja-JP" altLang="en-US" sz="12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088EEDE-A626-AC80-16AA-D9BF90CB7B4F}"/>
              </a:ext>
            </a:extLst>
          </p:cNvPr>
          <p:cNvSpPr txBox="1"/>
          <p:nvPr/>
        </p:nvSpPr>
        <p:spPr>
          <a:xfrm>
            <a:off x="1404051" y="4415039"/>
            <a:ext cx="9720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MGN Agent</a:t>
            </a:r>
            <a:endParaRPr kumimoji="1" lang="ja-JP" altLang="en-US" sz="105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3A22EA38-D3BD-5FA5-7E78-9BE993370D11}"/>
              </a:ext>
            </a:extLst>
          </p:cNvPr>
          <p:cNvCxnSpPr>
            <a:cxnSpLocks/>
          </p:cNvCxnSpPr>
          <p:nvPr/>
        </p:nvCxnSpPr>
        <p:spPr>
          <a:xfrm flipV="1">
            <a:off x="4470056" y="3927561"/>
            <a:ext cx="1804846" cy="1285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8D6C9D9-A5A6-7057-A786-0CB89CCA8A0E}"/>
              </a:ext>
            </a:extLst>
          </p:cNvPr>
          <p:cNvCxnSpPr>
            <a:cxnSpLocks/>
          </p:cNvCxnSpPr>
          <p:nvPr/>
        </p:nvCxnSpPr>
        <p:spPr>
          <a:xfrm>
            <a:off x="4454363" y="5244068"/>
            <a:ext cx="1878457" cy="523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6DC1150-61CF-4A89-37B1-6DFE4082938B}"/>
              </a:ext>
            </a:extLst>
          </p:cNvPr>
          <p:cNvSpPr txBox="1"/>
          <p:nvPr/>
        </p:nvSpPr>
        <p:spPr>
          <a:xfrm>
            <a:off x="3694058" y="4244062"/>
            <a:ext cx="643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MGN</a:t>
            </a:r>
            <a:endParaRPr kumimoji="1" lang="ja-JP" altLang="en-US" sz="1200" dirty="0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A9D18F03-BE36-8254-F019-C3F51FF2854F}"/>
              </a:ext>
            </a:extLst>
          </p:cNvPr>
          <p:cNvSpPr txBox="1"/>
          <p:nvPr/>
        </p:nvSpPr>
        <p:spPr>
          <a:xfrm>
            <a:off x="9278745" y="4079668"/>
            <a:ext cx="1085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Cloud watch</a:t>
            </a:r>
            <a:endParaRPr kumimoji="1" lang="ja-JP" altLang="en-US" sz="12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FCE740F-CACD-6F8A-6124-8242EA48FEC4}"/>
              </a:ext>
            </a:extLst>
          </p:cNvPr>
          <p:cNvSpPr txBox="1"/>
          <p:nvPr/>
        </p:nvSpPr>
        <p:spPr>
          <a:xfrm>
            <a:off x="6504416" y="5730113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RDS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9F21EAF-3BAC-5FCB-1E7C-EC2698E6DBE6}"/>
              </a:ext>
            </a:extLst>
          </p:cNvPr>
          <p:cNvSpPr txBox="1"/>
          <p:nvPr/>
        </p:nvSpPr>
        <p:spPr>
          <a:xfrm>
            <a:off x="4589375" y="493585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Backup</a:t>
            </a:r>
            <a:endParaRPr kumimoji="1" lang="ja-JP" altLang="en-US" sz="12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51469A1-F5CC-AA5A-3D79-B95A67C32C89}"/>
              </a:ext>
            </a:extLst>
          </p:cNvPr>
          <p:cNvSpPr txBox="1"/>
          <p:nvPr/>
        </p:nvSpPr>
        <p:spPr>
          <a:xfrm>
            <a:off x="9574452" y="5640015"/>
            <a:ext cx="497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SNS</a:t>
            </a:r>
            <a:endParaRPr kumimoji="1" lang="ja-JP" altLang="en-US" sz="12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27082EB-15CA-BEF3-0551-F42580836B04}"/>
              </a:ext>
            </a:extLst>
          </p:cNvPr>
          <p:cNvSpPr txBox="1"/>
          <p:nvPr/>
        </p:nvSpPr>
        <p:spPr>
          <a:xfrm>
            <a:off x="9639191" y="2888492"/>
            <a:ext cx="8399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Route53</a:t>
            </a:r>
            <a:endParaRPr kumimoji="1" lang="ja-JP" altLang="en-US" sz="12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E3698EF-9044-A7F3-BA40-13792C377EEE}"/>
              </a:ext>
            </a:extLst>
          </p:cNvPr>
          <p:cNvSpPr txBox="1"/>
          <p:nvPr/>
        </p:nvSpPr>
        <p:spPr>
          <a:xfrm>
            <a:off x="10819319" y="4457452"/>
            <a:ext cx="529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IAM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5CB7B56-65AD-EEB0-C1CE-57625D8C09A0}"/>
              </a:ext>
            </a:extLst>
          </p:cNvPr>
          <p:cNvSpPr txBox="1"/>
          <p:nvPr/>
        </p:nvSpPr>
        <p:spPr>
          <a:xfrm>
            <a:off x="6163772" y="415908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移管後サーバー</a:t>
            </a:r>
          </a:p>
        </p:txBody>
      </p:sp>
      <p:grpSp>
        <p:nvGrpSpPr>
          <p:cNvPr id="84" name="グループ化 83"/>
          <p:cNvGrpSpPr/>
          <p:nvPr/>
        </p:nvGrpSpPr>
        <p:grpSpPr>
          <a:xfrm>
            <a:off x="6352506" y="1505966"/>
            <a:ext cx="1073150" cy="600705"/>
            <a:chOff x="5262776" y="1567942"/>
            <a:chExt cx="1073150" cy="600705"/>
          </a:xfrm>
        </p:grpSpPr>
        <p:pic>
          <p:nvPicPr>
            <p:cNvPr id="85" name="Graphic 12">
              <a:extLst>
                <a:ext uri="{FF2B5EF4-FFF2-40B4-BE49-F238E27FC236}">
                  <a16:creationId xmlns:a16="http://schemas.microsoft.com/office/drawing/2014/main" id="{6126B0F3-5EE7-1D42-B391-C817DF314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4401" y="156794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" name="TextBox 29">
              <a:extLst>
                <a:ext uri="{FF2B5EF4-FFF2-40B4-BE49-F238E27FC236}">
                  <a16:creationId xmlns:a16="http://schemas.microsoft.com/office/drawing/2014/main" id="{A0E61288-9BAF-3A4C-B4BA-A8CAADFC4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2776" y="1907037"/>
              <a:ext cx="107315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Internet</a:t>
              </a:r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E7999E69-40BB-D3C5-1E84-D18ADF9A2451}"/>
              </a:ext>
            </a:extLst>
          </p:cNvPr>
          <p:cNvGrpSpPr/>
          <p:nvPr/>
        </p:nvGrpSpPr>
        <p:grpSpPr>
          <a:xfrm>
            <a:off x="6299002" y="2461919"/>
            <a:ext cx="875866" cy="842242"/>
            <a:chOff x="7890888" y="4372984"/>
            <a:chExt cx="875866" cy="842242"/>
          </a:xfrm>
        </p:grpSpPr>
        <p:sp>
          <p:nvSpPr>
            <p:cNvPr id="88" name="TextBox 12">
              <a:extLst>
                <a:ext uri="{FF2B5EF4-FFF2-40B4-BE49-F238E27FC236}">
                  <a16:creationId xmlns:a16="http://schemas.microsoft.com/office/drawing/2014/main" id="{ABD69932-0318-B74C-39E7-3376DDD9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0888" y="4784339"/>
              <a:ext cx="8758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Internet </a:t>
              </a:r>
            </a:p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gateway</a:t>
              </a:r>
            </a:p>
          </p:txBody>
        </p:sp>
        <p:pic>
          <p:nvPicPr>
            <p:cNvPr id="89" name="Graphic 10">
              <a:extLst>
                <a:ext uri="{FF2B5EF4-FFF2-40B4-BE49-F238E27FC236}">
                  <a16:creationId xmlns:a16="http://schemas.microsoft.com/office/drawing/2014/main" id="{D2D8FD32-232D-34E8-5F6F-D15992AD26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221" y="437298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4469A3C-8472-D3DA-FA71-0D2A77CFFA68}"/>
              </a:ext>
            </a:extLst>
          </p:cNvPr>
          <p:cNvCxnSpPr>
            <a:cxnSpLocks/>
          </p:cNvCxnSpPr>
          <p:nvPr/>
        </p:nvCxnSpPr>
        <p:spPr>
          <a:xfrm flipH="1">
            <a:off x="6939001" y="2416552"/>
            <a:ext cx="2635451" cy="2255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3EBA20AB-35E4-F893-9A8E-DB7F7AD419B9}"/>
              </a:ext>
            </a:extLst>
          </p:cNvPr>
          <p:cNvCxnSpPr>
            <a:cxnSpLocks/>
          </p:cNvCxnSpPr>
          <p:nvPr/>
        </p:nvCxnSpPr>
        <p:spPr>
          <a:xfrm>
            <a:off x="6753844" y="2919119"/>
            <a:ext cx="0" cy="4931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/>
          <p:cNvSpPr txBox="1"/>
          <p:nvPr/>
        </p:nvSpPr>
        <p:spPr>
          <a:xfrm>
            <a:off x="7435249" y="3995787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、メモリ＆ディスク</a:t>
            </a:r>
            <a:endParaRPr kumimoji="1" lang="en-US" altLang="ja-JP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使用率を監視</a:t>
            </a: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9755412" y="445306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アラート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00A2AC8-7EAD-C602-95EC-53A1A5390D0E}"/>
              </a:ext>
            </a:extLst>
          </p:cNvPr>
          <p:cNvSpPr txBox="1"/>
          <p:nvPr/>
        </p:nvSpPr>
        <p:spPr>
          <a:xfrm>
            <a:off x="1810063" y="3556839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データレプリケーション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064B30A-A66A-E1CA-F90C-E169C87ECA76}"/>
              </a:ext>
            </a:extLst>
          </p:cNvPr>
          <p:cNvSpPr txBox="1"/>
          <p:nvPr/>
        </p:nvSpPr>
        <p:spPr>
          <a:xfrm>
            <a:off x="4589375" y="34194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カットオーバー</a:t>
            </a:r>
            <a:endParaRPr lang="en-US" altLang="ja-JP" sz="1200" dirty="0"/>
          </a:p>
          <a:p>
            <a:r>
              <a:rPr lang="ja-JP" altLang="en-US" sz="1200" dirty="0"/>
              <a:t>インスタンス</a:t>
            </a:r>
            <a:r>
              <a:rPr kumimoji="1" lang="ja-JP" altLang="en-US" sz="1200" dirty="0"/>
              <a:t>起動</a:t>
            </a:r>
          </a:p>
        </p:txBody>
      </p:sp>
    </p:spTree>
    <p:extLst>
      <p:ext uri="{BB962C8B-B14F-4D97-AF65-F5344CB8AC3E}">
        <p14:creationId xmlns:p14="http://schemas.microsoft.com/office/powerpoint/2010/main" val="90373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288</Words>
  <Application>Microsoft Office PowerPoint</Application>
  <PresentationFormat>ワイド画面</PresentationFormat>
  <Paragraphs>47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課題演習 OJT （マイグレーション研修) </vt:lpstr>
      <vt:lpstr>1．作業要件</vt:lpstr>
      <vt:lpstr>2．構成図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</dc:creator>
  <cp:lastModifiedBy>EDU</cp:lastModifiedBy>
  <cp:revision>24</cp:revision>
  <dcterms:created xsi:type="dcterms:W3CDTF">2025-02-04T03:19:23Z</dcterms:created>
  <dcterms:modified xsi:type="dcterms:W3CDTF">2025-02-10T01:50:07Z</dcterms:modified>
</cp:coreProperties>
</file>