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32" r:id="rId3"/>
    <p:sldId id="320" r:id="rId4"/>
    <p:sldId id="328" r:id="rId5"/>
    <p:sldId id="362" r:id="rId6"/>
    <p:sldId id="376" r:id="rId7"/>
    <p:sldId id="365" r:id="rId8"/>
    <p:sldId id="373" r:id="rId9"/>
    <p:sldId id="377" r:id="rId10"/>
    <p:sldId id="381" r:id="rId11"/>
    <p:sldId id="380" r:id="rId12"/>
    <p:sldId id="379" r:id="rId13"/>
    <p:sldId id="378" r:id="rId14"/>
    <p:sldId id="374" r:id="rId15"/>
    <p:sldId id="366" r:id="rId16"/>
    <p:sldId id="382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62" y="15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xmlns="" id="{693C1C97-E8A7-4C21-A435-4EC12178645C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xmlns="" id="{EE5D01AE-3E42-4A77-B24F-7DCC173A629F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xmlns="" id="{EE426CAA-D9A5-455F-AB8A-F82EE0F3BE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xmlns="" id="{8F472253-0120-4FB9-BA52-1CB6FF1DA8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FE9A7BDC-506C-43B9-8E19-A083AACD5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xmlns="" id="{854972C3-2C73-452B-BFEF-80203D550392}"/>
              </a:ext>
            </a:extLst>
          </p:cNvPr>
          <p:cNvSpPr/>
          <p:nvPr userDrawn="1"/>
        </p:nvSpPr>
        <p:spPr>
          <a:xfrm>
            <a:off x="404812" y="1076325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xmlns="" id="{2A5476AF-5340-4078-9CEF-0E15D5400A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155FAC4-AFC3-4F64-8DCD-0B51D7CADA93}"/>
              </a:ext>
            </a:extLst>
          </p:cNvPr>
          <p:cNvSpPr/>
          <p:nvPr userDrawn="1"/>
        </p:nvSpPr>
        <p:spPr>
          <a:xfrm>
            <a:off x="181125" y="3917728"/>
            <a:ext cx="5796313" cy="4423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CCB0BCC-3AFD-4C49-9A00-8FFA9396D0BB}"/>
              </a:ext>
            </a:extLst>
          </p:cNvPr>
          <p:cNvGrpSpPr/>
          <p:nvPr userDrawn="1"/>
        </p:nvGrpSpPr>
        <p:grpSpPr>
          <a:xfrm>
            <a:off x="793783" y="1500078"/>
            <a:ext cx="4777178" cy="262473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4F3D345-57F6-42E2-BFC6-9CB42D9D20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DE3FD75A-D49A-430A-9D37-45B8A122D19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03F115F-2DF3-472C-BD16-147263D2A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1398DB7-0155-42BB-914C-D2C01314703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2F0ECF3-AA86-4B1D-8ACE-C15A01FA678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FE407B59-3C2C-4BD5-9578-A10F3F75C30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13482FBE-7F6D-46F0-9784-40DB36F0F0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2AA4F6F4-9B95-4D67-A600-740E1BBA78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062E479F-E6D0-4A5F-BEAA-7CBEAD18370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B8CB948F-5AB8-448B-A723-31920F7CCDE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18E51FD3-57F4-4E5E-9B5C-FFA1002A55A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C25EA8F-B512-4406-A8AB-5026410828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482C4231-6EF3-439C-8E24-16CCF53D3FD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466378" y="1642490"/>
            <a:ext cx="3420025" cy="21316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6FB88DE1-CE79-4348-8965-FDA64AEEA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8" r:id="rId4"/>
    <p:sldLayoutId id="2147483677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54393A3-925D-4615-AE18-24CEF30DBC45}"/>
              </a:ext>
            </a:extLst>
          </p:cNvPr>
          <p:cNvSpPr txBox="1"/>
          <p:nvPr/>
        </p:nvSpPr>
        <p:spPr>
          <a:xfrm>
            <a:off x="7576391" y="2102223"/>
            <a:ext cx="28439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3200" b="1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KELAS XII</a:t>
            </a:r>
            <a:endParaRPr lang="ko-KR" alt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D998ED4-A105-40ED-8D9A-07EBE0D04111}"/>
              </a:ext>
            </a:extLst>
          </p:cNvPr>
          <p:cNvSpPr txBox="1"/>
          <p:nvPr/>
        </p:nvSpPr>
        <p:spPr>
          <a:xfrm>
            <a:off x="5848350" y="5192046"/>
            <a:ext cx="601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Disusun Oleh : </a:t>
            </a:r>
          </a:p>
          <a:p>
            <a:pPr algn="ctr"/>
            <a:r>
              <a:rPr lang="id-ID" altLang="ko-KR" b="1" dirty="0" smtClean="0"/>
              <a:t>Tim Penyusun  MGMP Bahasa Indonesia  </a:t>
            </a:r>
          </a:p>
          <a:p>
            <a:pPr algn="ctr"/>
            <a:r>
              <a:rPr lang="id-ID" altLang="ko-KR" b="1" dirty="0" smtClean="0"/>
              <a:t>MA Husnul Khotimah </a:t>
            </a:r>
            <a:endParaRPr lang="en-US" altLang="ko-KR" dirty="0" smtClean="0"/>
          </a:p>
          <a:p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5867400" y="292981"/>
            <a:ext cx="6080003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id-ID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cs typeface="Arial" pitchFamily="34" charset="0"/>
              </a:rPr>
              <a:t>Surat Lamaran Pekerjaan 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j-lt"/>
              <a:cs typeface="Arial" pitchFamily="34" charset="0"/>
            </a:endParaRPr>
          </a:p>
        </p:txBody>
      </p:sp>
      <p:pic>
        <p:nvPicPr>
          <p:cNvPr id="10" name="Picture Placeholder 9" descr="lpiipmgmrci9i5sr8gzu.jpg"/>
          <p:cNvPicPr>
            <a:picLocks noGrp="1" noChangeAspect="1"/>
          </p:cNvPicPr>
          <p:nvPr>
            <p:ph type="pic" idx="12"/>
          </p:nvPr>
        </p:nvPicPr>
        <p:blipFill>
          <a:blip r:embed="rId2"/>
          <a:srcRect l="19105" r="19105"/>
          <a:stretch>
            <a:fillRect/>
          </a:stretch>
        </p:blipFill>
        <p:spPr/>
      </p:pic>
      <p:pic>
        <p:nvPicPr>
          <p:cNvPr id="12" name="Picture 11" descr="C:\Users\user1\Picture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1306" y="2841540"/>
            <a:ext cx="1601793" cy="2217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24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27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519712" y="4216547"/>
            <a:ext cx="9206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APAKAH NOMOR 3?</a:t>
            </a:r>
          </a:p>
          <a:p>
            <a:endParaRPr lang="en-US" b="1" dirty="0"/>
          </a:p>
          <a:p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Kuningan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8 November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2020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37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24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27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519712" y="4216547"/>
            <a:ext cx="9206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APAKAH NOMOR 4?</a:t>
            </a:r>
          </a:p>
          <a:p>
            <a:endParaRPr lang="en-US" b="1" dirty="0"/>
          </a:p>
          <a:p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Kuningan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, 08 November 2020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37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24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27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519712" y="4216547"/>
            <a:ext cx="9206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APAKAH NOMOR 5?</a:t>
            </a:r>
          </a:p>
          <a:p>
            <a:endParaRPr lang="en-US" b="1" dirty="0"/>
          </a:p>
          <a:p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Kuningan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, 8 November 2020</a:t>
            </a:r>
            <a:endParaRPr lang="en-US" sz="4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37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3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6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4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15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323531" y="1600996"/>
            <a:ext cx="51420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2. Lampiran dan Perihal</a:t>
            </a:r>
          </a:p>
          <a:p>
            <a:r>
              <a:rPr lang="id-ID" sz="2800" dirty="0" smtClean="0"/>
              <a:t>Dalam menulis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id-ID" sz="2800" dirty="0" smtClean="0"/>
              <a:t> Kata “Lampiran” dan “Perihal” tidak boleh disingkat seperti menjadi Lamp atau Hal. 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id-ID" sz="2800" dirty="0" smtClean="0"/>
              <a:t>Angka dalam kolom lampiran itu ditulis  menggunakan huruf.</a:t>
            </a:r>
            <a:endParaRPr lang="id-ID" sz="1200" dirty="0" smtClean="0"/>
          </a:p>
          <a:p>
            <a:r>
              <a:rPr lang="id-ID" sz="2800" dirty="0" smtClean="0">
                <a:solidFill>
                  <a:schemeClr val="accent1"/>
                </a:solidFill>
              </a:rPr>
              <a:t>Contohnya :</a:t>
            </a:r>
          </a:p>
          <a:p>
            <a:pPr>
              <a:tabLst>
                <a:tab pos="1025525" algn="l"/>
                <a:tab pos="1204913" algn="l"/>
                <a:tab pos="2174875" algn="l"/>
              </a:tabLst>
            </a:pPr>
            <a:r>
              <a:rPr lang="en-US" dirty="0" smtClean="0"/>
              <a:t>	</a:t>
            </a:r>
            <a:r>
              <a:rPr lang="id-ID" dirty="0" smtClean="0"/>
              <a:t>Lampiran </a:t>
            </a:r>
            <a:r>
              <a:rPr lang="en-US" dirty="0" smtClean="0"/>
              <a:t>	</a:t>
            </a:r>
            <a:r>
              <a:rPr lang="id-ID" dirty="0" smtClean="0"/>
              <a:t>: Satu </a:t>
            </a:r>
            <a:r>
              <a:rPr lang="en-US" dirty="0" smtClean="0"/>
              <a:t>l</a:t>
            </a:r>
            <a:r>
              <a:rPr lang="id-ID" dirty="0" smtClean="0"/>
              <a:t>embar</a:t>
            </a:r>
            <a:br>
              <a:rPr lang="id-ID" dirty="0" smtClean="0"/>
            </a:br>
            <a:r>
              <a:rPr lang="en-US" dirty="0" smtClean="0"/>
              <a:t>	</a:t>
            </a:r>
            <a:r>
              <a:rPr lang="id-ID" dirty="0" smtClean="0"/>
              <a:t>Perihal </a:t>
            </a:r>
            <a:r>
              <a:rPr lang="en-US" dirty="0" smtClean="0"/>
              <a:t>   	</a:t>
            </a:r>
            <a:r>
              <a:rPr lang="id-ID" dirty="0" smtClean="0"/>
              <a:t>: Lamaran </a:t>
            </a:r>
            <a:r>
              <a:rPr lang="en-US" dirty="0" smtClean="0"/>
              <a:t>k</a:t>
            </a:r>
            <a:r>
              <a:rPr lang="id-ID" dirty="0" smtClean="0"/>
              <a:t>erja</a:t>
            </a:r>
            <a:endParaRPr lang="id-ID" dirty="0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5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100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Calibri" pitchFamily="34" charset="0"/>
              </a:rPr>
              <a:t>0</a:t>
            </a:r>
            <a:r>
              <a:rPr lang="id-ID" altLang="ko-KR" b="1" dirty="0" smtClean="0">
                <a:solidFill>
                  <a:schemeClr val="bg1"/>
                </a:solidFill>
                <a:cs typeface="Calibri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413403" y="1987674"/>
            <a:ext cx="5142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3. Alamat Surat</a:t>
            </a:r>
          </a:p>
          <a:p>
            <a:r>
              <a:rPr lang="id-ID" dirty="0" smtClean="0"/>
              <a:t>Ada beberapa hal yang perlu diperhatikan dalam menulis alamat surat yang dituju seperti :</a:t>
            </a:r>
          </a:p>
          <a:p>
            <a:pPr marL="276225" indent="-276225">
              <a:buFont typeface="Wingdings" pitchFamily="2" charset="2"/>
              <a:buChar char="q"/>
            </a:pPr>
            <a:r>
              <a:rPr lang="id-ID" dirty="0" smtClean="0"/>
              <a:t> Tidak menggunakan kata-kata “Kepada”</a:t>
            </a:r>
          </a:p>
          <a:p>
            <a:pPr marL="276225" indent="-276225">
              <a:buFont typeface="Wingdings" pitchFamily="2" charset="2"/>
              <a:buChar char="q"/>
            </a:pPr>
            <a:r>
              <a:rPr lang="id-ID" dirty="0" smtClean="0"/>
              <a:t>Alamat di</a:t>
            </a:r>
            <a:r>
              <a:rPr lang="en-US" dirty="0" err="1" smtClean="0"/>
              <a:t>tulis</a:t>
            </a:r>
            <a:r>
              <a:rPr lang="id-ID" dirty="0" smtClean="0"/>
              <a:t> tidak lebih dari </a:t>
            </a:r>
            <a:r>
              <a:rPr lang="en-US" dirty="0" err="1" smtClean="0"/>
              <a:t>empat</a:t>
            </a:r>
            <a:r>
              <a:rPr lang="id-ID" dirty="0" smtClean="0"/>
              <a:t> baris. </a:t>
            </a:r>
          </a:p>
          <a:p>
            <a:pPr marL="276225" indent="-276225">
              <a:buFont typeface="Wingdings" pitchFamily="2" charset="2"/>
              <a:buChar char="q"/>
            </a:pPr>
            <a:r>
              <a:rPr lang="id-ID" dirty="0" smtClean="0"/>
              <a:t>Jabatan tidak boleh menggunakan jenis kelamin seperti halnya bapak atau ibu </a:t>
            </a:r>
          </a:p>
          <a:p>
            <a:pPr marL="276225" indent="-276225">
              <a:buFont typeface="Wingdings" pitchFamily="2" charset="2"/>
              <a:buChar char="q"/>
            </a:pPr>
            <a:r>
              <a:rPr lang="id-ID" dirty="0" smtClean="0"/>
              <a:t>Tulisan “Jalan” pada suatu alamat tidak boleh disingkat. </a:t>
            </a:r>
          </a:p>
          <a:p>
            <a:pPr marL="276225" indent="-276225">
              <a:buFont typeface="Wingdings" pitchFamily="2" charset="2"/>
              <a:buChar char="q"/>
            </a:pPr>
            <a:r>
              <a:rPr lang="id-ID" dirty="0" smtClean="0"/>
              <a:t>Tidak boleh menggunakan titik di masing-masing akhir barisanya.</a:t>
            </a:r>
          </a:p>
          <a:p>
            <a:endParaRPr lang="id-ID" dirty="0" smtClean="0"/>
          </a:p>
          <a:p>
            <a:r>
              <a:rPr lang="id-ID" dirty="0" smtClean="0"/>
              <a:t>Contohnya :</a:t>
            </a:r>
          </a:p>
          <a:p>
            <a:pPr marL="290513"/>
            <a:r>
              <a:rPr lang="id-ID" dirty="0" smtClean="0"/>
              <a:t>Yth. </a:t>
            </a:r>
            <a:r>
              <a:rPr lang="en-US" dirty="0" err="1" smtClean="0"/>
              <a:t>Pimpinan</a:t>
            </a:r>
            <a:r>
              <a:rPr lang="en-US" dirty="0" smtClean="0"/>
              <a:t> HRD</a:t>
            </a:r>
          </a:p>
          <a:p>
            <a:pPr marL="290513"/>
            <a:r>
              <a:rPr lang="en-US" dirty="0" smtClean="0"/>
              <a:t>PT </a:t>
            </a:r>
            <a:r>
              <a:rPr lang="id-ID" dirty="0" smtClean="0"/>
              <a:t>Sukses Mandiri </a:t>
            </a:r>
            <a:br>
              <a:rPr lang="id-ID" dirty="0" smtClean="0"/>
            </a:br>
            <a:r>
              <a:rPr lang="id-ID" dirty="0" smtClean="0"/>
              <a:t>Jalan M.Yamin </a:t>
            </a:r>
            <a:r>
              <a:rPr lang="en-US" dirty="0"/>
              <a:t>6</a:t>
            </a:r>
            <a:r>
              <a:rPr lang="id-ID" dirty="0" smtClean="0"/>
              <a:t>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Bandung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5786</a:t>
            </a:r>
            <a:endParaRPr lang="id-ID" dirty="0"/>
          </a:p>
        </p:txBody>
      </p:sp>
      <p:grpSp>
        <p:nvGrpSpPr>
          <p:cNvPr id="10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2" y="339510"/>
            <a:ext cx="11573196" cy="724247"/>
          </a:xfrm>
        </p:spPr>
        <p:txBody>
          <a:bodyPr/>
          <a:lstStyle/>
          <a:p>
            <a:r>
              <a:rPr lang="fi-FI" sz="4400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KIAN TERIMAKASIH WHIT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619"/>
            <a:ext cx="11817927" cy="36931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7031" y="3463175"/>
            <a:ext cx="6249919" cy="335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Animasi bergerak untuk powerpoint (1) - tepuk tanga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8" y="4243829"/>
            <a:ext cx="2496856" cy="24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725283" y="2731426"/>
            <a:ext cx="997896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SAMPAI JUMPA DI PERTEMUAN KE-2</a:t>
            </a:r>
            <a:endParaRPr lang="id-ID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2528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8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AD97BA-EBF9-4425-BEDC-46B35F1C46A5}"/>
              </a:ext>
            </a:extLst>
          </p:cNvPr>
          <p:cNvSpPr/>
          <p:nvPr/>
        </p:nvSpPr>
        <p:spPr>
          <a:xfrm>
            <a:off x="5986732" y="438548"/>
            <a:ext cx="5353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SURAT LAMARAN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C27761-262E-4D4A-8CC4-FCB4E468EF58}"/>
              </a:ext>
            </a:extLst>
          </p:cNvPr>
          <p:cNvSpPr/>
          <p:nvPr/>
        </p:nvSpPr>
        <p:spPr>
          <a:xfrm>
            <a:off x="7600348" y="1058966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PEKERJAAN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A096A6-A20C-4173-8B8C-F55E1128F48D}"/>
              </a:ext>
            </a:extLst>
          </p:cNvPr>
          <p:cNvGrpSpPr/>
          <p:nvPr/>
        </p:nvGrpSpPr>
        <p:grpSpPr>
          <a:xfrm>
            <a:off x="6469812" y="2479225"/>
            <a:ext cx="4870696" cy="2242030"/>
            <a:chOff x="4120557" y="1916832"/>
            <a:chExt cx="4123853" cy="2242030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xmlns="" id="{395462F3-A375-4C1D-896C-65F393F1AF0F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id-ID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Pengertian Surat Lamaran Pekerjaan 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14E130A-F12B-47F8-B7D9-BB9136CAF50E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18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id-ID" sz="2000" dirty="0" smtClean="0"/>
                <a:t>Surat Lamaran Pekerjaan merupakan surat yang ditulis seseorang yang ditujukan pada lembaga/instansi dengan tujuan untuk mendapatkan pekerjaan.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82E2AD-E512-49C8-9EC4-8841AF3C611E}"/>
              </a:ext>
            </a:extLst>
          </p:cNvPr>
          <p:cNvSpPr txBox="1"/>
          <p:nvPr/>
        </p:nvSpPr>
        <p:spPr>
          <a:xfrm>
            <a:off x="1444743" y="6079402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5" name="Picture Placeholder 14" descr="Contoh-Teks-Laporan-Hasil-Observasi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0630" r="30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Jenis Surat lamaran Pekerjaan </a:t>
            </a:r>
            <a:endParaRPr lang="en-US" sz="4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자유형 31">
            <a:extLst>
              <a:ext uri="{FF2B5EF4-FFF2-40B4-BE49-F238E27FC236}">
                <a16:creationId xmlns:a16="http://schemas.microsoft.com/office/drawing/2014/main" xmlns="" id="{6904D336-C359-4FE8-997B-BFB43F68E0E4}"/>
              </a:ext>
            </a:extLst>
          </p:cNvPr>
          <p:cNvSpPr/>
          <p:nvPr/>
        </p:nvSpPr>
        <p:spPr>
          <a:xfrm rot="18900000">
            <a:off x="9239194" y="1265013"/>
            <a:ext cx="5490833" cy="4829760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64824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85077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55321">
                <a:moveTo>
                  <a:pt x="4732435" y="0"/>
                </a:moveTo>
                <a:lnTo>
                  <a:pt x="556806" y="3555321"/>
                </a:lnTo>
                <a:cubicBezTo>
                  <a:pt x="356941" y="3393472"/>
                  <a:pt x="199865" y="3246926"/>
                  <a:pt x="0" y="3085077"/>
                </a:cubicBezTo>
                <a:cubicBezTo>
                  <a:pt x="4937" y="2071033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80B59A45-8072-4580-8C61-BE43B81DE95C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26BAC7-3C51-4922-9653-620CDFDB28D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xmlns="" id="{87499EE2-14CD-4354-AE8E-73722B5CB0FC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8">
            <a:extLst>
              <a:ext uri="{FF2B5EF4-FFF2-40B4-BE49-F238E27FC236}">
                <a16:creationId xmlns:a16="http://schemas.microsoft.com/office/drawing/2014/main" xmlns="" id="{92BD8B55-88A6-4D40-83CC-FDA896B6085E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xmlns="" id="{48D3EB89-9858-4B2B-A1D3-DED0A1E7B14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0C7444-EC1A-4CA6-8607-4B5536FA42C2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5BED76-70FF-436A-BABA-D9B970065F28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580878-D030-4730-8203-AED09C9205F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xmlns="" id="{C42C14DC-97F8-44BC-A4F4-CCA1EE70FCAC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xmlns="" id="{BE7AF9C4-468E-4399-A657-A7DE4178A406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xmlns="" id="{13841BC4-8732-4A0C-BA8A-61895249F821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Block Arc 10">
            <a:extLst>
              <a:ext uri="{FF2B5EF4-FFF2-40B4-BE49-F238E27FC236}">
                <a16:creationId xmlns:a16="http://schemas.microsoft.com/office/drawing/2014/main" xmlns="" id="{8A58F454-9794-4CC7-8F19-F5E3FD64B5A5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198F44E-026F-4FB2-BDAF-F999ABBE77C1}"/>
              </a:ext>
            </a:extLst>
          </p:cNvPr>
          <p:cNvSpPr txBox="1"/>
          <p:nvPr/>
        </p:nvSpPr>
        <p:spPr>
          <a:xfrm>
            <a:off x="735996" y="1577259"/>
            <a:ext cx="66827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2400" dirty="0" smtClean="0"/>
              <a:t>Menurut jenis pembuatannya, surat lamaran dibagi dua:</a:t>
            </a:r>
            <a:endParaRPr lang="id-ID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2EA040C-EAF5-4BDE-9550-88F88B02F6B9}"/>
              </a:ext>
            </a:extLst>
          </p:cNvPr>
          <p:cNvSpPr txBox="1"/>
          <p:nvPr/>
        </p:nvSpPr>
        <p:spPr>
          <a:xfrm>
            <a:off x="891538" y="2590648"/>
            <a:ext cx="550926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/>
              <a:t>1. Surat lamaran pekerjaan yang digabungkan dengan daftar riwayat hidup (curriculum vitae) disebut model gabungan.</a:t>
            </a:r>
            <a:endParaRPr lang="id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2EA040C-EAF5-4BDE-9550-88F88B02F6B9}"/>
              </a:ext>
            </a:extLst>
          </p:cNvPr>
          <p:cNvSpPr txBox="1"/>
          <p:nvPr/>
        </p:nvSpPr>
        <p:spPr>
          <a:xfrm>
            <a:off x="874284" y="4505713"/>
            <a:ext cx="5474757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/>
              <a:t>2. Surat lamaran pekerjaan yang dipisahkan dengan daftar riwayat hidup disebut model terpisah.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id-ID" sz="4400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Struktur Surat Lamaran Pekerjaan</a:t>
            </a:r>
            <a:endParaRPr lang="id-ID" sz="44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Freeform 32">
            <a:extLst>
              <a:ext uri="{FF2B5EF4-FFF2-40B4-BE49-F238E27FC236}">
                <a16:creationId xmlns:a16="http://schemas.microsoft.com/office/drawing/2014/main" xmlns="" id="{F6534E24-C831-4B13-918A-2350B175ED05}"/>
              </a:ext>
            </a:extLst>
          </p:cNvPr>
          <p:cNvSpPr/>
          <p:nvPr/>
        </p:nvSpPr>
        <p:spPr>
          <a:xfrm>
            <a:off x="3295291" y="5562702"/>
            <a:ext cx="8900027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4EE5F78-E3A2-4728-9674-9DF6FCDDB3D9}"/>
              </a:ext>
            </a:extLst>
          </p:cNvPr>
          <p:cNvSpPr txBox="1"/>
          <p:nvPr/>
        </p:nvSpPr>
        <p:spPr>
          <a:xfrm>
            <a:off x="3830128" y="1975675"/>
            <a:ext cx="3536829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dirty="0" smtClean="0"/>
              <a:t>1. Tempat dan Tanggal Pembuatan Surat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2. Lampiran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3. Perihal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4. Alamat yang dituju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5. Salam Pembuka</a:t>
            </a:r>
            <a:endParaRPr lang="id-ID" sz="2400" dirty="0"/>
          </a:p>
        </p:txBody>
      </p:sp>
      <p:grpSp>
        <p:nvGrpSpPr>
          <p:cNvPr id="67" name="그룹 9">
            <a:extLst>
              <a:ext uri="{FF2B5EF4-FFF2-40B4-BE49-F238E27FC236}">
                <a16:creationId xmlns:a16="http://schemas.microsoft.com/office/drawing/2014/main" xmlns="" id="{735CDB53-6975-4602-81CF-1D1CD16A36CB}"/>
              </a:ext>
            </a:extLst>
          </p:cNvPr>
          <p:cNvGrpSpPr/>
          <p:nvPr/>
        </p:nvGrpSpPr>
        <p:grpSpPr>
          <a:xfrm>
            <a:off x="0" y="2055493"/>
            <a:ext cx="2952312" cy="3670229"/>
            <a:chOff x="1018676" y="1848459"/>
            <a:chExt cx="2952312" cy="3670229"/>
          </a:xfrm>
        </p:grpSpPr>
        <p:sp>
          <p:nvSpPr>
            <p:cNvPr id="68" name="Oval 1">
              <a:extLst>
                <a:ext uri="{FF2B5EF4-FFF2-40B4-BE49-F238E27FC236}">
                  <a16:creationId xmlns:a16="http://schemas.microsoft.com/office/drawing/2014/main" xmlns="" id="{E6721D14-F5E3-4F1A-AC07-37859905BA0F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9" name="Group 18">
              <a:extLst>
                <a:ext uri="{FF2B5EF4-FFF2-40B4-BE49-F238E27FC236}">
                  <a16:creationId xmlns:a16="http://schemas.microsoft.com/office/drawing/2014/main" xmlns="" id="{B477482F-D80F-41F0-93F6-56E875E584BA}"/>
                </a:ext>
              </a:extLst>
            </p:cNvPr>
            <p:cNvGrpSpPr/>
            <p:nvPr/>
          </p:nvGrpSpPr>
          <p:grpSpPr>
            <a:xfrm rot="19043010">
              <a:off x="3312153" y="3670883"/>
              <a:ext cx="658835" cy="1847805"/>
              <a:chOff x="6208048" y="3967120"/>
              <a:chExt cx="864096" cy="2231240"/>
            </a:xfrm>
          </p:grpSpPr>
          <p:sp>
            <p:nvSpPr>
              <p:cNvPr id="88" name="Rectangle 13">
                <a:extLst>
                  <a:ext uri="{FF2B5EF4-FFF2-40B4-BE49-F238E27FC236}">
                    <a16:creationId xmlns:a16="http://schemas.microsoft.com/office/drawing/2014/main" xmlns="" id="{DEF1853E-AF7C-4314-AA39-D3E8D35467F3}"/>
                  </a:ext>
                </a:extLst>
              </p:cNvPr>
              <p:cNvSpPr/>
              <p:nvPr/>
            </p:nvSpPr>
            <p:spPr>
              <a:xfrm>
                <a:off x="6208144" y="3967120"/>
                <a:ext cx="864000" cy="14168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Isosceles Triangle 14">
                <a:extLst>
                  <a:ext uri="{FF2B5EF4-FFF2-40B4-BE49-F238E27FC236}">
                    <a16:creationId xmlns:a16="http://schemas.microsoft.com/office/drawing/2014/main" xmlns="" id="{92289AB8-B293-45CC-93F2-2A3D5B26ABCB}"/>
                  </a:ext>
                </a:extLst>
              </p:cNvPr>
              <p:cNvSpPr/>
              <p:nvPr/>
            </p:nvSpPr>
            <p:spPr>
              <a:xfrm rot="10800000">
                <a:off x="6485344" y="5887981"/>
                <a:ext cx="309600" cy="310379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0" name="Trapezoid 12">
                <a:extLst>
                  <a:ext uri="{FF2B5EF4-FFF2-40B4-BE49-F238E27FC236}">
                    <a16:creationId xmlns:a16="http://schemas.microsoft.com/office/drawing/2014/main" xmlns="" id="{22E3BE36-9C81-41D5-8E7A-453A9A57C518}"/>
                  </a:ext>
                </a:extLst>
              </p:cNvPr>
              <p:cNvSpPr/>
              <p:nvPr/>
            </p:nvSpPr>
            <p:spPr>
              <a:xfrm rot="10800000">
                <a:off x="6208048" y="5189849"/>
                <a:ext cx="864096" cy="696733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" name="그룹 8">
              <a:extLst>
                <a:ext uri="{FF2B5EF4-FFF2-40B4-BE49-F238E27FC236}">
                  <a16:creationId xmlns:a16="http://schemas.microsoft.com/office/drawing/2014/main" xmlns="" id="{60D0F9DF-150B-483E-A235-EE45D3D13763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71" name="Freeform 23">
                <a:extLst>
                  <a:ext uri="{FF2B5EF4-FFF2-40B4-BE49-F238E27FC236}">
                    <a16:creationId xmlns:a16="http://schemas.microsoft.com/office/drawing/2014/main" xmlns="" id="{4FFD013C-163B-4788-A71C-9AD7B764728D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24">
                <a:extLst>
                  <a:ext uri="{FF2B5EF4-FFF2-40B4-BE49-F238E27FC236}">
                    <a16:creationId xmlns:a16="http://schemas.microsoft.com/office/drawing/2014/main" xmlns="" id="{D75B1C65-1AC7-4FB7-B380-79D525860D34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73" name="그룹 7">
                <a:extLst>
                  <a:ext uri="{FF2B5EF4-FFF2-40B4-BE49-F238E27FC236}">
                    <a16:creationId xmlns:a16="http://schemas.microsoft.com/office/drawing/2014/main" xmlns="" id="{EAA394B6-6479-4BC9-AE72-2E26912C9005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74" name="자유형: 도형 3">
                  <a:extLst>
                    <a:ext uri="{FF2B5EF4-FFF2-40B4-BE49-F238E27FC236}">
                      <a16:creationId xmlns:a16="http://schemas.microsoft.com/office/drawing/2014/main" xmlns="" id="{A88C52F2-2493-4AF5-B876-755A6F76ADE7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5" name="그룹 42">
                  <a:extLst>
                    <a:ext uri="{FF2B5EF4-FFF2-40B4-BE49-F238E27FC236}">
                      <a16:creationId xmlns:a16="http://schemas.microsoft.com/office/drawing/2014/main" xmlns="" id="{165F6A62-7C86-487E-A725-9EE87A0C87D7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83" name="자유형: 도형 43">
                    <a:extLst>
                      <a:ext uri="{FF2B5EF4-FFF2-40B4-BE49-F238E27FC236}">
                        <a16:creationId xmlns:a16="http://schemas.microsoft.com/office/drawing/2014/main" xmlns="" id="{08AB2D08-3813-40A8-BBDB-7608511D32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4" name="자유형: 도형 44">
                    <a:extLst>
                      <a:ext uri="{FF2B5EF4-FFF2-40B4-BE49-F238E27FC236}">
                        <a16:creationId xmlns:a16="http://schemas.microsoft.com/office/drawing/2014/main" xmlns="" id="{CA8661D4-A94E-4C52-814D-CB5D1F352385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5" name="자유형: 도형 45">
                    <a:extLst>
                      <a:ext uri="{FF2B5EF4-FFF2-40B4-BE49-F238E27FC236}">
                        <a16:creationId xmlns:a16="http://schemas.microsoft.com/office/drawing/2014/main" xmlns="" id="{F036B897-8149-4511-B5FF-F0F94FF430DA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6" name="자유형: 도형 46">
                    <a:extLst>
                      <a:ext uri="{FF2B5EF4-FFF2-40B4-BE49-F238E27FC236}">
                        <a16:creationId xmlns:a16="http://schemas.microsoft.com/office/drawing/2014/main" xmlns="" id="{75FF01E1-B6BA-46A6-8726-68ACC3437923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7" name="직선 연결선 47">
                    <a:extLst>
                      <a:ext uri="{FF2B5EF4-FFF2-40B4-BE49-F238E27FC236}">
                        <a16:creationId xmlns:a16="http://schemas.microsoft.com/office/drawing/2014/main" xmlns="" id="{AB18BE1C-988C-4251-A135-9DD4BE6526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자유형: 도형 95">
                  <a:extLst>
                    <a:ext uri="{FF2B5EF4-FFF2-40B4-BE49-F238E27FC236}">
                      <a16:creationId xmlns:a16="http://schemas.microsoft.com/office/drawing/2014/main" xmlns="" id="{301EABE0-B804-4978-824A-E1E6A73E5943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7" name="그룹 96">
                  <a:extLst>
                    <a:ext uri="{FF2B5EF4-FFF2-40B4-BE49-F238E27FC236}">
                      <a16:creationId xmlns:a16="http://schemas.microsoft.com/office/drawing/2014/main" xmlns="" id="{4918AE9E-D690-4CB1-BB3F-940F85A6FF95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78" name="자유형: 도형 97">
                    <a:extLst>
                      <a:ext uri="{FF2B5EF4-FFF2-40B4-BE49-F238E27FC236}">
                        <a16:creationId xmlns:a16="http://schemas.microsoft.com/office/drawing/2014/main" xmlns="" id="{4420BC60-0FF1-4D01-9116-CEDE0F027D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79" name="자유형: 도형 98">
                    <a:extLst>
                      <a:ext uri="{FF2B5EF4-FFF2-40B4-BE49-F238E27FC236}">
                        <a16:creationId xmlns:a16="http://schemas.microsoft.com/office/drawing/2014/main" xmlns="" id="{C7B879E5-7E7B-4FBF-8D9C-91F1C8305802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0" name="자유형: 도형 99">
                    <a:extLst>
                      <a:ext uri="{FF2B5EF4-FFF2-40B4-BE49-F238E27FC236}">
                        <a16:creationId xmlns:a16="http://schemas.microsoft.com/office/drawing/2014/main" xmlns="" id="{35C4FD3F-DE80-4FC4-A998-418012BCDFAB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1" name="자유형: 도형 100">
                    <a:extLst>
                      <a:ext uri="{FF2B5EF4-FFF2-40B4-BE49-F238E27FC236}">
                        <a16:creationId xmlns:a16="http://schemas.microsoft.com/office/drawing/2014/main" xmlns="" id="{FD1ECEFE-ADA5-4AC2-8DA2-81368C31CB69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2" name="직선 연결선 101">
                    <a:extLst>
                      <a:ext uri="{FF2B5EF4-FFF2-40B4-BE49-F238E27FC236}">
                        <a16:creationId xmlns:a16="http://schemas.microsoft.com/office/drawing/2014/main" xmlns="" id="{F0D57D95-FADB-4A4C-9AF3-A1DD871B5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321D90D-CAE5-48A3-9BF9-CA7BDBB9BDA1}"/>
              </a:ext>
            </a:extLst>
          </p:cNvPr>
          <p:cNvSpPr txBox="1"/>
          <p:nvPr/>
        </p:nvSpPr>
        <p:spPr>
          <a:xfrm>
            <a:off x="2724150" y="1293556"/>
            <a:ext cx="879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Struktur surat lamaran pekerjaan sebagai berikut:</a:t>
            </a:r>
            <a:endParaRPr lang="id-ID" sz="2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4EE5F78-E3A2-4728-9674-9DF6FCDDB3D9}"/>
              </a:ext>
            </a:extLst>
          </p:cNvPr>
          <p:cNvSpPr txBox="1"/>
          <p:nvPr/>
        </p:nvSpPr>
        <p:spPr>
          <a:xfrm>
            <a:off x="8074324" y="2027433"/>
            <a:ext cx="3536829" cy="3347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dirty="0" smtClean="0"/>
              <a:t>6. Alinea Pembuka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7. Alinea Isi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8. Alinea Penutup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9. Salam Penutup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10. Tanda Tangan</a:t>
            </a:r>
          </a:p>
          <a:p>
            <a:pPr>
              <a:lnSpc>
                <a:spcPct val="150000"/>
              </a:lnSpc>
            </a:pPr>
            <a:r>
              <a:rPr lang="id-ID" sz="2400" dirty="0" smtClean="0"/>
              <a:t>11. Nama Lengkap</a:t>
            </a:r>
            <a:endParaRPr lang="id-ID" sz="2400" dirty="0"/>
          </a:p>
        </p:txBody>
      </p:sp>
      <p:grpSp>
        <p:nvGrpSpPr>
          <p:cNvPr id="64" name="그룹 6">
            <a:extLst>
              <a:ext uri="{FF2B5EF4-FFF2-40B4-BE49-F238E27FC236}">
                <a16:creationId xmlns:a16="http://schemas.microsoft.com/office/drawing/2014/main" xmlns="" id="{42796E65-4B62-4039-8006-8729DD733C45}"/>
              </a:ext>
            </a:extLst>
          </p:cNvPr>
          <p:cNvGrpSpPr/>
          <p:nvPr/>
        </p:nvGrpSpPr>
        <p:grpSpPr>
          <a:xfrm>
            <a:off x="6975513" y="3138354"/>
            <a:ext cx="1045616" cy="1045614"/>
            <a:chOff x="7156653" y="2090877"/>
            <a:chExt cx="720081" cy="720080"/>
          </a:xfrm>
        </p:grpSpPr>
        <p:sp>
          <p:nvSpPr>
            <p:cNvPr id="65" name="Rounded Rectangle 122">
              <a:extLst>
                <a:ext uri="{FF2B5EF4-FFF2-40B4-BE49-F238E27FC236}">
                  <a16:creationId xmlns:a16="http://schemas.microsoft.com/office/drawing/2014/main" xmlns="" id="{0A99E88F-ACEB-469B-8CFA-A1DA0F8DB3BF}"/>
                </a:ext>
              </a:extLst>
            </p:cNvPr>
            <p:cNvSpPr/>
            <p:nvPr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66" name="Rounded Rectangle 123">
              <a:extLst>
                <a:ext uri="{FF2B5EF4-FFF2-40B4-BE49-F238E27FC236}">
                  <a16:creationId xmlns:a16="http://schemas.microsoft.com/office/drawing/2014/main" xmlns="" id="{92FE7161-1D1A-48AD-B890-D3488E9F5DB1}"/>
                </a:ext>
              </a:extLst>
            </p:cNvPr>
            <p:cNvSpPr/>
            <p:nvPr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56965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718456" y="2081"/>
            <a:ext cx="9978963" cy="7201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 (1)    </a:t>
            </a:r>
            <a:r>
              <a:rPr lang="id-ID" sz="1100" dirty="0" smtClean="0"/>
              <a:t>Sleman, 12 Juni 2017</a:t>
            </a:r>
          </a:p>
          <a:p>
            <a:r>
              <a:rPr lang="id-ID" sz="1100" dirty="0" smtClean="0"/>
              <a:t>Lampiran : Enam lembar</a:t>
            </a:r>
            <a:r>
              <a:rPr lang="en-US" sz="1100" dirty="0" smtClean="0"/>
              <a:t>      (2)</a:t>
            </a:r>
            <a:endParaRPr lang="id-ID" sz="1100" dirty="0" smtClean="0"/>
          </a:p>
          <a:p>
            <a:r>
              <a:rPr lang="id-ID" sz="1100" dirty="0" smtClean="0"/>
              <a:t>Perihal     : Lamaran pekerjaan</a:t>
            </a:r>
            <a:r>
              <a:rPr lang="en-US" sz="1100" dirty="0" smtClean="0"/>
              <a:t>     (3)</a:t>
            </a:r>
            <a:endParaRPr lang="id-ID" sz="1100" dirty="0" smtClean="0"/>
          </a:p>
          <a:p>
            <a:r>
              <a:rPr lang="id-ID" sz="1100" dirty="0" smtClean="0"/>
              <a:t> </a:t>
            </a:r>
            <a:endParaRPr lang="id-ID" sz="1100" dirty="0"/>
          </a:p>
          <a:p>
            <a:r>
              <a:rPr lang="id-ID" sz="1100" dirty="0" smtClean="0"/>
              <a:t>Yth. HRD PT Rocket Management</a:t>
            </a:r>
          </a:p>
          <a:p>
            <a:r>
              <a:rPr lang="id-ID" sz="1100" dirty="0" smtClean="0"/>
              <a:t>Jalan Laksda Adi Sucipto Km 12 Bantul</a:t>
            </a:r>
            <a:r>
              <a:rPr lang="en-US" sz="1100" dirty="0" smtClean="0"/>
              <a:t>     (4)</a:t>
            </a:r>
            <a:endParaRPr lang="id-ID" sz="1100" dirty="0" smtClean="0"/>
          </a:p>
          <a:p>
            <a:r>
              <a:rPr lang="id-ID" sz="1100" dirty="0" smtClean="0"/>
              <a:t>Yogyakarta</a:t>
            </a:r>
            <a:r>
              <a:rPr lang="en-US" sz="1100" dirty="0" smtClean="0"/>
              <a:t> 54473</a:t>
            </a:r>
            <a:endParaRPr lang="id-ID" sz="1100" dirty="0" smtClean="0"/>
          </a:p>
          <a:p>
            <a:r>
              <a:rPr lang="id-ID" sz="1100" dirty="0" smtClean="0"/>
              <a:t> </a:t>
            </a:r>
          </a:p>
          <a:p>
            <a:r>
              <a:rPr lang="id-ID" sz="1100" dirty="0" smtClean="0"/>
              <a:t>Dengan hormat,</a:t>
            </a:r>
            <a:r>
              <a:rPr lang="en-US" sz="1100" dirty="0" smtClean="0"/>
              <a:t>    (5)</a:t>
            </a:r>
            <a:endParaRPr lang="id-ID" sz="1100" dirty="0" smtClean="0"/>
          </a:p>
          <a:p>
            <a:endParaRPr lang="id-ID" sz="1100" dirty="0" smtClean="0"/>
          </a:p>
          <a:p>
            <a:r>
              <a:rPr lang="id-ID" sz="1100" dirty="0" smtClean="0"/>
              <a:t>Berdasarkan informasi yang saya peroleh dari harian </a:t>
            </a:r>
            <a:r>
              <a:rPr lang="id-ID" sz="1100" i="1" dirty="0" smtClean="0"/>
              <a:t>Suara Rakyat </a:t>
            </a:r>
            <a:r>
              <a:rPr lang="id-ID" sz="1100" dirty="0" smtClean="0"/>
              <a:t>pada tanggal 10 Juni 2017, bahwa PT</a:t>
            </a:r>
            <a:r>
              <a:rPr lang="en-US" sz="1100" dirty="0" smtClean="0"/>
              <a:t> </a:t>
            </a:r>
            <a:r>
              <a:rPr lang="id-ID" sz="1100" dirty="0" smtClean="0"/>
              <a:t>Rocket Manajemen sedang membuka lowongan pekerjaan sebagai staff </a:t>
            </a:r>
            <a:r>
              <a:rPr lang="id-ID" sz="1100" dirty="0"/>
              <a:t>a</a:t>
            </a:r>
            <a:r>
              <a:rPr lang="id-ID" sz="1100" dirty="0" smtClean="0"/>
              <a:t>dministrasi. Maka dengan surat ini saya berminat untuk mengisi lowongan pekerjaan tersebut.</a:t>
            </a:r>
            <a:r>
              <a:rPr lang="en-US" sz="1100" dirty="0" smtClean="0"/>
              <a:t>    (6)</a:t>
            </a:r>
            <a:endParaRPr lang="id-ID" sz="1100" dirty="0" smtClean="0"/>
          </a:p>
          <a:p>
            <a:endParaRPr lang="id-ID" sz="1100" dirty="0" smtClean="0"/>
          </a:p>
          <a:p>
            <a:r>
              <a:rPr lang="id-ID" sz="1100" dirty="0" smtClean="0"/>
              <a:t>Berikut data diri saya</a:t>
            </a:r>
            <a:r>
              <a:rPr lang="en-US" sz="1100" dirty="0" smtClean="0"/>
              <a:t>,</a:t>
            </a:r>
            <a:endParaRPr lang="id-ID" sz="1100" dirty="0" smtClean="0"/>
          </a:p>
          <a:p>
            <a:pPr>
              <a:tabLst>
                <a:tab pos="1482725" algn="l"/>
              </a:tabLst>
            </a:pPr>
            <a:r>
              <a:rPr lang="id-ID" sz="1100" dirty="0"/>
              <a:t>n</a:t>
            </a:r>
            <a:r>
              <a:rPr lang="id-ID" sz="1100" dirty="0" smtClean="0"/>
              <a:t>ama	: Siwi Pratiwi</a:t>
            </a:r>
          </a:p>
          <a:p>
            <a:pPr>
              <a:tabLst>
                <a:tab pos="1482725" algn="l"/>
              </a:tabLst>
            </a:pPr>
            <a:r>
              <a:rPr lang="id-ID" sz="1100" dirty="0" smtClean="0"/>
              <a:t>tempat/</a:t>
            </a:r>
            <a:r>
              <a:rPr lang="en-US" sz="1100" dirty="0" smtClean="0"/>
              <a:t>t</a:t>
            </a:r>
            <a:r>
              <a:rPr lang="id-ID" sz="1100" dirty="0" smtClean="0"/>
              <a:t>gl lahir	: Subang 23 Agustus 1995</a:t>
            </a:r>
            <a:r>
              <a:rPr lang="en-US" sz="1100" dirty="0" smtClean="0"/>
              <a:t>           </a:t>
            </a:r>
            <a:endParaRPr lang="id-ID" sz="1100" dirty="0" smtClean="0"/>
          </a:p>
          <a:p>
            <a:pPr>
              <a:tabLst>
                <a:tab pos="1482725" algn="l"/>
              </a:tabLst>
            </a:pPr>
            <a:r>
              <a:rPr lang="id-ID" sz="1100" dirty="0" smtClean="0"/>
              <a:t>jenis Kelamin	: Perempuan</a:t>
            </a:r>
          </a:p>
          <a:p>
            <a:pPr>
              <a:tabLst>
                <a:tab pos="1482725" algn="l"/>
              </a:tabLst>
            </a:pPr>
            <a:r>
              <a:rPr lang="id-ID" sz="1100" dirty="0"/>
              <a:t>p</a:t>
            </a:r>
            <a:r>
              <a:rPr lang="id-ID" sz="1100" dirty="0" smtClean="0"/>
              <a:t>endidikan terakhir	: S-1 Administrasi Perkantoran</a:t>
            </a:r>
          </a:p>
          <a:p>
            <a:pPr>
              <a:tabLst>
                <a:tab pos="1482725" algn="l"/>
              </a:tabLst>
            </a:pPr>
            <a:r>
              <a:rPr lang="id-ID" sz="1100" dirty="0"/>
              <a:t>a</a:t>
            </a:r>
            <a:r>
              <a:rPr lang="id-ID" sz="1100" dirty="0" smtClean="0"/>
              <a:t>lamat	: Jalan Simanjuntak Km. 1 Sleman Jogjakarta</a:t>
            </a:r>
          </a:p>
          <a:p>
            <a:pPr>
              <a:tabLst>
                <a:tab pos="1482725" algn="l"/>
              </a:tabLst>
            </a:pPr>
            <a:r>
              <a:rPr lang="id-ID" sz="1100" dirty="0"/>
              <a:t>n</a:t>
            </a:r>
            <a:r>
              <a:rPr lang="id-ID" sz="1100" dirty="0" smtClean="0"/>
              <a:t>omor hp</a:t>
            </a:r>
            <a:r>
              <a:rPr lang="id-ID" sz="1100" b="1" dirty="0" smtClean="0"/>
              <a:t>	:</a:t>
            </a:r>
            <a:r>
              <a:rPr lang="id-ID" sz="1100" dirty="0" smtClean="0"/>
              <a:t> 085739568139</a:t>
            </a:r>
          </a:p>
          <a:p>
            <a:pPr marL="276225"/>
            <a:endParaRPr lang="id-ID" sz="1100" dirty="0" smtClean="0"/>
          </a:p>
          <a:p>
            <a:r>
              <a:rPr lang="id-ID" sz="1100" dirty="0" smtClean="0"/>
              <a:t>Saya merupakan </a:t>
            </a:r>
            <a:r>
              <a:rPr lang="id-ID" sz="1100" i="1" dirty="0" smtClean="0"/>
              <a:t>fresh graduate </a:t>
            </a:r>
            <a:r>
              <a:rPr lang="id-ID" sz="1100" dirty="0" smtClean="0"/>
              <a:t>dari Universitas Janaka Jogjakarta pada jurusan Administrasi Perkantoran dengan nilai IPK 3,95. Saat ini saya sudah terbiasa bekerja menggunakan </a:t>
            </a:r>
            <a:r>
              <a:rPr lang="en-US" sz="1100" dirty="0" smtClean="0"/>
              <a:t>k</a:t>
            </a:r>
            <a:r>
              <a:rPr lang="id-ID" sz="1100" dirty="0" smtClean="0"/>
              <a:t>omputer, saya juga dapat bekerja secara mandiri maupun tim, mengutamakan kejujuran dalam bekerja. Latar pendidikan saya cukup memuaskan dan saya sangat yakin dapat memberikan kontribusi bagi </a:t>
            </a:r>
            <a:r>
              <a:rPr lang="en-US" sz="1100" dirty="0" smtClean="0"/>
              <a:t>p</a:t>
            </a:r>
            <a:r>
              <a:rPr lang="id-ID" sz="1100" dirty="0" smtClean="0"/>
              <a:t>erusahan yang Bapak/Ibu pimpin</a:t>
            </a:r>
            <a:r>
              <a:rPr lang="en-US" sz="1100" dirty="0" smtClean="0"/>
              <a:t>        (7)</a:t>
            </a:r>
            <a:endParaRPr lang="id-ID" sz="1100" dirty="0" smtClean="0"/>
          </a:p>
          <a:p>
            <a:r>
              <a:rPr lang="id-ID" sz="1100" dirty="0" smtClean="0"/>
              <a:t> </a:t>
            </a:r>
          </a:p>
          <a:p>
            <a:r>
              <a:rPr lang="id-ID" sz="1100" dirty="0" smtClean="0"/>
              <a:t>Sebagai </a:t>
            </a:r>
            <a:r>
              <a:rPr lang="en-US" sz="1100" dirty="0" smtClean="0"/>
              <a:t>b</a:t>
            </a:r>
            <a:r>
              <a:rPr lang="id-ID" sz="1100" dirty="0" smtClean="0"/>
              <a:t>ahan pertimbangan</a:t>
            </a:r>
            <a:r>
              <a:rPr lang="en-US" sz="1100" dirty="0" smtClean="0"/>
              <a:t>, </a:t>
            </a:r>
            <a:r>
              <a:rPr lang="en-US" sz="1100" dirty="0" err="1" smtClean="0"/>
              <a:t>bersama</a:t>
            </a:r>
            <a:r>
              <a:rPr lang="en-US" sz="1100" dirty="0" smtClean="0"/>
              <a:t> </a:t>
            </a:r>
            <a:r>
              <a:rPr lang="en-US" sz="1100" dirty="0" err="1" smtClean="0"/>
              <a:t>ini</a:t>
            </a:r>
            <a:r>
              <a:rPr lang="en-US" sz="1100" dirty="0" smtClean="0"/>
              <a:t> </a:t>
            </a:r>
            <a:r>
              <a:rPr lang="id-ID" sz="1100" dirty="0" smtClean="0"/>
              <a:t> saya lampirkan :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/>
              <a:t>d</a:t>
            </a:r>
            <a:r>
              <a:rPr lang="id-ID" sz="1100" dirty="0" smtClean="0"/>
              <a:t>aftar </a:t>
            </a:r>
            <a:r>
              <a:rPr lang="id-ID" sz="1100" dirty="0"/>
              <a:t>r</a:t>
            </a:r>
            <a:r>
              <a:rPr lang="id-ID" sz="1100" dirty="0" smtClean="0"/>
              <a:t>iwayat </a:t>
            </a:r>
            <a:r>
              <a:rPr lang="id-ID" sz="1100" dirty="0"/>
              <a:t>h</a:t>
            </a:r>
            <a:r>
              <a:rPr lang="id-ID" sz="1100" dirty="0" smtClean="0"/>
              <a:t>idup ;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 smtClean="0"/>
              <a:t>foto</a:t>
            </a:r>
            <a:r>
              <a:rPr lang="en-US" sz="1100" dirty="0" smtClean="0"/>
              <a:t>kopi</a:t>
            </a:r>
            <a:r>
              <a:rPr lang="id-ID" sz="1100" dirty="0" smtClean="0"/>
              <a:t> ija</a:t>
            </a:r>
            <a:r>
              <a:rPr lang="en-US" sz="1100" dirty="0" smtClean="0"/>
              <a:t>z</a:t>
            </a:r>
            <a:r>
              <a:rPr lang="id-ID" sz="1100" dirty="0" smtClean="0"/>
              <a:t>ah terakhir ;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 smtClean="0"/>
              <a:t>foto</a:t>
            </a:r>
            <a:r>
              <a:rPr lang="en-US" sz="1100" dirty="0" smtClean="0"/>
              <a:t>kopi</a:t>
            </a:r>
            <a:r>
              <a:rPr lang="id-ID" sz="1100" dirty="0" smtClean="0"/>
              <a:t> transk</a:t>
            </a:r>
            <a:r>
              <a:rPr lang="en-US" sz="1100" dirty="0" smtClean="0"/>
              <a:t>r</a:t>
            </a:r>
            <a:r>
              <a:rPr lang="id-ID" sz="1100" dirty="0" smtClean="0"/>
              <a:t>ip nilai ;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 smtClean="0"/>
              <a:t>foto</a:t>
            </a:r>
            <a:r>
              <a:rPr lang="en-US" sz="1100" dirty="0" smtClean="0"/>
              <a:t>kopi</a:t>
            </a:r>
            <a:r>
              <a:rPr lang="id-ID" sz="1100" dirty="0" smtClean="0"/>
              <a:t> SKCK ;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/>
              <a:t>f</a:t>
            </a:r>
            <a:r>
              <a:rPr lang="id-ID" sz="1100" dirty="0" smtClean="0"/>
              <a:t>oto ukuran 3×4 terbaru ; dan</a:t>
            </a:r>
          </a:p>
          <a:p>
            <a:pPr marL="233363" indent="-233363">
              <a:buFont typeface="+mj-lt"/>
              <a:buAutoNum type="arabicPeriod"/>
            </a:pPr>
            <a:r>
              <a:rPr lang="id-ID" sz="1100" dirty="0" smtClean="0"/>
              <a:t>foto</a:t>
            </a:r>
            <a:r>
              <a:rPr lang="en-US" sz="1100" dirty="0" smtClean="0"/>
              <a:t>kopi</a:t>
            </a:r>
            <a:r>
              <a:rPr lang="id-ID" sz="1100" dirty="0" smtClean="0"/>
              <a:t> KTP</a:t>
            </a:r>
            <a:r>
              <a:rPr lang="en-US" sz="1100" dirty="0" smtClean="0"/>
              <a:t>;</a:t>
            </a:r>
          </a:p>
          <a:p>
            <a:endParaRPr lang="en-US" sz="1100" dirty="0" smtClean="0"/>
          </a:p>
          <a:p>
            <a:pPr marL="233363" indent="-233363">
              <a:buFont typeface="+mj-lt"/>
              <a:buAutoNum type="arabicPeriod"/>
            </a:pPr>
            <a:endParaRPr lang="id-ID" sz="1100" dirty="0" smtClean="0"/>
          </a:p>
          <a:p>
            <a:pPr marL="454025" indent="-177800"/>
            <a:endParaRPr lang="id-ID" sz="1100" dirty="0" smtClean="0"/>
          </a:p>
          <a:p>
            <a:r>
              <a:rPr lang="id-ID" sz="1100" dirty="0" smtClean="0"/>
              <a:t>Demikian surat lamaran kerja ini saya sampaikan, saya sangat berharap untuk bisa bergabung dengan PT Rocket Management. Atas perhatian dan kebijaksanaan Bapak/Ibu, saya mengucapkan terima kasih.</a:t>
            </a:r>
            <a:r>
              <a:rPr lang="en-US" sz="1100" dirty="0" smtClean="0"/>
              <a:t>  (8)</a:t>
            </a:r>
            <a:endParaRPr lang="id-ID" sz="1100" dirty="0" smtClean="0"/>
          </a:p>
          <a:p>
            <a:pPr marL="8069263"/>
            <a:r>
              <a:rPr lang="en-US" sz="1100" dirty="0" smtClean="0"/>
              <a:t>(9)   </a:t>
            </a:r>
            <a:r>
              <a:rPr lang="id-ID" sz="1100" dirty="0" smtClean="0"/>
              <a:t>Hormat saya,</a:t>
            </a:r>
            <a:endParaRPr lang="en-US" sz="1100" dirty="0" smtClean="0"/>
          </a:p>
          <a:p>
            <a:pPr marL="8332788"/>
            <a:endParaRPr lang="en-US" sz="1100" dirty="0" smtClean="0"/>
          </a:p>
          <a:p>
            <a:pPr marL="8332788"/>
            <a:r>
              <a:rPr lang="en-US" sz="1100" dirty="0" smtClean="0"/>
              <a:t>    (10) </a:t>
            </a:r>
            <a:r>
              <a:rPr lang="en-US" sz="1100" dirty="0" err="1" smtClean="0"/>
              <a:t>ttd</a:t>
            </a:r>
            <a:endParaRPr lang="en-US" sz="1100" dirty="0" smtClean="0"/>
          </a:p>
          <a:p>
            <a:pPr marL="8332788"/>
            <a:endParaRPr lang="id-ID" sz="1100" dirty="0" smtClean="0"/>
          </a:p>
          <a:p>
            <a:pPr marL="8069263"/>
            <a:r>
              <a:rPr lang="en-US" sz="1100" dirty="0" smtClean="0"/>
              <a:t>(11)   </a:t>
            </a:r>
            <a:r>
              <a:rPr lang="id-ID" sz="1100" dirty="0" smtClean="0"/>
              <a:t>Siwi Pratiwi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72528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8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직사각형 1">
            <a:extLst>
              <a:ext uri="{FF2B5EF4-FFF2-40B4-BE49-F238E27FC236}">
                <a16:creationId xmlns="" xmlns:a16="http://schemas.microsoft.com/office/drawing/2014/main" id="{B2763A5C-BE6F-4182-9454-718FD10688F9}"/>
              </a:ext>
            </a:extLst>
          </p:cNvPr>
          <p:cNvSpPr/>
          <p:nvPr/>
        </p:nvSpPr>
        <p:spPr>
          <a:xfrm rot="16200000">
            <a:off x="-2619178" y="3132988"/>
            <a:ext cx="6858004" cy="592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id-ID" altLang="ko-KR" sz="3200" b="1" spc="300" dirty="0" smtClean="0">
                <a:latin typeface="+mj-lt"/>
                <a:cs typeface="Arial" pitchFamily="34" charset="0"/>
              </a:rPr>
              <a:t>Contoh Lamaran Pekerjaan </a:t>
            </a:r>
            <a:endParaRPr lang="en-US" altLang="ko-KR" sz="3200" b="1" spc="3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97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100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465161" y="2020530"/>
            <a:ext cx="52607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3600" b="1" dirty="0" smtClean="0"/>
              <a:t>Tempat dan Tanggal</a:t>
            </a:r>
            <a:endParaRPr lang="en-US" sz="3600" b="1" dirty="0" smtClean="0"/>
          </a:p>
          <a:p>
            <a:endParaRPr lang="id-ID" b="1" dirty="0" smtClean="0"/>
          </a:p>
          <a:p>
            <a:r>
              <a:rPr lang="id-ID" sz="2800" dirty="0" smtClean="0"/>
              <a:t>Tempat dan tanggal diletakkan di bagian pojok kanan atas tanpa diakhiri dengan titik karena tempat dan tanggal bukan merupakan suatu kalimat.</a:t>
            </a:r>
          </a:p>
          <a:p>
            <a:r>
              <a:rPr lang="id-ID" sz="2800" dirty="0" smtClean="0">
                <a:solidFill>
                  <a:schemeClr val="accent1"/>
                </a:solidFill>
              </a:rPr>
              <a:t>Contoh</a:t>
            </a:r>
            <a:r>
              <a:rPr lang="en-US" sz="2800" dirty="0" err="1" smtClean="0">
                <a:solidFill>
                  <a:schemeClr val="accent1"/>
                </a:solidFill>
              </a:rPr>
              <a:t>nya</a:t>
            </a:r>
            <a:r>
              <a:rPr lang="id-ID" sz="2800" dirty="0" smtClean="0">
                <a:solidFill>
                  <a:schemeClr val="accent1"/>
                </a:solidFill>
              </a:rPr>
              <a:t> :</a:t>
            </a:r>
            <a:r>
              <a:rPr lang="id-ID" sz="2800" dirty="0" smtClean="0"/>
              <a:t>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id-ID" sz="2400" dirty="0" smtClean="0"/>
              <a:t>Bandung, 28 Agustus 2018</a:t>
            </a:r>
            <a:endParaRPr lang="id-ID" sz="1400" dirty="0"/>
          </a:p>
        </p:txBody>
      </p:sp>
      <p:grpSp>
        <p:nvGrpSpPr>
          <p:cNvPr id="10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2" y="339510"/>
            <a:ext cx="11573196" cy="724247"/>
          </a:xfrm>
        </p:spPr>
        <p:txBody>
          <a:bodyPr/>
          <a:lstStyle/>
          <a:p>
            <a:r>
              <a:rPr lang="fi-FI" sz="4400" b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4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75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6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78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9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353458" y="2252186"/>
            <a:ext cx="53724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COBA TEBAK </a:t>
            </a:r>
            <a:r>
              <a:rPr lang="en-US" sz="3600" b="1" dirty="0" err="1" smtClean="0"/>
              <a:t>Nomor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berapa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benar</a:t>
            </a:r>
            <a:r>
              <a:rPr lang="en-US" sz="3600" b="1" dirty="0" smtClean="0"/>
              <a:t>?</a:t>
            </a:r>
          </a:p>
          <a:p>
            <a:endParaRPr lang="id-ID" b="1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Kuningan</a:t>
            </a:r>
            <a:r>
              <a:rPr lang="en-US" sz="2800" dirty="0" smtClean="0"/>
              <a:t>, 08-11-2020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Kuningan</a:t>
            </a:r>
            <a:r>
              <a:rPr lang="en-US" sz="2800" dirty="0" smtClean="0"/>
              <a:t>, 08 </a:t>
            </a:r>
            <a:r>
              <a:rPr lang="en-US" sz="2800" dirty="0" err="1" smtClean="0"/>
              <a:t>Nopember</a:t>
            </a:r>
            <a:r>
              <a:rPr lang="en-US" sz="2800" dirty="0" smtClean="0"/>
              <a:t> 2020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Kuningan</a:t>
            </a:r>
            <a:r>
              <a:rPr lang="en-US" sz="2800" dirty="0" smtClean="0"/>
              <a:t> 8 November 2020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Kuningan</a:t>
            </a:r>
            <a:r>
              <a:rPr lang="en-US" sz="2800" dirty="0" smtClean="0"/>
              <a:t>, 08 November 2020</a:t>
            </a:r>
          </a:p>
          <a:p>
            <a:pPr marL="342900" indent="-342900">
              <a:buAutoNum type="arabicPeriod"/>
            </a:pPr>
            <a:r>
              <a:rPr lang="en-US" sz="2800" dirty="0" err="1" smtClean="0"/>
              <a:t>Kuningan</a:t>
            </a:r>
            <a:r>
              <a:rPr lang="en-US" sz="2800" dirty="0" smtClean="0"/>
              <a:t>, 8 November 2020</a:t>
            </a:r>
            <a:endParaRPr lang="en-US" sz="2800" dirty="0"/>
          </a:p>
        </p:txBody>
      </p:sp>
      <p:grpSp>
        <p:nvGrpSpPr>
          <p:cNvPr id="87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0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1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4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7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519712" y="4216547"/>
            <a:ext cx="9206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APAKAH NOMOR 1?</a:t>
            </a:r>
          </a:p>
          <a:p>
            <a:endParaRPr lang="en-US" b="1" dirty="0"/>
          </a:p>
          <a:p>
            <a:r>
              <a:rPr lang="en-US" sz="4800" dirty="0" err="1" smtClean="0">
                <a:solidFill>
                  <a:schemeClr val="accent1">
                    <a:lumMod val="75000"/>
                  </a:schemeClr>
                </a:solidFill>
              </a:rPr>
              <a:t>Kuningan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, 08-11-2020</a:t>
            </a:r>
          </a:p>
        </p:txBody>
      </p:sp>
      <p:grpSp>
        <p:nvGrpSpPr>
          <p:cNvPr id="16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17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34005" y="4722947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3" name="Group 95">
            <a:extLst>
              <a:ext uri="{FF2B5EF4-FFF2-40B4-BE49-F238E27FC236}">
                <a16:creationId xmlns:a16="http://schemas.microsoft.com/office/drawing/2014/main" xmlns="" id="{660483AB-FD9B-4BDD-9957-25B8BCCAE12E}"/>
              </a:ext>
            </a:extLst>
          </p:cNvPr>
          <p:cNvGrpSpPr/>
          <p:nvPr/>
        </p:nvGrpSpPr>
        <p:grpSpPr>
          <a:xfrm>
            <a:off x="5834035" y="2951401"/>
            <a:ext cx="720082" cy="720080"/>
            <a:chOff x="7149428" y="1835902"/>
            <a:chExt cx="720081" cy="720080"/>
          </a:xfrm>
        </p:grpSpPr>
        <p:sp>
          <p:nvSpPr>
            <p:cNvPr id="24" name="Rounded Rectangle 125">
              <a:extLst>
                <a:ext uri="{FF2B5EF4-FFF2-40B4-BE49-F238E27FC236}">
                  <a16:creationId xmlns:a16="http://schemas.microsoft.com/office/drawing/2014/main" xmlns="" id="{5296A21E-4245-45B9-A0B5-50C5F7D213B3}"/>
                </a:ext>
              </a:extLst>
            </p:cNvPr>
            <p:cNvSpPr/>
            <p:nvPr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126">
              <a:extLst>
                <a:ext uri="{FF2B5EF4-FFF2-40B4-BE49-F238E27FC236}">
                  <a16:creationId xmlns:a16="http://schemas.microsoft.com/office/drawing/2014/main" xmlns="" id="{0C882A66-5AC6-4506-8B99-2D1082FCE67D}"/>
                </a:ext>
              </a:extLst>
            </p:cNvPr>
            <p:cNvSpPr/>
            <p:nvPr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xmlns="" id="{96F46CE7-5179-4BFD-A6F0-61FEB057799B}"/>
              </a:ext>
            </a:extLst>
          </p:cNvPr>
          <p:cNvGrpSpPr/>
          <p:nvPr/>
        </p:nvGrpSpPr>
        <p:grpSpPr>
          <a:xfrm>
            <a:off x="5834035" y="1858594"/>
            <a:ext cx="720082" cy="720080"/>
            <a:chOff x="4123102" y="2090877"/>
            <a:chExt cx="720081" cy="720080"/>
          </a:xfrm>
        </p:grpSpPr>
        <p:sp>
          <p:nvSpPr>
            <p:cNvPr id="27" name="Rounded Rectangle 116">
              <a:extLst>
                <a:ext uri="{FF2B5EF4-FFF2-40B4-BE49-F238E27FC236}">
                  <a16:creationId xmlns:a16="http://schemas.microsoft.com/office/drawing/2014/main" xmlns="" id="{5A55F14C-C63F-4FBF-A156-9A33CCC56C2B}"/>
                </a:ext>
              </a:extLst>
            </p:cNvPr>
            <p:cNvSpPr/>
            <p:nvPr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Rounded Rectangle 117">
              <a:extLst>
                <a:ext uri="{FF2B5EF4-FFF2-40B4-BE49-F238E27FC236}">
                  <a16:creationId xmlns:a16="http://schemas.microsoft.com/office/drawing/2014/main" xmlns="" id="{6DE52B9F-94C5-4330-A680-DFA35E28D7A5}"/>
                </a:ext>
              </a:extLst>
            </p:cNvPr>
            <p:cNvSpPr/>
            <p:nvPr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: Shape 94">
            <a:extLst>
              <a:ext uri="{FF2B5EF4-FFF2-40B4-BE49-F238E27FC236}">
                <a16:creationId xmlns:a16="http://schemas.microsoft.com/office/drawing/2014/main" xmlns="" id="{07F22749-0E8D-41B2-8218-A8A6B6A2504C}"/>
              </a:ext>
            </a:extLst>
          </p:cNvPr>
          <p:cNvSpPr/>
          <p:nvPr/>
        </p:nvSpPr>
        <p:spPr>
          <a:xfrm flipH="1">
            <a:off x="4198260" y="4732384"/>
            <a:ext cx="8057996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: Shape 90">
            <a:extLst>
              <a:ext uri="{FF2B5EF4-FFF2-40B4-BE49-F238E27FC236}">
                <a16:creationId xmlns:a16="http://schemas.microsoft.com/office/drawing/2014/main" xmlns="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7" y="2216499"/>
            <a:ext cx="3340645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3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3F8EB9F-CC98-416D-B188-A2A8A0C237C4}"/>
              </a:ext>
            </a:extLst>
          </p:cNvPr>
          <p:cNvSpPr txBox="1"/>
          <p:nvPr/>
        </p:nvSpPr>
        <p:spPr>
          <a:xfrm>
            <a:off x="519712" y="4216547"/>
            <a:ext cx="9206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/>
              <a:t>APAKAH NOMOR 2?</a:t>
            </a:r>
          </a:p>
          <a:p>
            <a:endParaRPr lang="en-US" b="1" dirty="0"/>
          </a:p>
          <a:p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Kuningan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, 08 </a:t>
            </a:r>
            <a:r>
              <a:rPr lang="en-US" sz="4800" dirty="0" err="1">
                <a:solidFill>
                  <a:schemeClr val="accent1">
                    <a:lumMod val="75000"/>
                  </a:schemeClr>
                </a:solidFill>
              </a:rPr>
              <a:t>Nopember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2020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roup 88">
            <a:extLst>
              <a:ext uri="{FF2B5EF4-FFF2-40B4-BE49-F238E27FC236}">
                <a16:creationId xmlns:a16="http://schemas.microsoft.com/office/drawing/2014/main" xmlns="" id="{88CC73E2-6D4A-432E-A741-BDD666CE2E67}"/>
              </a:ext>
            </a:extLst>
          </p:cNvPr>
          <p:cNvGrpSpPr/>
          <p:nvPr/>
        </p:nvGrpSpPr>
        <p:grpSpPr>
          <a:xfrm>
            <a:off x="10163335" y="1603115"/>
            <a:ext cx="1086393" cy="3288217"/>
            <a:chOff x="10163336" y="1603114"/>
            <a:chExt cx="1086392" cy="3288217"/>
          </a:xfrm>
        </p:grpSpPr>
        <p:sp>
          <p:nvSpPr>
            <p:cNvPr id="37" name="Freeform: Shape 87">
              <a:extLst>
                <a:ext uri="{FF2B5EF4-FFF2-40B4-BE49-F238E27FC236}">
                  <a16:creationId xmlns:a16="http://schemas.microsoft.com/office/drawing/2014/main" xmlns="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: Shape 81">
              <a:extLst>
                <a:ext uri="{FF2B5EF4-FFF2-40B4-BE49-F238E27FC236}">
                  <a16:creationId xmlns:a16="http://schemas.microsoft.com/office/drawing/2014/main" xmlns="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32" y="339510"/>
            <a:ext cx="11573196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4400" b="1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Ciri – Ciri Surat lamaran Pekerjaan</a:t>
            </a:r>
            <a:endParaRPr lang="fi-FI" sz="44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95D391-0E59-433B-B896-77D83C42ACDF}"/>
              </a:ext>
            </a:extLst>
          </p:cNvPr>
          <p:cNvSpPr txBox="1"/>
          <p:nvPr/>
        </p:nvSpPr>
        <p:spPr>
          <a:xfrm>
            <a:off x="1" y="1202025"/>
            <a:ext cx="12192000" cy="369332"/>
          </a:xfrm>
          <a:prstGeom prst="rect">
            <a:avLst/>
          </a:prstGeom>
          <a:gradFill flip="none" rotWithShape="1">
            <a:gsLst>
              <a:gs pos="46000">
                <a:schemeClr val="accent2">
                  <a:lumMod val="50000"/>
                  <a:alpha val="8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Surat lamaran pekerjaan memiliki beberapa ciri, berikut adalah beberapa ciri-ciri surat lamaran pekerjaan: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587</Words>
  <Application>Microsoft Office PowerPoint</Application>
  <PresentationFormat>Custom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75</cp:revision>
  <dcterms:created xsi:type="dcterms:W3CDTF">2020-01-20T05:08:25Z</dcterms:created>
  <dcterms:modified xsi:type="dcterms:W3CDTF">2021-07-26T13:53:59Z</dcterms:modified>
</cp:coreProperties>
</file>