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1" r:id="rId4"/>
    <p:sldId id="277" r:id="rId5"/>
    <p:sldId id="279" r:id="rId6"/>
    <p:sldId id="295" r:id="rId7"/>
    <p:sldId id="311" r:id="rId8"/>
    <p:sldId id="299" r:id="rId9"/>
    <p:sldId id="300" r:id="rId10"/>
    <p:sldId id="301" r:id="rId11"/>
    <p:sldId id="302" r:id="rId12"/>
    <p:sldId id="304" r:id="rId13"/>
    <p:sldId id="305" r:id="rId14"/>
    <p:sldId id="307" r:id="rId15"/>
    <p:sldId id="308" r:id="rId16"/>
    <p:sldId id="309" r:id="rId17"/>
    <p:sldId id="310" r:id="rId18"/>
    <p:sldId id="306" r:id="rId19"/>
    <p:sldId id="293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1149-111D-4CD8-BE14-463CDD181BED}" type="datetimeFigureOut">
              <a:rPr lang="id-ID" smtClean="0"/>
              <a:t>29/07/2021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D1DE-66E0-4B71-84F6-2FEB36CB7D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099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1149-111D-4CD8-BE14-463CDD181BED}" type="datetimeFigureOut">
              <a:rPr lang="id-ID" smtClean="0"/>
              <a:t>29/07/2021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D1DE-66E0-4B71-84F6-2FEB36CB7D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693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1149-111D-4CD8-BE14-463CDD181BED}" type="datetimeFigureOut">
              <a:rPr lang="id-ID" smtClean="0"/>
              <a:t>29/07/2021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D1DE-66E0-4B71-84F6-2FEB36CB7D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26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1149-111D-4CD8-BE14-463CDD181BED}" type="datetimeFigureOut">
              <a:rPr lang="id-ID" smtClean="0"/>
              <a:t>29/07/2021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D1DE-66E0-4B71-84F6-2FEB36CB7D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125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1149-111D-4CD8-BE14-463CDD181BED}" type="datetimeFigureOut">
              <a:rPr lang="id-ID" smtClean="0"/>
              <a:t>29/07/2021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D1DE-66E0-4B71-84F6-2FEB36CB7D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002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1149-111D-4CD8-BE14-463CDD181BED}" type="datetimeFigureOut">
              <a:rPr lang="id-ID" smtClean="0"/>
              <a:t>29/07/2021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D1DE-66E0-4B71-84F6-2FEB36CB7D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702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1149-111D-4CD8-BE14-463CDD181BED}" type="datetimeFigureOut">
              <a:rPr lang="id-ID" smtClean="0"/>
              <a:t>29/07/2021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D1DE-66E0-4B71-84F6-2FEB36CB7D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404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1149-111D-4CD8-BE14-463CDD181BED}" type="datetimeFigureOut">
              <a:rPr lang="id-ID" smtClean="0"/>
              <a:t>29/07/2021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D1DE-66E0-4B71-84F6-2FEB36CB7D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964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1149-111D-4CD8-BE14-463CDD181BED}" type="datetimeFigureOut">
              <a:rPr lang="id-ID" smtClean="0"/>
              <a:t>29/07/2021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D1DE-66E0-4B71-84F6-2FEB36CB7D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447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1149-111D-4CD8-BE14-463CDD181BED}" type="datetimeFigureOut">
              <a:rPr lang="id-ID" smtClean="0"/>
              <a:t>29/07/2021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D1DE-66E0-4B71-84F6-2FEB36CB7D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802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1149-111D-4CD8-BE14-463CDD181BED}" type="datetimeFigureOut">
              <a:rPr lang="id-ID" smtClean="0"/>
              <a:t>29/07/2021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D1DE-66E0-4B71-84F6-2FEB36CB7D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531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1149-111D-4CD8-BE14-463CDD181BED}" type="datetimeFigureOut">
              <a:rPr lang="id-ID" smtClean="0"/>
              <a:t>29/07/2021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FD1DE-66E0-4B71-84F6-2FEB36CB7D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611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2016224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Matematika Peminatan</a:t>
            </a:r>
            <a:br>
              <a:rPr lang="id-ID" dirty="0" smtClean="0"/>
            </a:br>
            <a:r>
              <a:rPr lang="id-ID" dirty="0" smtClean="0"/>
              <a:t>MA Husnul </a:t>
            </a:r>
            <a:r>
              <a:rPr lang="id-ID" dirty="0"/>
              <a:t>Khotimah</a:t>
            </a:r>
            <a:br>
              <a:rPr lang="id-ID" dirty="0"/>
            </a:br>
            <a:r>
              <a:rPr lang="id-ID" dirty="0" smtClean="0"/>
              <a:t>Kelas </a:t>
            </a:r>
            <a:r>
              <a:rPr lang="id-ID" dirty="0"/>
              <a:t>12 IPA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648072"/>
          </a:xfrm>
        </p:spPr>
        <p:txBody>
          <a:bodyPr>
            <a:normAutofit/>
          </a:bodyPr>
          <a:lstStyle/>
          <a:p>
            <a:r>
              <a:rPr lang="id-ID" dirty="0" smtClean="0"/>
              <a:t>Tahun Pembelajaran 2020-2021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35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Rumus Perluasan </a:t>
            </a:r>
            <a:r>
              <a:rPr lang="id-ID" dirty="0" smtClean="0"/>
              <a:t>2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Limit Fungsi Trigonometri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2492896"/>
                <a:ext cx="4038600" cy="3633267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i="1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d-ID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id-ID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id-ID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i="1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d-ID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id-ID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2492896"/>
                <a:ext cx="4038600" cy="363326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2420888"/>
                <a:ext cx="4038600" cy="3705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d-ID" dirty="0" smtClean="0"/>
                  <a:t>5.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</m:func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i="1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d-ID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6.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i="1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d-ID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7.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i="1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d-ID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8.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i="1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d-ID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2420888"/>
                <a:ext cx="4038600" cy="3705275"/>
              </a:xfrm>
              <a:blipFill rotWithShape="1">
                <a:blip r:embed="rId3"/>
                <a:stretch>
                  <a:fillRect l="-317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1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3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23528" y="1628800"/>
                <a:ext cx="8568952" cy="46805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d-ID" sz="3200" dirty="0" smtClean="0"/>
                  <a:t>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32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sz="3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sz="3200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sz="3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sz="32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3200" b="0" i="0" smtClean="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sz="32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r>
                                  <a:rPr lang="id-ID" sz="32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id-ID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sz="3200" dirty="0"/>
                  <a:t> </a:t>
                </a:r>
                <a:r>
                  <a:rPr lang="id-ID" sz="32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32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id-ID" sz="32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id-ID" sz="3200" dirty="0" smtClean="0"/>
              </a:p>
              <a:p>
                <a:pPr marL="0" indent="0">
                  <a:buNone/>
                </a:pPr>
                <a:r>
                  <a:rPr lang="id-ID" sz="3200" dirty="0" smtClean="0"/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32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sz="3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sz="3200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d-ID" sz="32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sz="3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320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  <m:r>
                                  <a:rPr lang="id-ID" sz="32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</m:fName>
                              <m:e>
                                <m: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sz="3200" b="0" i="1" smtClean="0">
                                    <a:latin typeface="Cambria Math"/>
                                    <a:ea typeface="Cambria Math"/>
                                  </a:rPr>
                                  <m:t>−3)</m:t>
                                </m:r>
                              </m:e>
                            </m:func>
                          </m:num>
                          <m:den>
                            <m:r>
                              <a:rPr lang="id-ID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sz="3200" b="0" i="1" smtClean="0">
                                <a:latin typeface="Cambria Math"/>
                                <a:ea typeface="Cambria Math"/>
                              </a:rPr>
                              <m:t>−6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sz="3200" dirty="0"/>
                  <a:t> </a:t>
                </a:r>
                <a:r>
                  <a:rPr lang="id-ID" sz="32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32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sz="3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sz="3200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sz="3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320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  <m: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</m:fName>
                              <m:e>
                                <m: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  <m:t>−3)</m:t>
                                </m:r>
                              </m:e>
                            </m:func>
                          </m:num>
                          <m:den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id-ID" sz="32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−3)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sz="3200" dirty="0"/>
                  <a:t> </a:t>
                </a:r>
                <a:r>
                  <a:rPr lang="id-ID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3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id-ID" sz="32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id-ID" sz="3200" dirty="0" smtClean="0"/>
              </a:p>
              <a:p>
                <a:pPr marL="0" indent="0">
                  <a:buNone/>
                </a:pPr>
                <a:r>
                  <a:rPr lang="id-ID" sz="3200" dirty="0" smtClean="0"/>
                  <a:t>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32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sz="3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sz="3200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sz="3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320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  <m:r>
                                  <a:rPr lang="id-ID" sz="3200">
                                    <a:latin typeface="Cambria Math"/>
                                    <a:ea typeface="Cambria Math"/>
                                  </a:rPr>
                                  <m:t> 2</m:t>
                                </m:r>
                                <m:r>
                                  <m:rPr>
                                    <m:sty m:val="p"/>
                                  </m:rPr>
                                  <a:rPr lang="id-ID" sz="3200">
                                    <a:latin typeface="Cambria Math"/>
                                    <a:ea typeface="Cambria Math"/>
                                  </a:rPr>
                                  <m:t>x</m:t>
                                </m:r>
                                <m:r>
                                  <a:rPr lang="id-ID" sz="320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id-ID" sz="3200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id-ID" sz="32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  <m:func>
                              <m:funcPr>
                                <m:ctrlP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320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  <m: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id-ID" sz="3200" b="0" i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id-ID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3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id-ID" sz="3200" i="1">
                            <a:latin typeface="Cambria Math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id-ID" sz="32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sz="3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sz="3200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sz="3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sz="32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320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sz="32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id-ID" sz="32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id-ID" sz="3200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sz="320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  <m: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sz="3200" dirty="0" smtClean="0"/>
                  <a:t> 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32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sz="3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sz="3200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id-ID" sz="32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3200" b="0" i="0" smtClean="0">
                                <a:latin typeface="Cambria Math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id-ID" sz="32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id-ID" sz="3200" dirty="0" smtClean="0"/>
                  <a:t> </a:t>
                </a:r>
              </a:p>
              <a:p>
                <a:pPr marL="0" indent="0">
                  <a:buNone/>
                </a:pPr>
                <a:r>
                  <a:rPr lang="id-ID" sz="3200" dirty="0"/>
                  <a:t> </a:t>
                </a:r>
                <a:r>
                  <a:rPr lang="id-ID" sz="3200" dirty="0" smtClean="0"/>
                  <a:t>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d-ID" sz="3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id-ID" sz="32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id-ID" sz="3200" b="0" i="1" smtClean="0"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id-ID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d-ID" sz="32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id-ID" sz="3200" b="0" i="1" smtClean="0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id-ID" sz="3200" dirty="0" smtClean="0"/>
                  <a:t> . 1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3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id-ID" sz="3200" b="0" i="1" smtClean="0">
                            <a:latin typeface="Cambria Math"/>
                          </a:rPr>
                          <m:t>1</m:t>
                        </m:r>
                        <m:r>
                          <a:rPr lang="id-ID" sz="3200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endParaRPr lang="id-ID" sz="3200" dirty="0" smtClean="0"/>
              </a:p>
              <a:p>
                <a:pPr marL="0" indent="0">
                  <a:buNone/>
                </a:pPr>
                <a:r>
                  <a:rPr lang="id-ID" sz="3200" dirty="0" smtClean="0"/>
                  <a:t>4.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32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sz="3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sz="3200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sz="3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sz="32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sz="3200" b="0" i="1" smtClean="0">
                                <a:latin typeface="Cambria Math"/>
                                <a:ea typeface="Cambria Math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id-ID" sz="3200" b="0" i="0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id-ID" sz="320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  <m: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sz="3200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32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sz="3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sz="3200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sz="3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sz="32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sz="3200" dirty="0" smtClean="0"/>
                  <a:t>  –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32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sz="32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32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sz="3200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sz="3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id-ID" sz="320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id-ID" sz="320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  <m:r>
                                  <a:rPr lang="id-ID" sz="32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id-ID" sz="32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sz="3200" dirty="0" smtClean="0"/>
                  <a:t> </a:t>
                </a:r>
              </a:p>
              <a:p>
                <a:pPr marL="0" indent="0">
                  <a:buNone/>
                </a:pPr>
                <a:r>
                  <a:rPr lang="id-ID" sz="3200" dirty="0"/>
                  <a:t> </a:t>
                </a:r>
                <a:r>
                  <a:rPr lang="id-ID" sz="3200" dirty="0" smtClean="0"/>
                  <a:t>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3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id-ID" sz="32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id-ID" sz="32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id-ID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32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id-ID" sz="32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id-ID" sz="32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3200" b="0" i="1" smtClean="0">
                            <a:latin typeface="Cambria Math"/>
                          </a:rPr>
                          <m:t>−4</m:t>
                        </m:r>
                      </m:num>
                      <m:den>
                        <m:r>
                          <a:rPr lang="id-ID" sz="32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id-ID" sz="3200" dirty="0" smtClean="0"/>
                  <a:t> = -2</a:t>
                </a:r>
                <a:endParaRPr lang="id-ID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3528" y="1628800"/>
                <a:ext cx="8568952" cy="4680520"/>
              </a:xfrm>
              <a:blipFill rotWithShape="1">
                <a:blip r:embed="rId2"/>
                <a:stretch>
                  <a:fillRect l="-1636" t="-26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1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/>
          </a:bodyPr>
          <a:lstStyle/>
          <a:p>
            <a:r>
              <a:rPr lang="id-ID" sz="3200" dirty="0" smtClean="0"/>
              <a:t>d. Bentuk tak tentu 0/0 dengan menggunakan Rumus-Rumus Trigonometri</a:t>
            </a:r>
            <a:endParaRPr lang="id-ID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55576" y="1916833"/>
                <a:ext cx="7848872" cy="43924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d-ID" sz="3600" b="1" dirty="0" smtClean="0"/>
                  <a:t>Rumus yang sering digunakan :</a:t>
                </a:r>
              </a:p>
              <a:p>
                <a:pPr marL="0" indent="0" algn="ctr">
                  <a:buNone/>
                </a:pPr>
                <a:endParaRPr lang="id-ID" dirty="0" smtClean="0"/>
              </a:p>
              <a:p>
                <a:pPr marL="0" indent="0" algn="ctr">
                  <a:buNone/>
                </a:pPr>
                <a:r>
                  <a:rPr lang="id-ID" dirty="0" smtClean="0"/>
                  <a:t>cos A – cos B = -2</a:t>
                </a:r>
                <a:r>
                  <a:rPr lang="id-ID" dirty="0"/>
                  <a:t> </a:t>
                </a:r>
                <a:r>
                  <a:rPr lang="id-ID" dirty="0" smtClean="0"/>
                  <a:t>sin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/>
                              </a:rPr>
                              <m:t>𝐴</m:t>
                            </m:r>
                            <m:r>
                              <a:rPr lang="id-ID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id-ID" i="1">
                                <a:latin typeface="Cambria Math"/>
                              </a:rPr>
                              <m:t>+</m:t>
                            </m:r>
                            <m:r>
                              <a:rPr lang="id-ID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id-ID" i="1">
                                <a:latin typeface="Cambria Math"/>
                              </a:rPr>
                              <m:t>𝐵</m:t>
                            </m:r>
                          </m:num>
                          <m:den>
                            <m:r>
                              <a:rPr lang="id-ID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id-ID">
                        <a:latin typeface="Cambria Math"/>
                      </a:rPr>
                      <m:t>sin</m:t>
                    </m:r>
                    <m:d>
                      <m:dPr>
                        <m:ctrlPr>
                          <a:rPr lang="id-ID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/>
                              </a:rPr>
                              <m:t>𝐴</m:t>
                            </m:r>
                            <m:r>
                              <a:rPr lang="id-ID" i="1">
                                <a:latin typeface="Cambria Math"/>
                              </a:rPr>
                              <m:t>−</m:t>
                            </m:r>
                            <m:r>
                              <a:rPr lang="id-ID" i="1">
                                <a:latin typeface="Cambria Math"/>
                              </a:rPr>
                              <m:t>𝐵</m:t>
                            </m:r>
                          </m:num>
                          <m:den>
                            <m:r>
                              <a:rPr lang="id-ID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id-ID" dirty="0" smtClean="0"/>
              </a:p>
              <a:p>
                <a:pPr marL="0" indent="0" algn="ctr">
                  <a:buNone/>
                </a:pPr>
                <a:endParaRPr lang="id-ID" dirty="0" smtClean="0"/>
              </a:p>
              <a:p>
                <a:pPr marL="0" indent="0" algn="ctr">
                  <a:buNone/>
                </a:pPr>
                <a:r>
                  <a:rPr lang="id-ID" dirty="0" smtClean="0"/>
                  <a:t>1 –  cos</a:t>
                </a:r>
                <a:r>
                  <a:rPr lang="id-ID" baseline="30000" dirty="0" smtClean="0"/>
                  <a:t>2</a:t>
                </a:r>
                <a:r>
                  <a:rPr lang="id-ID" dirty="0" smtClean="0"/>
                  <a:t>A </a:t>
                </a:r>
                <a:r>
                  <a:rPr lang="id-ID" dirty="0"/>
                  <a:t>= </a:t>
                </a:r>
                <a:r>
                  <a:rPr lang="id-ID" dirty="0" smtClean="0"/>
                  <a:t> sin</a:t>
                </a:r>
                <a:r>
                  <a:rPr lang="id-ID" baseline="30000" dirty="0" smtClean="0"/>
                  <a:t>2</a:t>
                </a:r>
                <a:r>
                  <a:rPr lang="id-ID" dirty="0" smtClean="0"/>
                  <a:t>A</a:t>
                </a:r>
              </a:p>
              <a:p>
                <a:pPr marL="0" indent="0" algn="ctr">
                  <a:buNone/>
                </a:pPr>
                <a:r>
                  <a:rPr lang="id-ID" dirty="0" smtClean="0"/>
                  <a:t>1  –  cos A = 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/>
                          </a:rPr>
                          <m:t>𝑠𝑖𝑛</m:t>
                        </m:r>
                      </m:e>
                      <m:sup>
                        <m:r>
                          <a:rPr lang="id-ID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id-ID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/>
                              </a:rPr>
                              <m:t>𝐴</m:t>
                            </m:r>
                          </m:num>
                          <m:den>
                            <m:r>
                              <a:rPr lang="id-ID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id-ID" dirty="0" smtClean="0"/>
              </a:p>
              <a:p>
                <a:pPr marL="0" indent="0" algn="ctr">
                  <a:buNone/>
                </a:pPr>
                <a:r>
                  <a:rPr lang="id-ID" dirty="0" smtClean="0"/>
                  <a:t>Cos A  –  1 = -</a:t>
                </a:r>
                <a:r>
                  <a:rPr lang="id-ID" dirty="0"/>
                  <a:t>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/>
                          </a:rPr>
                          <m:t>𝑠𝑖𝑛</m:t>
                        </m:r>
                      </m:e>
                      <m:sup>
                        <m:r>
                          <a:rPr lang="id-ID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id-ID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/>
                              </a:rPr>
                              <m:t>𝐴</m:t>
                            </m:r>
                          </m:num>
                          <m:den>
                            <m:r>
                              <a:rPr lang="id-ID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55576" y="1916833"/>
                <a:ext cx="7848872" cy="4392488"/>
              </a:xfrm>
              <a:blipFill rotWithShape="1">
                <a:blip r:embed="rId2"/>
                <a:stretch>
                  <a:fillRect l="-2409" t="-33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8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Contoh. 4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1560" y="1600200"/>
                <a:ext cx="8075240" cy="4525963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1 − </m:t>
                            </m:r>
                            <m:sSup>
                              <m:sSup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r>
                  <a:rPr lang="id-ID" dirty="0"/>
                  <a:t>	</a:t>
                </a:r>
                <a:r>
                  <a:rPr lang="id-ID" dirty="0" smtClean="0"/>
                  <a:t>= 1. ½ = ½</a:t>
                </a:r>
              </a:p>
              <a:p>
                <a:pPr marL="0" indent="0">
                  <a:buNone/>
                </a:pPr>
                <a:r>
                  <a:rPr lang="id-ID" dirty="0" smtClean="0"/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 −1</m:t>
                                </m:r>
                              </m:e>
                            </m:func>
                          </m:num>
                          <m:den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−2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id-ID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𝑠𝑖𝑛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𝑠𝑖𝑛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r>
                  <a:rPr lang="id-ID" dirty="0"/>
                  <a:t> </a:t>
                </a:r>
                <a:r>
                  <a:rPr lang="id-ID" dirty="0" smtClean="0"/>
                  <a:t> 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−2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id-ID" b="0" i="1" smtClean="0"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id-ID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id-ID" b="0" i="1" smtClean="0"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id-ID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i="1">
                            <a:latin typeface="Cambria Math"/>
                          </a:rPr>
                          <m:t>−</m:t>
                        </m:r>
                        <m:r>
                          <a:rPr lang="id-ID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id-ID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func>
                                  <m:funcPr>
                                    <m:ctrlPr>
                                      <a:rPr lang="id-ID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d-ID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− 2</m:t>
                            </m:r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id-ID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d-ID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</a:t>
                </a:r>
              </a:p>
              <a:p>
                <a:pPr marL="0" indent="0">
                  <a:buNone/>
                </a:pPr>
                <a:r>
                  <a:rPr lang="id-ID" dirty="0"/>
                  <a:t>	</a:t>
                </a:r>
                <a:r>
                  <a:rPr lang="id-ID" dirty="0" smtClean="0"/>
                  <a:t>= -2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= -2.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id-ID" i="1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id-ID" i="1"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i="1">
                            <a:latin typeface="Cambria Math"/>
                          </a:rPr>
                          <m:t>−</m:t>
                        </m:r>
                        <m:r>
                          <a:rPr lang="id-ID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endParaRPr lang="id-ID" dirty="0" smtClean="0"/>
              </a:p>
              <a:p>
                <a:pPr marL="514350" indent="-514350">
                  <a:buAutoNum type="arabicPeriod"/>
                </a:pPr>
                <a:endParaRPr lang="id-ID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1560" y="1600200"/>
                <a:ext cx="8075240" cy="4525963"/>
              </a:xfrm>
              <a:blipFill rotWithShape="1">
                <a:blip r:embed="rId2"/>
                <a:stretch>
                  <a:fillRect l="-1509" r="-1585" b="-134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3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 Soal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76" y="2132856"/>
            <a:ext cx="7931224" cy="3993307"/>
          </a:xfrm>
        </p:spPr>
        <p:txBody>
          <a:bodyPr/>
          <a:lstStyle/>
          <a:p>
            <a:pPr marL="0" indent="0" algn="ctr">
              <a:buNone/>
            </a:pPr>
            <a:r>
              <a:rPr lang="id-ID" sz="4000" dirty="0" smtClean="0"/>
              <a:t>Latihan 1</a:t>
            </a:r>
          </a:p>
          <a:p>
            <a:pPr marL="0" indent="0" algn="ctr">
              <a:buNone/>
            </a:pPr>
            <a:r>
              <a:rPr lang="id-ID" sz="4000" dirty="0" smtClean="0"/>
              <a:t>Latihan 2</a:t>
            </a:r>
          </a:p>
          <a:p>
            <a:pPr marL="0" indent="0" algn="ctr">
              <a:buNone/>
            </a:pPr>
            <a:r>
              <a:rPr lang="id-ID" sz="4000" dirty="0" smtClean="0"/>
              <a:t>Latihan 3</a:t>
            </a:r>
          </a:p>
          <a:p>
            <a:pPr marL="0" indent="0" algn="ctr">
              <a:buNone/>
            </a:pPr>
            <a:r>
              <a:rPr lang="id-ID" sz="4000" dirty="0" smtClean="0"/>
              <a:t>Latihan 4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10484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Latihan 1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5109433"/>
                  </p:ext>
                </p:extLst>
              </p:nvPr>
            </p:nvGraphicFramePr>
            <p:xfrm>
              <a:off x="1187624" y="1268760"/>
              <a:ext cx="6768752" cy="5462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0160"/>
                    <a:gridCol w="3315816"/>
                    <a:gridCol w="201277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No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soal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jawaban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id-ID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id-ID" i="1" smtClean="0"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d-ID" i="0" smtClean="0"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id-ID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id-ID" b="0" i="1" smtClean="0">
                                          <a:latin typeface="Cambria Math"/>
                                          <a:ea typeface="Cambria Math"/>
                                        </a:rPr>
                                        <m:t>→</m:t>
                                      </m:r>
                                      <m:f>
                                        <m:fPr>
                                          <m:ctrlPr>
                                            <a:rPr lang="id-ID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d-ID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id-ID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lim>
                                  </m:limLow>
                                </m:fName>
                                <m:e>
                                  <m:func>
                                    <m:funcPr>
                                      <m:ctrlPr>
                                        <a:rPr lang="id-ID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d-ID" b="0" i="0" smtClean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id-ID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oMath>
                          </a14:m>
                          <a:r>
                            <a:rPr lang="id-ID" dirty="0" smtClean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id-ID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id-ID" i="1" smtClean="0"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d-ID" i="0" smtClean="0">
                                          <a:latin typeface="Cambria Math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id-ID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id-ID" b="0" i="1" smtClean="0">
                                          <a:latin typeface="Cambria Math"/>
                                          <a:ea typeface="Cambria Math"/>
                                        </a:rPr>
                                        <m:t>→</m:t>
                                      </m:r>
                                      <m:f>
                                        <m:fPr>
                                          <m:ctrlPr>
                                            <a:rPr lang="id-ID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d-ID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id-ID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lim>
                                  </m:limLow>
                                </m:fName>
                                <m:e>
                                  <m:func>
                                    <m:funcPr>
                                      <m:ctrlPr>
                                        <a:rPr lang="id-ID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id-ID" b="0" i="0" smtClean="0">
                                          <a:latin typeface="Cambria Math"/>
                                        </a:rPr>
                                        <m:t>(1+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d-ID" b="0" i="0" smtClean="0">
                                          <a:latin typeface="Cambria Math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r>
                                        <a:rPr lang="id-ID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id-ID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id-ID" dirty="0" smtClean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2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id-ID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id-ID" i="1" smtClean="0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d-ID" i="0" smtClean="0">
                                            <a:latin typeface="Cambria Math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id-ID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tan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id-ID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0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id-ID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id-ID" i="1" smtClean="0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d-ID" i="0" smtClean="0">
                                            <a:latin typeface="Cambria Math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id-ID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1+</m:t>
                                        </m:r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1+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id-ID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½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id-ID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id-ID" i="1" smtClean="0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d-ID" i="0" smtClean="0">
                                            <a:latin typeface="Cambria Math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id-ID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→</m:t>
                                        </m:r>
                                        <m:f>
                                          <m:f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 − </m:t>
                                            </m:r>
                                          </m:e>
                                        </m:func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id-ID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d-ID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ad>
                                  <m:radPr>
                                    <m:degHide m:val="on"/>
                                    <m:ctrlPr>
                                      <a:rPr lang="id-ID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id-ID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id-ID" i="1" smtClean="0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d-ID" i="0" smtClean="0">
                                            <a:latin typeface="Cambria Math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id-ID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1 −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id-ID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1/0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id-ID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id-ID" i="1" smtClean="0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d-ID" i="0" smtClean="0">
                                            <a:latin typeface="Cambria Math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id-ID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→</m:t>
                                        </m:r>
                                        <m:f>
                                          <m:f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tan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3</m:t>
                                            </m:r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id-ID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d-ID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id-ID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id-ID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id-ID" i="1" smtClean="0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d-ID" i="0" smtClean="0">
                                            <a:latin typeface="Cambria Math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id-ID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→</m:t>
                                        </m:r>
                                        <m:f>
                                          <m:f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tan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id-ID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id-ID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5109433"/>
                  </p:ext>
                </p:extLst>
              </p:nvPr>
            </p:nvGraphicFramePr>
            <p:xfrm>
              <a:off x="1187624" y="1268760"/>
              <a:ext cx="6768752" cy="54628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0160"/>
                    <a:gridCol w="3315816"/>
                    <a:gridCol w="201277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No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soal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jawaban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573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566" t="-70213" r="-60846" b="-789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573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566" t="-170213" r="-60846" b="-689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2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60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566" t="-256566" r="-60846" b="-5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0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6113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566" t="-353000" r="-60846" b="-44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½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7296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566" t="-377500" r="-60846" b="-27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36667" t="-377500" r="-303" b="-274167"/>
                          </a:stretch>
                        </a:blipFill>
                      </a:tcPr>
                    </a:tc>
                  </a:tr>
                  <a:tr h="561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566" t="-622826" r="-60846" b="-257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1/0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7296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566" t="-554167" r="-60846" b="-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36667" t="-554167" r="-303" b="-97500"/>
                          </a:stretch>
                        </a:blipFill>
                      </a:tcPr>
                    </a:tc>
                  </a:tr>
                  <a:tr h="7097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566" t="-676724" r="-60846" b="-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36667" t="-676724" r="-303" b="-86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06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Latihan 2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2548334"/>
                  </p:ext>
                </p:extLst>
              </p:nvPr>
            </p:nvGraphicFramePr>
            <p:xfrm>
              <a:off x="1187624" y="1268760"/>
              <a:ext cx="6768752" cy="46081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0160"/>
                    <a:gridCol w="3315816"/>
                    <a:gridCol w="201277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No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soal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jawaban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id-ID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id-ID" i="1" smtClean="0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d-ID" i="0" smtClean="0">
                                            <a:latin typeface="Cambria Math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id-ID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id-ID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2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id-ID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id-ID" i="1" smtClean="0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d-ID" i="0" smtClean="0">
                                            <a:latin typeface="Cambria Math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id-ID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→</m:t>
                                        </m:r>
                                        <m:f>
                                          <m:f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𝑐𝑜𝑠</m:t>
                                            </m:r>
                                          </m:e>
                                          <m:sup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sty m:val="p"/>
                                          </m:rPr>
                                          <a:rPr lang="id-ID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x</m:t>
                                        </m:r>
                                      </m:num>
                                      <m:den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𝑠𝑖𝑛</m:t>
                                            </m:r>
                                          </m:e>
                                          <m:sup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id-ID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1/2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id-ID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id-ID" i="1" smtClean="0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d-ID" i="0" smtClean="0">
                                            <a:latin typeface="Cambria Math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id-ID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→</m:t>
                                        </m:r>
                                        <m:f>
                                          <m:f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𝑐𝑜𝑠</m:t>
                                            </m:r>
                                          </m:e>
                                          <m:sup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sty m:val="p"/>
                                          </m:rPr>
                                          <a:rPr lang="id-ID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x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𝑠𝑖𝑛</m:t>
                                            </m:r>
                                          </m:e>
                                          <m:sup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id-ID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id-ID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id-ID" i="1" smtClean="0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d-ID" i="0" smtClean="0">
                                            <a:latin typeface="Cambria Math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id-ID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→</m:t>
                                        </m:r>
                                        <m:f>
                                          <m:f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𝑐𝑠𝑐</m:t>
                                            </m:r>
                                          </m:e>
                                          <m:sup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sty m:val="p"/>
                                          </m:rPr>
                                          <a:rPr lang="id-ID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x</m:t>
                                        </m:r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 −2</m:t>
                                        </m:r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cot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 −1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id-ID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2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id-ID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id-ID" i="1" smtClean="0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d-ID" i="0" smtClean="0">
                                            <a:latin typeface="Cambria Math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id-ID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→</m:t>
                                        </m:r>
                                        <m:f>
                                          <m:f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1−</m:t>
                                        </m:r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𝑐𝑜𝑠</m:t>
                                            </m:r>
                                          </m:e>
                                          <m:sup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id-ID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1/2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id-ID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id-ID" i="1" smtClean="0"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d-ID" i="0" smtClean="0">
                                            <a:latin typeface="Cambria Math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id-ID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−1 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𝑠𝑖𝑛</m:t>
                                            </m:r>
                                          </m:e>
                                          <m:sup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id-ID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-1/2</a:t>
                          </a:r>
                          <a:endParaRPr lang="id-ID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2548334"/>
                  </p:ext>
                </p:extLst>
              </p:nvPr>
            </p:nvGraphicFramePr>
            <p:xfrm>
              <a:off x="1187624" y="1268760"/>
              <a:ext cx="6768752" cy="46081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0160"/>
                    <a:gridCol w="3315816"/>
                    <a:gridCol w="201277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No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soal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jawaban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566" t="-66667" r="-60846" b="-6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2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764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566" t="-130952" r="-60846" b="-37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1/2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764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566" t="-232800" r="-60846" b="-276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7646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566" t="-330159" r="-60846" b="-174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2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7296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566" t="-455462" r="-60846" b="-848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1/2</a:t>
                          </a:r>
                          <a:endParaRPr lang="id-ID" dirty="0"/>
                        </a:p>
                      </a:txBody>
                      <a:tcPr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3566" t="-661000" r="-60846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d-ID" dirty="0" smtClean="0"/>
                            <a:t>-1/2</a:t>
                          </a:r>
                          <a:endParaRPr lang="id-ID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4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3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2060848"/>
                <a:ext cx="4258816" cy="4065315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dirty="0"/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𝑡𝑎𝑛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dirty="0"/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  <m:r>
                                  <a:rPr lang="id-ID">
                                    <a:latin typeface="Cambria Math"/>
                                    <a:ea typeface="Cambria Math"/>
                                  </a:rPr>
                                  <m:t> 4</m:t>
                                </m:r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x</m:t>
                                </m:r>
                                <m:r>
                                  <a:rPr lang="id-ID">
                                    <a:latin typeface="Cambria Math"/>
                                    <a:ea typeface="Cambria Math"/>
                                  </a:rPr>
                                  <m:t> + </m:t>
                                </m:r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 −2)</m:t>
                            </m:r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id-ID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id-ID">
                                    <a:latin typeface="Cambria Math"/>
                                    <a:ea typeface="Cambria Math"/>
                                  </a:rPr>
                                  <m:t>2 </m:t>
                                </m:r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  <m:r>
                                  <a:rPr lang="id-ID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x</m:t>
                                </m:r>
                                <m:r>
                                  <a:rPr lang="id-ID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id-ID" dirty="0" smtClean="0"/>
              </a:p>
              <a:p>
                <a:pPr marL="514350" indent="-514350">
                  <a:buAutoNum type="arabicPeriod"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2060848"/>
                <a:ext cx="4258816" cy="4065315"/>
              </a:xfrm>
              <a:blipFill rotWithShape="1">
                <a:blip r:embed="rId2"/>
                <a:stretch>
                  <a:fillRect t="-150" r="-3720" b="-82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04048" y="1988840"/>
                <a:ext cx="3682752" cy="413732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d-ID" dirty="0" smtClean="0"/>
                  <a:t>6.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id-ID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d-ID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  <m:r>
                                      <a:rPr lang="id-ID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</a:t>
                </a: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7.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  −  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 +  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8.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𝑠𝑖𝑛</m:t>
                            </m:r>
                            <m:r>
                              <a:rPr lang="id-ID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9.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−1)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+2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 −3</m:t>
                            </m:r>
                          </m:den>
                        </m:f>
                      </m:e>
                    </m:func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10.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id-ID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04048" y="1988840"/>
                <a:ext cx="3682752" cy="4137323"/>
              </a:xfrm>
              <a:blipFill rotWithShape="1">
                <a:blip r:embed="rId3"/>
                <a:stretch>
                  <a:fillRect l="-298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8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Latihan. 4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dirty="0" smtClean="0"/>
                  <a:t>6.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 −1</m:t>
                                </m:r>
                              </m:e>
                            </m:func>
                          </m:num>
                          <m:den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</a:t>
                </a:r>
              </a:p>
              <a:p>
                <a:pPr marL="0" indent="0">
                  <a:buNone/>
                </a:pPr>
                <a:r>
                  <a:rPr lang="id-ID" dirty="0" smtClean="0"/>
                  <a:t>7.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1 − </m:t>
                            </m:r>
                            <m:sSup>
                              <m:sSup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</a:t>
                </a: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8.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csc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func>
                                  <m:funcPr>
                                    <m:ctrlPr>
                                      <a:rPr lang="id-ID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id-ID" i="1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id-ID" i="1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>
                                        <a:latin typeface="Cambria Math"/>
                                        <a:ea typeface="Cambria Math"/>
                                      </a:rPr>
                                      <m:t>sc</m:t>
                                    </m:r>
                                  </m:fName>
                                  <m:e>
                                    <m:r>
                                      <a:rPr lang="id-ID" i="1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  <m:r>
                                      <a:rPr lang="id-ID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co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 − </m:t>
                                </m:r>
                                <m:func>
                                  <m:funcPr>
                                    <m:ctrlPr>
                                      <a:rPr lang="id-ID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>
                                        <a:latin typeface="Cambria Math"/>
                                        <a:ea typeface="Cambria Math"/>
                                      </a:rPr>
                                      <m:t>cot</m:t>
                                    </m:r>
                                  </m:fName>
                                  <m:e>
                                    <m:r>
                                      <a:rPr lang="id-ID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  <m:r>
                                      <a:rPr lang="id-ID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9.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→2</m:t>
                            </m:r>
                          </m:lim>
                        </m:limLow>
                        <m:r>
                          <a:rPr lang="id-ID" i="1">
                            <a:latin typeface="Cambria Math"/>
                            <a:ea typeface="Cambria Math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−4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+4</m:t>
                            </m:r>
                          </m:num>
                          <m:den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1 − </m:t>
                            </m:r>
                            <m:sSup>
                              <m:sSup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−2) 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dirty="0"/>
                  <a:t> </a:t>
                </a:r>
              </a:p>
              <a:p>
                <a:pPr marL="0" indent="0">
                  <a:buNone/>
                </a:pPr>
                <a:r>
                  <a:rPr lang="id-ID" dirty="0"/>
                  <a:t>10.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  <m:r>
                          <a:rPr lang="id-ID" i="1">
                            <a:latin typeface="Cambria Math"/>
                            <a:ea typeface="Cambria Math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x</m:t>
                                </m:r>
                                <m:r>
                                  <a:rPr lang="id-ID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317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1 − </m:t>
                            </m:r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1 −</m:t>
                            </m:r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</a:t>
                </a:r>
                <a:endParaRPr lang="id-ID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𝑡𝑎𝑛</m:t>
                                </m:r>
                              </m:e>
                              <m:sup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1 − </m:t>
                            </m:r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id-ID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8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 −1</m:t>
                                </m:r>
                              </m:e>
                            </m:func>
                          </m:num>
                          <m:den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id-ID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func>
                                  <m:funcPr>
                                    <m:ctrlPr>
                                      <a:rPr lang="id-ID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d-ID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id-ID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func>
                                  <m:funcPr>
                                    <m:ctrlPr>
                                      <a:rPr lang="id-ID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id-ID" b="0" i="0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d-ID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id-ID" dirty="0" smtClean="0"/>
              </a:p>
              <a:p>
                <a:pPr marL="514350" indent="-514350">
                  <a:buAutoNum type="arabicPeriod"/>
                </a:pPr>
                <a:endParaRPr lang="id-ID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b="-619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Penutup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algn="ctr">
              <a:buNone/>
            </a:pPr>
            <a:endParaRPr lang="id-ID" dirty="0" smtClean="0"/>
          </a:p>
          <a:p>
            <a:pPr marL="0" indent="0" algn="ctr">
              <a:buNone/>
            </a:pPr>
            <a:r>
              <a:rPr lang="id-ID" dirty="0" smtClean="0"/>
              <a:t>Alhamdulillah</a:t>
            </a:r>
          </a:p>
          <a:p>
            <a:pPr marL="0" indent="0" algn="ctr">
              <a:buNone/>
            </a:pPr>
            <a:r>
              <a:rPr lang="id-ID" dirty="0" smtClean="0"/>
              <a:t>Selesai sudah pertemuan pertama</a:t>
            </a:r>
          </a:p>
          <a:p>
            <a:pPr marL="0" indent="0" algn="ctr">
              <a:buNone/>
            </a:pPr>
            <a:r>
              <a:rPr lang="id-ID" dirty="0" smtClean="0"/>
              <a:t>Terus dibaca dan dipahmi</a:t>
            </a:r>
          </a:p>
          <a:p>
            <a:pPr marL="0" indent="0" algn="ctr">
              <a:buNone/>
            </a:pPr>
            <a:r>
              <a:rPr lang="id-ID" dirty="0" smtClean="0"/>
              <a:t>Terus berlatih dan berlatih</a:t>
            </a:r>
          </a:p>
          <a:p>
            <a:pPr marL="0" indent="0" algn="ctr">
              <a:buNone/>
            </a:pPr>
            <a:r>
              <a:rPr lang="id-ID" dirty="0" smtClean="0"/>
              <a:t>Bersiap dengan pertemuan selanjutnya</a:t>
            </a:r>
          </a:p>
          <a:p>
            <a:pPr marL="0" indent="0" algn="ctr">
              <a:buNone/>
            </a:pPr>
            <a:r>
              <a:rPr lang="id-ID" smtClean="0"/>
              <a:t>)|(</a:t>
            </a:r>
          </a:p>
          <a:p>
            <a:pPr marL="0" indent="0" algn="ctr">
              <a:buNone/>
            </a:pPr>
            <a:endParaRPr lang="id-ID" dirty="0" smtClean="0"/>
          </a:p>
          <a:p>
            <a:pPr marL="0" indent="0" algn="ctr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29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id-ID" dirty="0" smtClean="0"/>
              <a:t>Cakupan Materi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 smtClean="0"/>
              <a:t>Semester Ganjil </a:t>
            </a:r>
          </a:p>
          <a:p>
            <a:r>
              <a:rPr lang="id-ID" dirty="0" smtClean="0"/>
              <a:t>Bab 1 : Limit Fungsi </a:t>
            </a:r>
            <a:r>
              <a:rPr lang="id-ID" dirty="0" smtClean="0"/>
              <a:t>Trigonometri</a:t>
            </a:r>
            <a:endParaRPr lang="id-ID" dirty="0" smtClean="0"/>
          </a:p>
          <a:p>
            <a:r>
              <a:rPr lang="id-ID" dirty="0" smtClean="0"/>
              <a:t>Bab 2 : Turunan Fungsi Trigonometri</a:t>
            </a:r>
          </a:p>
          <a:p>
            <a:r>
              <a:rPr lang="id-ID" dirty="0" smtClean="0"/>
              <a:t>Bab 3 : </a:t>
            </a:r>
            <a:r>
              <a:rPr lang="id-ID" dirty="0" smtClean="0"/>
              <a:t>Integral </a:t>
            </a:r>
            <a:r>
              <a:rPr lang="id-ID" dirty="0" smtClean="0"/>
              <a:t>Trigonometri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Semester Genap</a:t>
            </a:r>
          </a:p>
          <a:p>
            <a:r>
              <a:rPr lang="id-ID" dirty="0" smtClean="0"/>
              <a:t>Bab 4 : Distribusi dan Peluang Binomial</a:t>
            </a:r>
          </a:p>
          <a:p>
            <a:r>
              <a:rPr lang="id-ID" dirty="0" smtClean="0"/>
              <a:t>Bab 5 : Distribusi dan Peluang Normal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71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003232" cy="1872208"/>
          </a:xfrm>
        </p:spPr>
        <p:txBody>
          <a:bodyPr>
            <a:normAutofit/>
          </a:bodyPr>
          <a:lstStyle/>
          <a:p>
            <a:r>
              <a:rPr lang="id-ID" dirty="0" smtClean="0"/>
              <a:t>BAB 1</a:t>
            </a:r>
            <a:br>
              <a:rPr lang="id-ID" dirty="0" smtClean="0"/>
            </a:br>
            <a:r>
              <a:rPr lang="id-ID" dirty="0" smtClean="0"/>
              <a:t>Limit Fungsi </a:t>
            </a:r>
            <a:r>
              <a:rPr lang="id-ID" dirty="0" smtClean="0"/>
              <a:t>Trigonometri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id-ID" dirty="0" smtClean="0"/>
              <a:t>Limit Fungsi Trigonometri</a:t>
            </a:r>
          </a:p>
          <a:p>
            <a:pPr marL="514350" indent="-514350">
              <a:buAutoNum type="arabicPeriod"/>
            </a:pPr>
            <a:r>
              <a:rPr lang="id-ID" dirty="0" smtClean="0"/>
              <a:t>Limit di Ketakberhinggaan </a:t>
            </a:r>
            <a:r>
              <a:rPr lang="id-ID" dirty="0" smtClean="0"/>
              <a:t>Fungsi </a:t>
            </a:r>
            <a:r>
              <a:rPr lang="id-ID" dirty="0" smtClean="0"/>
              <a:t>Trigonometri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48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1.1 Limit di Keberhinggan Fungsi Trigonometri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64496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id-ID" b="1" dirty="0" smtClean="0"/>
              <a:t>Substitusi Langsung</a:t>
            </a:r>
          </a:p>
          <a:p>
            <a:pPr marL="514350" indent="-514350">
              <a:buAutoNum type="alphaLcPeriod"/>
            </a:pPr>
            <a:r>
              <a:rPr lang="id-ID" b="1" dirty="0" smtClean="0"/>
              <a:t>Bentuk tak tentu 0/0 dengan pengubahan bentuk trigonometri</a:t>
            </a:r>
          </a:p>
          <a:p>
            <a:pPr marL="514350" indent="-514350">
              <a:buAutoNum type="alphaLcPeriod"/>
            </a:pPr>
            <a:r>
              <a:rPr lang="id-ID" b="1" dirty="0" smtClean="0"/>
              <a:t>Bentuk tak tentu 0/0 dengan rumus dasar limit trigonometri</a:t>
            </a:r>
          </a:p>
          <a:p>
            <a:pPr marL="514350" indent="-514350">
              <a:buAutoNum type="alphaLcPeriod"/>
            </a:pPr>
            <a:r>
              <a:rPr lang="id-ID" b="1" dirty="0" smtClean="0"/>
              <a:t>Bentuk tak tentu 0/0 dengan menggunakan rumus-rumus trigonometri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934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32656"/>
                <a:ext cx="8229600" cy="1368152"/>
              </a:xfrm>
            </p:spPr>
            <p:txBody>
              <a:bodyPr>
                <a:noAutofit/>
              </a:bodyPr>
              <a:lstStyle/>
              <a:p>
                <a:r>
                  <a:rPr lang="id-ID" sz="3200" dirty="0" smtClean="0"/>
                  <a:t/>
                </a:r>
                <a:br>
                  <a:rPr lang="id-ID" sz="3200" dirty="0" smtClean="0"/>
                </a:br>
                <a:r>
                  <a:rPr lang="id-ID" sz="3200" dirty="0" smtClean="0"/>
                  <a:t>a. </a:t>
                </a:r>
                <a:r>
                  <a:rPr lang="id-ID" sz="3600" dirty="0" smtClean="0"/>
                  <a:t>Substitusi </a:t>
                </a:r>
                <a:r>
                  <a:rPr lang="id-ID" sz="3600" dirty="0"/>
                  <a:t>L</a:t>
                </a:r>
                <a:r>
                  <a:rPr lang="id-ID" sz="3600" dirty="0" smtClean="0"/>
                  <a:t>angsung  </a:t>
                </a:r>
                <a:br>
                  <a:rPr lang="id-ID" sz="3600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id-ID" sz="36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sz="36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36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sz="3600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sz="3600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d-ID" sz="36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id-ID" sz="36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id-ID" sz="36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id-ID" sz="3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id-ID" sz="36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id-ID" sz="3600" dirty="0"/>
                  <a:t> </a:t>
                </a:r>
                <a:r>
                  <a:rPr lang="id-ID" sz="3600" dirty="0" smtClean="0"/>
                  <a:t>= f(a)</a:t>
                </a:r>
                <a:r>
                  <a:rPr lang="id-ID" sz="3200" dirty="0"/>
                  <a:t/>
                </a:r>
                <a:br>
                  <a:rPr lang="id-ID" sz="3200" dirty="0"/>
                </a:br>
                <a:endParaRPr lang="id-ID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32656"/>
                <a:ext cx="8229600" cy="1368152"/>
              </a:xfrm>
              <a:blipFill rotWithShape="1">
                <a:blip r:embed="rId2"/>
                <a:stretch>
                  <a:fillRect t="-41071" b="-504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060848"/>
                <a:ext cx="8640960" cy="432048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id-ID" b="1" dirty="0" smtClean="0"/>
                  <a:t>Contoh 1</a:t>
                </a:r>
              </a:p>
              <a:p>
                <a:pPr marL="514350" indent="-514350">
                  <a:buAutoNum type="alpha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d-ID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 (</m:t>
                        </m:r>
                        <m:func>
                          <m:funcPr>
                            <m:ctrlPr>
                              <a:rPr lang="id-ID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/>
                                <a:ea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id-ID" dirty="0" smtClean="0"/>
                  <a:t> = sin</a:t>
                </a:r>
                <a:r>
                  <a:rPr lang="id-ID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id-ID" dirty="0" smtClean="0"/>
                  <a:t> - cos</a:t>
                </a:r>
                <a:r>
                  <a:rPr lang="id-ID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id-ID" dirty="0" smtClean="0"/>
                  <a:t> = 0 – (-1) = 1</a:t>
                </a:r>
              </a:p>
              <a:p>
                <a:pPr marL="514350" indent="-514350">
                  <a:buAutoNum type="alpha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lim>
                        </m:limLow>
                      </m:fName>
                      <m:e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id-ID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 + </m:t>
                                </m:r>
                                <m:func>
                                  <m:funcPr>
                                    <m:ctrlPr>
                                      <a:rPr lang="id-ID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d-ID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  <a:ea typeface="Cambria Math"/>
                              </a:rPr>
                              <m:t>sin</m:t>
                            </m:r>
                            <m:f>
                              <m:f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fName>
                          <m:e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 + </m:t>
                            </m:r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id-ID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i="1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id-ID" i="1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  <a:ea typeface="Cambria Math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id-ID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id-ID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id-ID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id-ID" dirty="0" smtClean="0"/>
                  <a:t> = 2</a:t>
                </a:r>
              </a:p>
              <a:p>
                <a:pPr marL="514350" indent="-514350">
                  <a:buAutoNum type="alpha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 +</m:t>
                                </m:r>
                                <m:func>
                                  <m:funcPr>
                                    <m:ctrlPr>
                                      <a:rPr lang="id-ID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id-ID" b="0" i="0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d-ID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𝑠𝑖𝑛</m:t>
                            </m:r>
                          </m:fName>
                          <m:e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id-ID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0+</m:t>
                            </m:r>
                          </m:e>
                        </m:func>
                        <m:func>
                          <m:func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  <a:ea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func>
                      </m:den>
                    </m:f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1+0</m:t>
                        </m:r>
                      </m:den>
                    </m:f>
                  </m:oMath>
                </a14:m>
                <a:r>
                  <a:rPr lang="id-ID" dirty="0" smtClean="0"/>
                  <a:t> = 0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060848"/>
                <a:ext cx="8640960" cy="4320480"/>
              </a:xfrm>
              <a:blipFill rotWithShape="1">
                <a:blip r:embed="rId3"/>
                <a:stretch>
                  <a:fillRect t="-1834" r="-14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0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1584176"/>
          </a:xfrm>
        </p:spPr>
        <p:txBody>
          <a:bodyPr>
            <a:noAutofit/>
          </a:bodyPr>
          <a:lstStyle/>
          <a:p>
            <a:r>
              <a:rPr lang="id-ID" sz="3200" dirty="0" smtClean="0"/>
              <a:t/>
            </a:r>
            <a:br>
              <a:rPr lang="id-ID" sz="3200" dirty="0" smtClean="0"/>
            </a:br>
            <a:r>
              <a:rPr lang="id-ID" sz="3200" dirty="0" smtClean="0"/>
              <a:t>b.</a:t>
            </a:r>
            <a:r>
              <a:rPr lang="id-ID" sz="3600" dirty="0" smtClean="0"/>
              <a:t> </a:t>
            </a:r>
            <a:r>
              <a:rPr lang="id-ID" sz="3200" dirty="0" smtClean="0"/>
              <a:t>Bentuk tak tentu 0/0 dengan pengubahan bentuk trigonometri </a:t>
            </a:r>
            <a:r>
              <a:rPr lang="id-ID" sz="3200" i="1" dirty="0" smtClean="0">
                <a:latin typeface="Cambria Math"/>
              </a:rPr>
              <a:t/>
            </a:r>
            <a:br>
              <a:rPr lang="id-ID" sz="3200" i="1" dirty="0" smtClean="0">
                <a:latin typeface="Cambria Math"/>
              </a:rPr>
            </a:br>
            <a:r>
              <a:rPr lang="id-ID" sz="3200" dirty="0"/>
              <a:t/>
            </a:r>
            <a:br>
              <a:rPr lang="id-ID" sz="3200" dirty="0"/>
            </a:b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08912" cy="4608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d-ID" sz="4100" b="1" dirty="0" smtClean="0"/>
          </a:p>
          <a:p>
            <a:pPr marL="0" indent="0" algn="ctr">
              <a:buNone/>
            </a:pPr>
            <a:endParaRPr lang="id-ID" b="1" dirty="0" smtClean="0"/>
          </a:p>
          <a:p>
            <a:pPr marL="0" indent="0">
              <a:buNone/>
            </a:pP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23528" y="2143397"/>
                <a:ext cx="3456384" cy="40219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sz="2400" i="1" smtClean="0">
                              <a:latin typeface="Cambria Math"/>
                            </a:rPr>
                            <m:t>𝑠𝑖𝑛</m:t>
                          </m:r>
                        </m:e>
                        <m:sup>
                          <m:r>
                            <a:rPr lang="id-ID" sz="24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sz="2400" i="1" smtClean="0">
                          <a:latin typeface="Cambria Math"/>
                        </a:rPr>
                        <m:t>𝑥</m:t>
                      </m:r>
                      <m:r>
                        <a:rPr lang="id-ID" sz="240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id-ID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id-ID" sz="2400" i="1" smtClean="0">
                              <a:latin typeface="Cambria Math"/>
                            </a:rPr>
                            <m:t>𝑐𝑜𝑠</m:t>
                          </m:r>
                        </m:e>
                        <m:sup>
                          <m:r>
                            <a:rPr lang="id-ID" sz="24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sz="2400" i="1" smtClean="0">
                          <a:latin typeface="Cambria Math"/>
                        </a:rPr>
                        <m:t>𝑥</m:t>
                      </m:r>
                      <m:r>
                        <a:rPr lang="id-ID" sz="240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id-ID" sz="24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id-ID" sz="24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id-ID" sz="2400" dirty="0" smtClean="0"/>
                  <a:t>Sin 2x = 2 sin x cos x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id-ID" sz="24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id-ID" sz="2400" dirty="0" smtClean="0"/>
                  <a:t>Cos 2x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d-ID" sz="2400" i="1">
                            <a:latin typeface="Cambria Math"/>
                          </a:rPr>
                          <m:t>𝑐𝑜𝑠</m:t>
                        </m:r>
                      </m:e>
                      <m:sup>
                        <m:r>
                          <a:rPr lang="id-ID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sz="240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id-ID" sz="2400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id-ID" sz="2400" i="1">
                            <a:latin typeface="Cambria Math"/>
                          </a:rPr>
                          <m:t>𝑠𝑖𝑛</m:t>
                        </m:r>
                      </m:e>
                      <m:sup>
                        <m:r>
                          <a:rPr lang="id-ID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sz="2400" i="1" smtClean="0">
                        <a:latin typeface="Cambria Math"/>
                      </a:rPr>
                      <m:t>𝑥</m:t>
                    </m:r>
                  </m:oMath>
                </a14:m>
                <a:endParaRPr lang="id-ID" sz="24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id-ID" sz="2400" dirty="0" smtClean="0"/>
                  <a:t>Cos 2x = 1 </a:t>
                </a:r>
                <a:r>
                  <a:rPr lang="id-ID" sz="2400" dirty="0"/>
                  <a:t>– 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id-ID" sz="2400" i="1">
                            <a:latin typeface="Cambria Math"/>
                          </a:rPr>
                          <m:t>𝑠𝑖𝑛</m:t>
                        </m:r>
                      </m:e>
                      <m:sup>
                        <m:r>
                          <a:rPr lang="id-ID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sz="2400" i="1" smtClean="0">
                        <a:latin typeface="Cambria Math"/>
                      </a:rPr>
                      <m:t>𝑥</m:t>
                    </m:r>
                  </m:oMath>
                </a14:m>
                <a:endParaRPr lang="id-ID" sz="24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id-ID" sz="2400" dirty="0" smtClean="0"/>
                  <a:t>Cos 2x =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id-ID" sz="2400" i="1">
                            <a:latin typeface="Cambria Math"/>
                          </a:rPr>
                          <m:t>𝑐𝑜𝑠</m:t>
                        </m:r>
                      </m:e>
                      <m:sup>
                        <m:r>
                          <a:rPr lang="id-ID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id-ID" sz="240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id-ID" sz="2400" dirty="0" smtClean="0"/>
                  <a:t> – 1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id-ID" sz="24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id-ID" sz="24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id-ID" sz="24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43397"/>
                <a:ext cx="3456384" cy="4021907"/>
              </a:xfrm>
              <a:prstGeom prst="rect">
                <a:avLst/>
              </a:prstGeom>
              <a:blipFill rotWithShape="1">
                <a:blip r:embed="rId2"/>
                <a:stretch>
                  <a:fillRect l="-2646" t="-1214" b="-1320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/>
              <p:cNvSpPr txBox="1">
                <a:spLocks/>
              </p:cNvSpPr>
              <p:nvPr/>
            </p:nvSpPr>
            <p:spPr>
              <a:xfrm>
                <a:off x="4067944" y="2143397"/>
                <a:ext cx="4824536" cy="358985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id-ID" sz="2400" dirty="0" smtClean="0"/>
                  <a:t>tan </a:t>
                </a:r>
                <a:r>
                  <a:rPr lang="id-ID" sz="2400" dirty="0"/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d-ID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id-ID" sz="24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id-ID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id-ID" sz="24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id-ID" sz="2400" dirty="0"/>
                  <a:t>   , cot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id-ID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r>
                              <a:rPr lang="id-ID" sz="24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id-ID" sz="24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id-ID" sz="2400" dirty="0"/>
                  <a:t>Sec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id-ID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id-ID" sz="24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id-ID" sz="2400" dirty="0"/>
                  <a:t>   , csc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id-ID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sz="2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id-ID" sz="24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id-ID" sz="24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id-ID" sz="24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id-ID" sz="2400" dirty="0" smtClean="0"/>
                  <a:t>Sec</a:t>
                </a:r>
                <a:r>
                  <a:rPr lang="id-ID" sz="2400" baseline="30000" dirty="0" smtClean="0"/>
                  <a:t>2</a:t>
                </a:r>
                <a:r>
                  <a:rPr lang="id-ID" sz="2400" dirty="0" smtClean="0"/>
                  <a:t>x = 1 + tan</a:t>
                </a:r>
                <a:r>
                  <a:rPr lang="id-ID" sz="2400" baseline="30000" dirty="0" smtClean="0"/>
                  <a:t>2</a:t>
                </a:r>
                <a:r>
                  <a:rPr lang="id-ID" sz="2400" dirty="0" smtClean="0"/>
                  <a:t>x</a:t>
                </a:r>
                <a:endParaRPr lang="id-ID" sz="24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id-ID" sz="2400" dirty="0" smtClean="0"/>
                  <a:t>Csc</a:t>
                </a:r>
                <a:r>
                  <a:rPr lang="id-ID" sz="2400" baseline="30000" dirty="0" smtClean="0"/>
                  <a:t>2</a:t>
                </a:r>
                <a:r>
                  <a:rPr lang="id-ID" sz="2400" dirty="0" smtClean="0"/>
                  <a:t>x = 1 + cot</a:t>
                </a:r>
                <a:r>
                  <a:rPr lang="id-ID" sz="2400" baseline="30000" dirty="0" smtClean="0"/>
                  <a:t>2</a:t>
                </a:r>
                <a:r>
                  <a:rPr lang="id-ID" sz="2400" dirty="0" smtClean="0"/>
                  <a:t>x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id-ID" sz="24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id-ID" sz="24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id-ID" sz="2400" dirty="0"/>
              </a:p>
            </p:txBody>
          </p:sp>
        </mc:Choice>
        <mc:Fallback xmlns="">
          <p:sp>
            <p:nvSpPr>
              <p:cNvPr id="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143397"/>
                <a:ext cx="4824536" cy="3589859"/>
              </a:xfrm>
              <a:prstGeom prst="rect">
                <a:avLst/>
              </a:prstGeom>
              <a:blipFill rotWithShape="1">
                <a:blip r:embed="rId3"/>
                <a:stretch>
                  <a:fillRect l="-1894" b="-1207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4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1224136"/>
          </a:xfrm>
        </p:spPr>
        <p:txBody>
          <a:bodyPr>
            <a:noAutofit/>
          </a:bodyPr>
          <a:lstStyle/>
          <a:p>
            <a:r>
              <a:rPr lang="id-ID" sz="3200" dirty="0" smtClean="0"/>
              <a:t/>
            </a:r>
            <a:br>
              <a:rPr lang="id-ID" sz="3200" dirty="0" smtClean="0"/>
            </a:br>
            <a:r>
              <a:rPr lang="id-ID" sz="3200" b="1" dirty="0"/>
              <a:t>Contoh 2</a:t>
            </a:r>
            <a:r>
              <a:rPr lang="id-ID" sz="3200" dirty="0"/>
              <a:t/>
            </a:r>
            <a:br>
              <a:rPr lang="id-ID" sz="3200" dirty="0"/>
            </a:br>
            <a:endParaRPr lang="id-ID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208912" cy="482453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id-ID" dirty="0" smtClean="0"/>
                  <a:t>a.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id-ID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id-ID" i="1">
                            <a:latin typeface="Cambria Math"/>
                          </a:rPr>
                          <m:t>0</m:t>
                        </m:r>
                      </m:den>
                    </m:f>
                  </m:oMath>
                </a14:m>
                <a:r>
                  <a:rPr lang="id-ID" dirty="0" smtClean="0"/>
                  <a:t> ,  (kita ubah bentuk sin 2x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i="1" smtClean="0">
                        <a:latin typeface="Cambria Math"/>
                        <a:ea typeface="Cambria Math"/>
                      </a:rPr>
                      <m:t>⇒</m:t>
                    </m:r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id-ID" i="1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id-ID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id-ID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func>
                          <m:funcPr>
                            <m:ctrlPr>
                              <a:rPr lang="id-ID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id-ID" dirty="0" smtClean="0"/>
                  <a:t> = 2 cos 0 = 2</a:t>
                </a:r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/>
                  <a:t>b</a:t>
                </a:r>
                <a:r>
                  <a:rPr lang="id-ID" dirty="0" smtClean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lim>
                        </m:limLow>
                      </m:fName>
                      <m:e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id-ID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  <m: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x</m:t>
                                </m:r>
                                <m: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 − </m:t>
                                </m:r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0</m:t>
                        </m:r>
                      </m:den>
                    </m:f>
                  </m:oMath>
                </a14:m>
                <a:r>
                  <a:rPr lang="id-ID" i="1" dirty="0" smtClean="0">
                    <a:latin typeface="Cambria Math"/>
                  </a:rPr>
                  <a:t> , </a:t>
                </a:r>
                <a:r>
                  <a:rPr lang="id-ID" dirty="0" smtClean="0">
                    <a:latin typeface="Cambria Math"/>
                  </a:rPr>
                  <a:t>(kita ubah bentuk cos 2x)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i="1" smtClean="0">
                        <a:latin typeface="Cambria Math"/>
                        <a:ea typeface="Cambria Math"/>
                      </a:rPr>
                      <m:t>⇒</m:t>
                    </m:r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lim>
                        </m:limLow>
                      </m:fName>
                      <m:e>
                        <m:r>
                          <a:rPr lang="id-ID" i="1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id-ID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  <m:r>
                                  <a:rPr lang="id-ID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x</m:t>
                                </m:r>
                                <m:r>
                                  <a:rPr lang="id-ID">
                                    <a:latin typeface="Cambria Math"/>
                                    <a:ea typeface="Cambria Math"/>
                                  </a:rPr>
                                  <m:t> − </m:t>
                                </m:r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id-ID" b="0" i="0" smtClean="0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id-ID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lim>
                        </m:limLow>
                      </m:fName>
                      <m:e>
                        <m:r>
                          <a:rPr lang="id-ID" i="1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id-ID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id-ID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id-ID" b="0" i="1" smtClean="0">
                                        <a:latin typeface="Cambria Math"/>
                                        <a:ea typeface="Cambria Math"/>
                                      </a:rPr>
                                      <m:t>) (</m:t>
                                    </m:r>
                                    <m:func>
                                      <m:funcPr>
                                        <m:ctrlP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d-ID" b="0" i="0" smtClean="0">
                                            <a:latin typeface="Cambria Math"/>
                                            <a:ea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 −</m:t>
                                        </m:r>
                                        <m:func>
                                          <m:funcPr>
                                            <m:ctrlP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d-ID" b="0" i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id-ID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cos</m:t>
                                </m:r>
                                <m:r>
                                  <a:rPr lang="id-ID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x</m:t>
                                </m:r>
                                <m:r>
                                  <a:rPr lang="id-ID">
                                    <a:latin typeface="Cambria Math"/>
                                    <a:ea typeface="Cambria Math"/>
                                  </a:rPr>
                                  <m:t> − </m:t>
                                </m:r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 </a:t>
                </a:r>
              </a:p>
              <a:p>
                <a:pPr marL="0" indent="0">
                  <a:buNone/>
                </a:pPr>
                <a:r>
                  <a:rPr lang="id-ID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lim>
                        </m:limLow>
                      </m:fName>
                      <m:e>
                        <m:r>
                          <a:rPr lang="id-ID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id-ID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id-ID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)=</m:t>
                                </m:r>
                                <m:func>
                                  <m:funcPr>
                                    <m:ctrlPr>
                                      <a:rPr lang="id-ID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d-ID" b="0" i="0" smtClean="0">
                                        <a:latin typeface="Cambria Math"/>
                                        <a:ea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id-ID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id-ID" dirty="0" smtClean="0"/>
                  <a:t>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id-ID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208912" cy="4824536"/>
              </a:xfrm>
              <a:blipFill rotWithShape="1">
                <a:blip r:embed="rId2"/>
                <a:stretch>
                  <a:fillRect l="-1783" t="-1391" r="-22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6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id-ID" sz="4000" dirty="0" smtClean="0"/>
              <a:t>c. Bentuk tak tentu 0/0 dengan menggunakan rumus dasar </a:t>
            </a:r>
            <a:endParaRPr lang="id-ID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60848"/>
                <a:ext cx="8229600" cy="432048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d-ID" dirty="0"/>
                  <a:t>Rumus Dasar </a:t>
                </a:r>
                <a:br>
                  <a:rPr lang="id-ID" dirty="0"/>
                </a:br>
                <a:r>
                  <a:rPr lang="id-ID" dirty="0"/>
                  <a:t>Limit Fungsi Trigonometri.</a:t>
                </a:r>
                <a:endParaRPr lang="id-ID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= 1</a:t>
                </a:r>
              </a:p>
              <a:p>
                <a:pPr marL="0" indent="0" algn="ctr">
                  <a:buNone/>
                </a:pPr>
                <a:endParaRPr lang="id-ID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:r>
                  <a:rPr lang="id-ID" dirty="0" smtClean="0"/>
                  <a:t>1</a:t>
                </a:r>
              </a:p>
              <a:p>
                <a:pPr marL="0" indent="0" algn="ctr">
                  <a:buNone/>
                </a:pPr>
                <a:endParaRPr lang="id-ID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=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60848"/>
                <a:ext cx="8229600" cy="4320480"/>
              </a:xfrm>
              <a:blipFill rotWithShape="1">
                <a:blip r:embed="rId2"/>
                <a:stretch>
                  <a:fillRect l="-1704" t="-28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Rumus Perluasan 1</a:t>
            </a:r>
            <a:br>
              <a:rPr lang="id-ID" dirty="0" smtClean="0"/>
            </a:br>
            <a:r>
              <a:rPr lang="id-ID" dirty="0" smtClean="0"/>
              <a:t>Limit Fungsi Trigonometri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2492896"/>
                <a:ext cx="4038600" cy="3633267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id-ID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𝑚𝑥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𝑛𝑥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id-ID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ta</m:t>
                                </m:r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n</m:t>
                                </m:r>
                              </m:fName>
                              <m:e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𝑚𝑥</m:t>
                                </m:r>
                              </m:e>
                            </m:func>
                          </m:num>
                          <m:den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𝑛𝑥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i="1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d-ID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id-ID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ta</m:t>
                                </m:r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2492896"/>
                <a:ext cx="4038600" cy="363326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2492896"/>
                <a:ext cx="4038600" cy="36332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d-ID" dirty="0" smtClean="0"/>
                  <a:t>5.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</m:func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6.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𝑚𝑥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𝑛𝑥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7.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𝑚𝑥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8.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id-ID" i="1">
                                <a:latin typeface="Cambria Math"/>
                              </a:rPr>
                              <m:t>𝑥</m:t>
                            </m:r>
                            <m:r>
                              <a:rPr lang="id-ID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latin typeface="Cambria Math"/>
                                    <a:ea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𝑚𝑥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id-ID" i="1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d-ID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d-ID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id-ID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2492896"/>
                <a:ext cx="4038600" cy="3633267"/>
              </a:xfrm>
              <a:blipFill rotWithShape="1">
                <a:blip r:embed="rId3"/>
                <a:stretch>
                  <a:fillRect l="-3172" b="-33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6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2202</Words>
  <Application>Microsoft Office PowerPoint</Application>
  <PresentationFormat>On-screen Show (4:3)</PresentationFormat>
  <Paragraphs>179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Matematika Peminatan MA Husnul Khotimah Kelas 12 IPA</vt:lpstr>
      <vt:lpstr>Cakupan Materi</vt:lpstr>
      <vt:lpstr>BAB 1 Limit Fungsi Trigonometri</vt:lpstr>
      <vt:lpstr>1.1 Limit di Keberhinggan Fungsi Trigonometri</vt:lpstr>
      <vt:lpstr> a. Substitusi Langsung   lim┬(x→a)⁡〖f(x)〗 = f(a) </vt:lpstr>
      <vt:lpstr> b. Bentuk tak tentu 0/0 dengan pengubahan bentuk trigonometri   </vt:lpstr>
      <vt:lpstr> Contoh 2 </vt:lpstr>
      <vt:lpstr>c. Bentuk tak tentu 0/0 dengan menggunakan rumus dasar </vt:lpstr>
      <vt:lpstr>Rumus Perluasan 1 Limit Fungsi Trigonometri</vt:lpstr>
      <vt:lpstr>Rumus Perluasan 2 Limit Fungsi Trigonometri</vt:lpstr>
      <vt:lpstr>contoh 3</vt:lpstr>
      <vt:lpstr>d. Bentuk tak tentu 0/0 dengan menggunakan Rumus-Rumus Trigonometri</vt:lpstr>
      <vt:lpstr>Contoh. 4</vt:lpstr>
      <vt:lpstr>Latihan  Soal</vt:lpstr>
      <vt:lpstr>Latihan 1</vt:lpstr>
      <vt:lpstr>Latihan 2</vt:lpstr>
      <vt:lpstr>Latihan 3</vt:lpstr>
      <vt:lpstr>Latihan. 4</vt:lpstr>
      <vt:lpstr>Penutup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Matematika Peminatan kelas 12 IPA MA Husnul Khotimah</dc:title>
  <dc:creator>U.D</dc:creator>
  <cp:lastModifiedBy>G Are A Wangi</cp:lastModifiedBy>
  <cp:revision>103</cp:revision>
  <dcterms:created xsi:type="dcterms:W3CDTF">2019-07-15T23:59:44Z</dcterms:created>
  <dcterms:modified xsi:type="dcterms:W3CDTF">2021-07-29T11:36:02Z</dcterms:modified>
</cp:coreProperties>
</file>