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64" r:id="rId2"/>
    <p:sldId id="301" r:id="rId3"/>
    <p:sldId id="291" r:id="rId4"/>
    <p:sldId id="258" r:id="rId5"/>
    <p:sldId id="268" r:id="rId6"/>
    <p:sldId id="281" r:id="rId7"/>
    <p:sldId id="280" r:id="rId8"/>
    <p:sldId id="302" r:id="rId9"/>
    <p:sldId id="292" r:id="rId10"/>
    <p:sldId id="287" r:id="rId11"/>
    <p:sldId id="286" r:id="rId12"/>
    <p:sldId id="288" r:id="rId13"/>
    <p:sldId id="266" r:id="rId14"/>
    <p:sldId id="274" r:id="rId15"/>
    <p:sldId id="296" r:id="rId16"/>
    <p:sldId id="275" r:id="rId17"/>
    <p:sldId id="273" r:id="rId18"/>
    <p:sldId id="293" r:id="rId19"/>
    <p:sldId id="263" r:id="rId20"/>
    <p:sldId id="294" r:id="rId21"/>
    <p:sldId id="265" r:id="rId22"/>
    <p:sldId id="289" r:id="rId23"/>
    <p:sldId id="282" r:id="rId24"/>
    <p:sldId id="304" r:id="rId25"/>
    <p:sldId id="303" r:id="rId26"/>
    <p:sldId id="300" r:id="rId27"/>
    <p:sldId id="29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5214" autoAdjust="0"/>
  </p:normalViewPr>
  <p:slideViewPr>
    <p:cSldViewPr snapToGrid="0">
      <p:cViewPr varScale="1">
        <p:scale>
          <a:sx n="85" d="100"/>
          <a:sy n="85" d="100"/>
        </p:scale>
        <p:origin x="586"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3F29F-7F35-4A8C-BFC2-F823AFFF37D6}" type="datetimeFigureOut">
              <a:rPr kumimoji="1" lang="ja-JP" altLang="en-US" smtClean="0"/>
              <a:t>2023/5/31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93E01-AEA9-479E-91C2-45762B98719A}" type="slidenum">
              <a:rPr kumimoji="1" lang="ja-JP" altLang="en-US" smtClean="0"/>
              <a:t>‹#›</a:t>
            </a:fld>
            <a:endParaRPr kumimoji="1" lang="ja-JP" altLang="en-US"/>
          </a:p>
        </p:txBody>
      </p:sp>
    </p:spTree>
    <p:extLst>
      <p:ext uri="{BB962C8B-B14F-4D97-AF65-F5344CB8AC3E}">
        <p14:creationId xmlns:p14="http://schemas.microsoft.com/office/powerpoint/2010/main" val="34534160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リーダーは佐藤、技術リーダーは片桐、サブリーダーは橘、書記は中田で進めさせていただきます。</a:t>
            </a:r>
            <a:endParaRPr kumimoji="1" lang="en-US" altLang="ja-JP"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1</a:t>
            </a:fld>
            <a:endParaRPr kumimoji="1" lang="ja-JP" altLang="en-US"/>
          </a:p>
        </p:txBody>
      </p:sp>
    </p:spTree>
    <p:extLst>
      <p:ext uri="{BB962C8B-B14F-4D97-AF65-F5344CB8AC3E}">
        <p14:creationId xmlns:p14="http://schemas.microsoft.com/office/powerpoint/2010/main" val="1137822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片桐</a:t>
            </a:r>
            <a:r>
              <a:rPr kumimoji="1" lang="en-US" altLang="ja-JP" dirty="0"/>
              <a:t>:</a:t>
            </a:r>
            <a:r>
              <a:rPr kumimoji="1" lang="ja-JP" altLang="en-US" dirty="0"/>
              <a:t>今回のプレゼンテーションにあたり、プレゼン発表項目として、「作成したドキュメントを抜粋して説明」するという項目があるので</a:t>
            </a:r>
            <a:endParaRPr kumimoji="1" lang="en-US" altLang="ja-JP" dirty="0"/>
          </a:p>
          <a:p>
            <a:r>
              <a:rPr kumimoji="1" lang="ja-JP" altLang="en-US" dirty="0"/>
              <a:t>それに従い、抜粋したドキュメントについて、説明させていただきます。</a:t>
            </a:r>
            <a:endParaRPr kumimoji="1" lang="en-US" altLang="ja-JP" dirty="0"/>
          </a:p>
          <a:p>
            <a:endParaRPr kumimoji="1" lang="en-US" altLang="ja-JP" dirty="0"/>
          </a:p>
          <a:p>
            <a:r>
              <a:rPr kumimoji="1" lang="en-US" altLang="ja-JP" dirty="0"/>
              <a:t>E</a:t>
            </a:r>
            <a:r>
              <a:rPr kumimoji="1" lang="ja-JP" altLang="en-US" dirty="0"/>
              <a:t>チームでは、先ほど説明があった「 キーワード検索機能 」と「 重複商品の抽出機能 」の中身について、ドキュメントを用い、説明いたします。</a:t>
            </a:r>
            <a:endParaRPr kumimoji="1" lang="en-US" altLang="ja-JP" dirty="0"/>
          </a:p>
          <a:p>
            <a:endParaRPr kumimoji="1" lang="en-US" altLang="ja-JP" dirty="0"/>
          </a:p>
          <a:p>
            <a:r>
              <a:rPr kumimoji="1" lang="ja-JP" altLang="en-US" dirty="0"/>
              <a:t>中身といっても、細かいソースコードの説明はせず、あくまでもどういった「　修正・追加を加えたか　」という概要に焦点をあてて説明してきます。</a:t>
            </a:r>
            <a:endParaRPr kumimoji="1" lang="en-US" altLang="ja-JP"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18</a:t>
            </a:fld>
            <a:endParaRPr kumimoji="1" lang="ja-JP" altLang="en-US"/>
          </a:p>
        </p:txBody>
      </p:sp>
    </p:spTree>
    <p:extLst>
      <p:ext uri="{BB962C8B-B14F-4D97-AF65-F5344CB8AC3E}">
        <p14:creationId xmlns:p14="http://schemas.microsoft.com/office/powerpoint/2010/main" val="1581605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片桐</a:t>
            </a:r>
            <a:r>
              <a:rPr kumimoji="1" lang="en-US" altLang="ja-JP" dirty="0"/>
              <a:t>:</a:t>
            </a:r>
            <a:r>
              <a:rPr kumimoji="1" lang="ja-JP" altLang="en-US" dirty="0"/>
              <a:t>私が担当したキーワード照会機能の追加に当たり、修正したファイルは</a:t>
            </a:r>
            <a:r>
              <a:rPr kumimoji="1" lang="en-US" altLang="ja-JP" dirty="0"/>
              <a:t>3</a:t>
            </a:r>
            <a:r>
              <a:rPr kumimoji="1" lang="ja-JP" altLang="en-US" dirty="0"/>
              <a:t>つです。</a:t>
            </a:r>
            <a:endParaRPr kumimoji="1" lang="en-US" altLang="ja-JP" dirty="0"/>
          </a:p>
          <a:p>
            <a:endParaRPr kumimoji="1" lang="en-US" altLang="ja-JP" dirty="0"/>
          </a:p>
          <a:p>
            <a:r>
              <a:rPr kumimoji="1" lang="ja-JP" altLang="en-US" dirty="0"/>
              <a:t>上から順に</a:t>
            </a:r>
            <a:endParaRPr kumimoji="1" lang="en-US" altLang="ja-JP" dirty="0"/>
          </a:p>
          <a:p>
            <a:r>
              <a:rPr kumimoji="1" lang="ja-JP" altLang="en-US" dirty="0"/>
              <a:t>押されたボタンがログイン・ログアウトなのか削除・登録・照会なのかを押されたボタンに応じて、どんなアクションを実行するのか、判断するのが</a:t>
            </a:r>
            <a:r>
              <a:rPr kumimoji="1" lang="en-US" altLang="ja-JP" dirty="0"/>
              <a:t>1</a:t>
            </a:r>
            <a:r>
              <a:rPr kumimoji="1" lang="ja-JP" altLang="en-US" dirty="0"/>
              <a:t>番です。</a:t>
            </a:r>
            <a:endParaRPr kumimoji="1" lang="en-US" altLang="ja-JP" dirty="0"/>
          </a:p>
          <a:p>
            <a:endParaRPr kumimoji="1" lang="en-US" altLang="ja-JP" dirty="0"/>
          </a:p>
          <a:p>
            <a:r>
              <a:rPr kumimoji="1" lang="ja-JP" altLang="en-US" dirty="0"/>
              <a:t>そして、</a:t>
            </a:r>
            <a:r>
              <a:rPr kumimoji="1" lang="en-US" altLang="ja-JP" dirty="0"/>
              <a:t>1</a:t>
            </a:r>
            <a:r>
              <a:rPr kumimoji="1" lang="ja-JP" altLang="en-US" dirty="0"/>
              <a:t>番で照会ボタンを押下おすと、</a:t>
            </a:r>
            <a:endParaRPr kumimoji="1" lang="en-US" altLang="ja-JP" dirty="0"/>
          </a:p>
          <a:p>
            <a:r>
              <a:rPr kumimoji="1" lang="en-US" altLang="ja-JP" dirty="0"/>
              <a:t>2</a:t>
            </a:r>
            <a:r>
              <a:rPr kumimoji="1" lang="ja-JP" altLang="en-US" dirty="0"/>
              <a:t>番が呼び出され、商品照会の機能の全件取得・商品</a:t>
            </a:r>
            <a:r>
              <a:rPr kumimoji="1" lang="en-US" altLang="ja-JP" dirty="0"/>
              <a:t>ID</a:t>
            </a:r>
            <a:r>
              <a:rPr kumimoji="1" lang="ja-JP" altLang="en-US" dirty="0"/>
              <a:t>指定・キーワード指定なのか判断します。</a:t>
            </a:r>
            <a:endParaRPr kumimoji="1" lang="en-US" altLang="ja-JP" dirty="0"/>
          </a:p>
          <a:p>
            <a:endParaRPr kumimoji="1" lang="ja-JP" altLang="en-US" dirty="0"/>
          </a:p>
          <a:p>
            <a:r>
              <a:rPr kumimoji="1" lang="ja-JP" altLang="en-US" dirty="0"/>
              <a:t>判断した処理に対応する</a:t>
            </a:r>
            <a:r>
              <a:rPr kumimoji="1" lang="en-US" altLang="ja-JP" dirty="0"/>
              <a:t>SQL</a:t>
            </a:r>
            <a:r>
              <a:rPr kumimoji="1" lang="ja-JP" altLang="en-US" dirty="0"/>
              <a:t>の作成・実行を担当するのが</a:t>
            </a:r>
            <a:r>
              <a:rPr kumimoji="1" lang="en-US" altLang="ja-JP" dirty="0"/>
              <a:t>3</a:t>
            </a:r>
            <a:r>
              <a:rPr kumimoji="1" lang="ja-JP" altLang="en-US" dirty="0"/>
              <a:t>番になります。</a:t>
            </a:r>
            <a:endParaRPr kumimoji="1" lang="en-US" altLang="ja-JP" dirty="0"/>
          </a:p>
          <a:p>
            <a:endParaRPr kumimoji="1" lang="en-US" altLang="ja-JP" dirty="0"/>
          </a:p>
          <a:p>
            <a:r>
              <a:rPr kumimoji="1" lang="ja-JP" altLang="en-US" dirty="0"/>
              <a:t>以上、</a:t>
            </a:r>
            <a:endParaRPr kumimoji="1" lang="en-US" altLang="ja-JP" dirty="0"/>
          </a:p>
          <a:p>
            <a:r>
              <a:rPr kumimoji="1" lang="ja-JP" altLang="en-US" dirty="0"/>
              <a:t>ボタン判断、ボタンの持つ機能の判断、判断により、決定したアクションの実行という流れになります。</a:t>
            </a:r>
            <a:endParaRPr kumimoji="1" lang="en-US" altLang="ja-JP" dirty="0"/>
          </a:p>
          <a:p>
            <a:endParaRPr kumimoji="1" lang="en-US" altLang="ja-JP" dirty="0"/>
          </a:p>
          <a:p>
            <a:r>
              <a:rPr kumimoji="1" lang="ja-JP" altLang="en-US" dirty="0"/>
              <a:t>次にこの</a:t>
            </a:r>
            <a:r>
              <a:rPr kumimoji="1" lang="en-US" altLang="ja-JP" dirty="0"/>
              <a:t>1,2,3</a:t>
            </a:r>
            <a:r>
              <a:rPr kumimoji="1" lang="ja-JP" altLang="en-US" dirty="0"/>
              <a:t>にどういった変更を加えたかを説明いたします。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C7A3EC7-8387-42D7-A6E1-52565AF65059}" type="slidenum">
              <a:rPr kumimoji="1" lang="ja-JP" altLang="en-US" smtClean="0"/>
              <a:t>19</a:t>
            </a:fld>
            <a:endParaRPr kumimoji="1" lang="ja-JP" altLang="en-US"/>
          </a:p>
        </p:txBody>
      </p:sp>
    </p:spTree>
    <p:extLst>
      <p:ext uri="{BB962C8B-B14F-4D97-AF65-F5344CB8AC3E}">
        <p14:creationId xmlns:p14="http://schemas.microsoft.com/office/powerpoint/2010/main" val="1686656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7A3EC7-8387-42D7-A6E1-52565AF65059}" type="slidenum">
              <a:rPr kumimoji="1" lang="ja-JP" altLang="en-US" smtClean="0"/>
              <a:t>20</a:t>
            </a:fld>
            <a:endParaRPr kumimoji="1" lang="ja-JP" altLang="en-US"/>
          </a:p>
        </p:txBody>
      </p:sp>
    </p:spTree>
    <p:extLst>
      <p:ext uri="{BB962C8B-B14F-4D97-AF65-F5344CB8AC3E}">
        <p14:creationId xmlns:p14="http://schemas.microsoft.com/office/powerpoint/2010/main" val="424356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7A3EC7-8387-42D7-A6E1-52565AF65059}" type="slidenum">
              <a:rPr kumimoji="1" lang="ja-JP" altLang="en-US" smtClean="0"/>
              <a:t>21</a:t>
            </a:fld>
            <a:endParaRPr kumimoji="1" lang="ja-JP" altLang="en-US"/>
          </a:p>
        </p:txBody>
      </p:sp>
    </p:spTree>
    <p:extLst>
      <p:ext uri="{BB962C8B-B14F-4D97-AF65-F5344CB8AC3E}">
        <p14:creationId xmlns:p14="http://schemas.microsoft.com/office/powerpoint/2010/main" val="2496520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私が抜粋させていただいたドキュメントはシーケンス図になります。</a:t>
            </a:r>
            <a:endParaRPr kumimoji="1" lang="en-US" altLang="ja-JP" dirty="0"/>
          </a:p>
          <a:p>
            <a:r>
              <a:rPr kumimoji="1" lang="ja-JP" altLang="en-US" dirty="0"/>
              <a:t>抜粋させていただいた理由としてはどちらとも照会機能なのですが、重複の場合は商品一覧の画面から遷移し始めるためです。</a:t>
            </a:r>
            <a:endParaRPr kumimoji="1" lang="en-US" altLang="ja-JP" dirty="0"/>
          </a:p>
          <a:p>
            <a:r>
              <a:rPr kumimoji="1" lang="ja-JP" altLang="en-US" dirty="0"/>
              <a:t>照会の方はメイン画面から始まり、サーブレット、ロジック、</a:t>
            </a:r>
            <a:r>
              <a:rPr kumimoji="1" lang="en-US" altLang="ja-JP" dirty="0"/>
              <a:t>DAO</a:t>
            </a:r>
            <a:r>
              <a:rPr kumimoji="1" lang="ja-JP" altLang="en-US" dirty="0"/>
              <a:t>も順に遷移しています。しかし、重複照会では商品一覧画面からサーブレット、ロジック、</a:t>
            </a:r>
            <a:r>
              <a:rPr kumimoji="1" lang="en-US" altLang="ja-JP" dirty="0"/>
              <a:t>DAO</a:t>
            </a:r>
            <a:r>
              <a:rPr kumimoji="1" lang="ja-JP" altLang="en-US"/>
              <a:t>も順に遷移しています。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22</a:t>
            </a:fld>
            <a:endParaRPr kumimoji="1" lang="ja-JP" altLang="en-US"/>
          </a:p>
        </p:txBody>
      </p:sp>
    </p:spTree>
    <p:extLst>
      <p:ext uri="{BB962C8B-B14F-4D97-AF65-F5344CB8AC3E}">
        <p14:creationId xmlns:p14="http://schemas.microsoft.com/office/powerpoint/2010/main" val="4038167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計画に遅れはなかったのですが、先ほど述べたように、</a:t>
            </a:r>
            <a:r>
              <a:rPr kumimoji="1" lang="en-US" altLang="ja-JP" dirty="0"/>
              <a:t>WBS</a:t>
            </a:r>
            <a:r>
              <a:rPr kumimoji="1" lang="ja-JP" altLang="en-US" dirty="0"/>
              <a:t>を活用できず、後半の予定が詰まってしまいました。</a:t>
            </a:r>
            <a:endParaRPr kumimoji="1" lang="en-US" altLang="ja-JP" dirty="0"/>
          </a:p>
          <a:p>
            <a:r>
              <a:rPr kumimoji="1" lang="ja-JP" altLang="en-US" dirty="0"/>
              <a:t>そこから計画性の重要さ改めて実感しました。</a:t>
            </a:r>
            <a:endParaRPr kumimoji="1" lang="en-US" altLang="ja-JP" dirty="0"/>
          </a:p>
          <a:p>
            <a:endParaRPr kumimoji="1" lang="en-US" altLang="ja-JP" dirty="0"/>
          </a:p>
          <a:p>
            <a:r>
              <a:rPr kumimoji="1" lang="ja-JP" altLang="en-US" dirty="0"/>
              <a:t>今回の開発演習では、規模感が小さかったため、大きな問題にはなりませんでしたが、</a:t>
            </a:r>
            <a:endParaRPr kumimoji="1" lang="en-US" altLang="ja-JP" dirty="0"/>
          </a:p>
          <a:p>
            <a:r>
              <a:rPr kumimoji="1" lang="ja-JP" altLang="en-US" dirty="0"/>
              <a:t>実際の現場に出た際は、計画性をもって開発を進めていくよう意識します。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24</a:t>
            </a:fld>
            <a:endParaRPr kumimoji="1" lang="ja-JP" altLang="en-US"/>
          </a:p>
        </p:txBody>
      </p:sp>
    </p:spTree>
    <p:extLst>
      <p:ext uri="{BB962C8B-B14F-4D97-AF65-F5344CB8AC3E}">
        <p14:creationId xmlns:p14="http://schemas.microsoft.com/office/powerpoint/2010/main" val="1699567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計画に遅れはなかったのですが、先ほど述べたように、</a:t>
            </a:r>
            <a:r>
              <a:rPr kumimoji="1" lang="en-US" altLang="ja-JP" dirty="0"/>
              <a:t>WBS</a:t>
            </a:r>
            <a:r>
              <a:rPr kumimoji="1" lang="ja-JP" altLang="en-US" dirty="0"/>
              <a:t>を活用できず、後半の予定が詰まってしまいました。</a:t>
            </a:r>
            <a:endParaRPr kumimoji="1" lang="en-US" altLang="ja-JP" dirty="0"/>
          </a:p>
          <a:p>
            <a:r>
              <a:rPr kumimoji="1" lang="ja-JP" altLang="en-US" dirty="0"/>
              <a:t>そこから計画性の重要さ改めて実感しました。</a:t>
            </a:r>
            <a:endParaRPr kumimoji="1" lang="en-US" altLang="ja-JP" dirty="0"/>
          </a:p>
          <a:p>
            <a:endParaRPr kumimoji="1" lang="en-US" altLang="ja-JP" dirty="0"/>
          </a:p>
          <a:p>
            <a:r>
              <a:rPr kumimoji="1" lang="ja-JP" altLang="en-US" dirty="0"/>
              <a:t>今回の開発演習では、規模感が小さかったため、大きな問題にはなりませんでしたが、</a:t>
            </a:r>
            <a:endParaRPr kumimoji="1" lang="en-US" altLang="ja-JP" dirty="0"/>
          </a:p>
          <a:p>
            <a:r>
              <a:rPr kumimoji="1" lang="ja-JP" altLang="en-US" dirty="0"/>
              <a:t>実際の現場に出た際は、計画性をもって開発を進めていくよう意識します。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25</a:t>
            </a:fld>
            <a:endParaRPr kumimoji="1" lang="ja-JP" altLang="en-US"/>
          </a:p>
        </p:txBody>
      </p:sp>
    </p:spTree>
    <p:extLst>
      <p:ext uri="{BB962C8B-B14F-4D97-AF65-F5344CB8AC3E}">
        <p14:creationId xmlns:p14="http://schemas.microsoft.com/office/powerpoint/2010/main" val="2903832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t>[</a:t>
            </a:r>
            <a:r>
              <a:rPr kumimoji="1" lang="ja-JP" altLang="en-US" sz="1200" dirty="0"/>
              <a:t>チームとして</a:t>
            </a:r>
            <a:r>
              <a:rPr kumimoji="1" lang="en-US" altLang="ja-JP" sz="1200" dirty="0"/>
              <a:t>]</a:t>
            </a:r>
          </a:p>
          <a:p>
            <a:r>
              <a:rPr kumimoji="1" lang="ja-JP" altLang="en-US" sz="1200" dirty="0"/>
              <a:t>協調性            </a:t>
            </a:r>
            <a:r>
              <a:rPr kumimoji="1" lang="en-US" altLang="ja-JP" sz="1200" dirty="0"/>
              <a:t>: </a:t>
            </a:r>
            <a:r>
              <a:rPr kumimoji="1" lang="ja-JP" altLang="en-US" sz="1200" dirty="0"/>
              <a:t>互いの意見を尊重し合い、演習をすすめることができました。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開発の流れを掴む </a:t>
            </a:r>
            <a:r>
              <a:rPr kumimoji="1" lang="en-US" altLang="ja-JP" sz="1200" dirty="0"/>
              <a:t>: </a:t>
            </a:r>
            <a:r>
              <a:rPr kumimoji="1" lang="ja-JP" altLang="en-US" sz="1200" dirty="0"/>
              <a:t>開発演習を通して、</a:t>
            </a:r>
            <a:r>
              <a:rPr kumimoji="1" lang="en-US" altLang="ja-JP" sz="1200" dirty="0"/>
              <a:t>Web Application</a:t>
            </a:r>
            <a:r>
              <a:rPr kumimoji="1" lang="ja-JP" altLang="en-US" sz="1200" dirty="0"/>
              <a:t>の開発の流れをつかむことができました。</a:t>
            </a:r>
            <a:endParaRPr kumimoji="1" lang="en-US" altLang="ja-JP" sz="1200" dirty="0"/>
          </a:p>
          <a:p>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各メンバー間での意見交換は、私たち</a:t>
            </a:r>
            <a:r>
              <a:rPr kumimoji="1" lang="en-US" altLang="ja-JP" sz="1200" dirty="0"/>
              <a:t>E</a:t>
            </a:r>
            <a:r>
              <a:rPr kumimoji="1" lang="ja-JP" altLang="en-US" sz="1200" dirty="0"/>
              <a:t>チームは自然にできていて、</a:t>
            </a:r>
            <a:r>
              <a:rPr kumimoji="1" lang="ja-JP" altLang="en-US" sz="1200" b="0" i="0" u="none" strike="noStrike" kern="1200" cap="none" spc="0" normalizeH="0" baseline="0" noProof="0" dirty="0">
                <a:ln>
                  <a:noFill/>
                </a:ln>
                <a:solidFill>
                  <a:srgbClr val="000000"/>
                </a:solidFill>
                <a:effectLst/>
                <a:uLnTx/>
                <a:uFillTx/>
                <a:latin typeface="Arial" charset="0"/>
                <a:ea typeface="+mn-ea"/>
                <a:cs typeface="Arial" charset="0"/>
              </a:rPr>
              <a:t>メンバー間での知識・スキル等の差がある場合、</a:t>
            </a:r>
            <a:endParaRPr kumimoji="1" lang="en-US" altLang="ja-JP"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charset="0"/>
                <a:ea typeface="+mn-ea"/>
                <a:cs typeface="Arial" charset="0"/>
              </a:rPr>
              <a:t>質問したり互いに教え合ったりし、全員で結果を出せるような働きかけをして、フォロワーとして任せられた責務を全うできました。</a:t>
            </a:r>
            <a:endParaRPr kumimoji="1" lang="en-US" altLang="ja-JP" sz="1200" b="0" i="0" u="none" strike="noStrike" kern="1200" cap="none" spc="0" normalizeH="0" baseline="0" noProof="0" dirty="0">
              <a:ln>
                <a:noFill/>
              </a:ln>
              <a:solidFill>
                <a:srgbClr val="000000"/>
              </a:solidFill>
              <a:effectLst/>
              <a:uLnTx/>
              <a:uFillTx/>
              <a:latin typeface="Arial" charset="0"/>
              <a:ea typeface="+mn-ea"/>
              <a:cs typeface="Arial"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26</a:t>
            </a:fld>
            <a:endParaRPr kumimoji="1" lang="ja-JP" altLang="en-US"/>
          </a:p>
        </p:txBody>
      </p:sp>
    </p:spTree>
    <p:extLst>
      <p:ext uri="{BB962C8B-B14F-4D97-AF65-F5344CB8AC3E}">
        <p14:creationId xmlns:p14="http://schemas.microsoft.com/office/powerpoint/2010/main" val="34269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a:t>
            </a:r>
            <a:r>
              <a:rPr kumimoji="1" lang="en-US" altLang="ja-JP" dirty="0"/>
              <a:t>E</a:t>
            </a:r>
            <a:r>
              <a:rPr kumimoji="1" lang="ja-JP" altLang="en-US" dirty="0"/>
              <a:t>チームの発表を始めさせていただきます。よろしくお願いします。こちらが今回の目次となります。</a:t>
            </a:r>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2</a:t>
            </a:fld>
            <a:endParaRPr kumimoji="1" lang="ja-JP" altLang="en-US"/>
          </a:p>
        </p:txBody>
      </p:sp>
    </p:spTree>
    <p:extLst>
      <p:ext uri="{BB962C8B-B14F-4D97-AF65-F5344CB8AC3E}">
        <p14:creationId xmlns:p14="http://schemas.microsoft.com/office/powerpoint/2010/main" val="217725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それでは概要を技術リーダーの片桐さんに説明していただきます。</a:t>
            </a:r>
            <a:endParaRPr kumimoji="1" lang="en-US" altLang="ja-JP"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3</a:t>
            </a:fld>
            <a:endParaRPr kumimoji="1" lang="ja-JP" altLang="en-US"/>
          </a:p>
        </p:txBody>
      </p:sp>
    </p:spTree>
    <p:extLst>
      <p:ext uri="{BB962C8B-B14F-4D97-AF65-F5344CB8AC3E}">
        <p14:creationId xmlns:p14="http://schemas.microsoft.com/office/powerpoint/2010/main" val="287205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b="0" i="0" dirty="0">
              <a:effectLst/>
              <a:latin typeface="Söhne"/>
            </a:endParaRPr>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4</a:t>
            </a:fld>
            <a:endParaRPr kumimoji="1" lang="ja-JP" altLang="en-US"/>
          </a:p>
        </p:txBody>
      </p:sp>
    </p:spTree>
    <p:extLst>
      <p:ext uri="{BB962C8B-B14F-4D97-AF65-F5344CB8AC3E}">
        <p14:creationId xmlns:p14="http://schemas.microsoft.com/office/powerpoint/2010/main" val="24553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5</a:t>
            </a:fld>
            <a:endParaRPr kumimoji="1" lang="ja-JP" altLang="en-US"/>
          </a:p>
        </p:txBody>
      </p:sp>
    </p:spTree>
    <p:extLst>
      <p:ext uri="{BB962C8B-B14F-4D97-AF65-F5344CB8AC3E}">
        <p14:creationId xmlns:p14="http://schemas.microsoft.com/office/powerpoint/2010/main" val="352942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a:t>
            </a:r>
            <a:r>
              <a:rPr kumimoji="1" lang="en-US" altLang="ja-JP" dirty="0"/>
              <a:t>E</a:t>
            </a:r>
            <a:r>
              <a:rPr kumimoji="1" lang="ja-JP" altLang="en-US" dirty="0"/>
              <a:t>チームの発表を始めさせていただきます。よろしくお願いします。こちらが今回の目次となります。</a:t>
            </a:r>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8</a:t>
            </a:fld>
            <a:endParaRPr kumimoji="1" lang="ja-JP" altLang="en-US"/>
          </a:p>
        </p:txBody>
      </p:sp>
    </p:spTree>
    <p:extLst>
      <p:ext uri="{BB962C8B-B14F-4D97-AF65-F5344CB8AC3E}">
        <p14:creationId xmlns:p14="http://schemas.microsoft.com/office/powerpoint/2010/main" val="113145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片桐</a:t>
            </a:r>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9</a:t>
            </a:fld>
            <a:endParaRPr kumimoji="1" lang="ja-JP" altLang="en-US"/>
          </a:p>
        </p:txBody>
      </p:sp>
    </p:spTree>
    <p:extLst>
      <p:ext uri="{BB962C8B-B14F-4D97-AF65-F5344CB8AC3E}">
        <p14:creationId xmlns:p14="http://schemas.microsoft.com/office/powerpoint/2010/main" val="1825285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苦労した事は</a:t>
            </a:r>
            <a:r>
              <a:rPr kumimoji="1" lang="ja-JP" altLang="en-US" b="1" dirty="0">
                <a:solidFill>
                  <a:schemeClr val="lt1"/>
                </a:solidFill>
              </a:rPr>
              <a:t>ライフサイクルプロセスに従わずに開発を行った為</a:t>
            </a:r>
            <a:r>
              <a:rPr kumimoji="1" lang="ja-JP" altLang="en-US" b="1" kern="1200" dirty="0">
                <a:solidFill>
                  <a:schemeClr val="lt1"/>
                </a:solidFill>
                <a:latin typeface="+mn-lt"/>
                <a:ea typeface="+mn-ea"/>
                <a:cs typeface="+mn-cs"/>
              </a:rPr>
              <a:t>、資料とのズレが起きてしまい、それを修正することです。</a:t>
            </a:r>
            <a:r>
              <a:rPr kumimoji="1" lang="ja-JP" altLang="en-US" dirty="0"/>
              <a:t>本来であれば外部設計、内部設計から行うのが普通なのですが、私はそれを気にせずに開発を行ってしまいました。そのため、プログラミングで何か変更点があればその都度資料を修正しなければならなくなってしまいました。これらはライフサイクルプロセスに沿って開発を行えば起こりえなかったと考えています。</a:t>
            </a:r>
            <a:endParaRPr kumimoji="1" lang="en-US" altLang="ja-JP" dirty="0"/>
          </a:p>
          <a:p>
            <a:r>
              <a:rPr kumimoji="1" lang="ja-JP" altLang="en-US" dirty="0"/>
              <a:t>なので</a:t>
            </a:r>
            <a:r>
              <a:rPr kumimoji="1" lang="ja-JP" altLang="en-US"/>
              <a:t>、改めてライフサイクルプロセスに従う大切さをかんがえさ</a:t>
            </a:r>
            <a:endParaRPr kumimoji="1" lang="ja-JP" altLang="en-US"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15</a:t>
            </a:fld>
            <a:endParaRPr kumimoji="1" lang="ja-JP" altLang="en-US"/>
          </a:p>
        </p:txBody>
      </p:sp>
    </p:spTree>
    <p:extLst>
      <p:ext uri="{BB962C8B-B14F-4D97-AF65-F5344CB8AC3E}">
        <p14:creationId xmlns:p14="http://schemas.microsoft.com/office/powerpoint/2010/main" val="420877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7093E01-AEA9-479E-91C2-45762B98719A}" type="slidenum">
              <a:rPr kumimoji="1" lang="ja-JP" altLang="en-US" smtClean="0"/>
              <a:t>16</a:t>
            </a:fld>
            <a:endParaRPr kumimoji="1" lang="ja-JP" altLang="en-US"/>
          </a:p>
        </p:txBody>
      </p:sp>
    </p:spTree>
    <p:extLst>
      <p:ext uri="{BB962C8B-B14F-4D97-AF65-F5344CB8AC3E}">
        <p14:creationId xmlns:p14="http://schemas.microsoft.com/office/powerpoint/2010/main" val="2587393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7ABCCD2-F8DC-4EE7-9533-1DDA1FEAE85D}" type="datetimeFigureOut">
              <a:rPr kumimoji="1" lang="ja-JP" altLang="en-US" smtClean="0"/>
              <a:t>2023/5/31</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2995345026"/>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36618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ABCCD2-F8DC-4EE7-9533-1DDA1FEAE85D}" type="datetimeFigureOut">
              <a:rPr kumimoji="1" lang="ja-JP" altLang="en-US" smtClean="0"/>
              <a:t>2023/5/31</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338367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ABCCD2-F8DC-4EE7-9533-1DDA1FEAE85D}" type="datetimeFigureOut">
              <a:rPr kumimoji="1" lang="ja-JP" altLang="en-US" smtClean="0"/>
              <a:t>2023/5/31</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4C13BD51-54C9-4B80-B302-AE6F2EC774F2}"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406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7ABCCD2-F8DC-4EE7-9533-1DDA1FEAE85D}" type="datetimeFigureOut">
              <a:rPr kumimoji="1" lang="ja-JP" altLang="en-US" smtClean="0"/>
              <a:t>2023/5/31</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87482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1115808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1677343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1465451188"/>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7ABCCD2-F8DC-4EE7-9533-1DDA1FEAE85D}" type="datetimeFigureOut">
              <a:rPr kumimoji="1" lang="ja-JP" altLang="en-US" smtClean="0"/>
              <a:t>2023/5/31</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285006633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3287757531"/>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7ABCCD2-F8DC-4EE7-9533-1DDA1FEAE85D}" type="datetimeFigureOut">
              <a:rPr kumimoji="1" lang="ja-JP" altLang="en-US" smtClean="0"/>
              <a:t>2023/5/31</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14635171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364577683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203831025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142969763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38029028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1379351506"/>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7ABCCD2-F8DC-4EE7-9533-1DDA1FEAE85D}" type="datetimeFigureOut">
              <a:rPr kumimoji="1" lang="ja-JP" altLang="en-US" smtClean="0"/>
              <a:t>2023/5/31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679095791"/>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ABCCD2-F8DC-4EE7-9533-1DDA1FEAE85D}" type="datetimeFigureOut">
              <a:rPr kumimoji="1" lang="ja-JP" altLang="en-US" smtClean="0"/>
              <a:t>2023/5/31</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13BD51-54C9-4B80-B302-AE6F2EC774F2}" type="slidenum">
              <a:rPr kumimoji="1" lang="ja-JP" altLang="en-US" smtClean="0"/>
              <a:t>‹#›</a:t>
            </a:fld>
            <a:endParaRPr kumimoji="1" lang="ja-JP" altLang="en-US"/>
          </a:p>
        </p:txBody>
      </p:sp>
    </p:spTree>
    <p:extLst>
      <p:ext uri="{BB962C8B-B14F-4D97-AF65-F5344CB8AC3E}">
        <p14:creationId xmlns:p14="http://schemas.microsoft.com/office/powerpoint/2010/main" val="32126268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slow">
    <p:cover/>
  </p:transition>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DCF7676-8CC7-35B0-74DC-0E2B19BE75B1}"/>
              </a:ext>
            </a:extLst>
          </p:cNvPr>
          <p:cNvSpPr txBox="1"/>
          <p:nvPr/>
        </p:nvSpPr>
        <p:spPr>
          <a:xfrm>
            <a:off x="7207895" y="4879024"/>
            <a:ext cx="6490447" cy="2062103"/>
          </a:xfrm>
          <a:prstGeom prst="rect">
            <a:avLst/>
          </a:prstGeom>
          <a:noFill/>
        </p:spPr>
        <p:txBody>
          <a:bodyPr wrap="square" rtlCol="0">
            <a:spAutoFit/>
          </a:bodyPr>
          <a:lstStyle/>
          <a:p>
            <a:r>
              <a:rPr kumimoji="1" lang="ja-JP" altLang="en-US" sz="3200" dirty="0"/>
              <a:t>　　　リーダー　： 佐藤 祐輔</a:t>
            </a:r>
            <a:endParaRPr kumimoji="1" lang="en-US" altLang="ja-JP" sz="3200" dirty="0"/>
          </a:p>
          <a:p>
            <a:r>
              <a:rPr kumimoji="1" lang="ja-JP" altLang="en-US" sz="3200" dirty="0"/>
              <a:t>技術リーダー　： 片桐 柊彩</a:t>
            </a:r>
            <a:endParaRPr kumimoji="1" lang="en-US" altLang="ja-JP" sz="3200" dirty="0"/>
          </a:p>
          <a:p>
            <a:r>
              <a:rPr kumimoji="1" lang="ja-JP" altLang="en-US" sz="3200" dirty="0"/>
              <a:t> サブリーダー　</a:t>
            </a:r>
            <a:r>
              <a:rPr kumimoji="1" lang="en-US" altLang="ja-JP" sz="3200" dirty="0"/>
              <a:t>:  </a:t>
            </a:r>
            <a:r>
              <a:rPr kumimoji="1" lang="ja-JP" altLang="en-US" sz="3200" dirty="0"/>
              <a:t>橘     司馬</a:t>
            </a:r>
            <a:endParaRPr kumimoji="1" lang="en-US" altLang="ja-JP" sz="3200" dirty="0"/>
          </a:p>
          <a:p>
            <a:r>
              <a:rPr kumimoji="1" lang="ja-JP" altLang="en-US" sz="3200" dirty="0"/>
              <a:t>              書記　</a:t>
            </a:r>
            <a:r>
              <a:rPr kumimoji="1" lang="en-US" altLang="ja-JP" sz="3200" dirty="0"/>
              <a:t>: </a:t>
            </a:r>
            <a:r>
              <a:rPr kumimoji="1" lang="ja-JP" altLang="en-US" sz="3200" dirty="0"/>
              <a:t>中多  大貴</a:t>
            </a:r>
          </a:p>
        </p:txBody>
      </p:sp>
      <p:sp>
        <p:nvSpPr>
          <p:cNvPr id="2" name="テキスト ボックス 1">
            <a:extLst>
              <a:ext uri="{FF2B5EF4-FFF2-40B4-BE49-F238E27FC236}">
                <a16:creationId xmlns:a16="http://schemas.microsoft.com/office/drawing/2014/main" id="{615B9B40-D789-0179-EB00-AD9CA5E3E999}"/>
              </a:ext>
            </a:extLst>
          </p:cNvPr>
          <p:cNvSpPr txBox="1"/>
          <p:nvPr/>
        </p:nvSpPr>
        <p:spPr>
          <a:xfrm>
            <a:off x="1152980" y="2382560"/>
            <a:ext cx="9886040" cy="1046440"/>
          </a:xfrm>
          <a:prstGeom prst="rect">
            <a:avLst/>
          </a:prstGeom>
          <a:noFill/>
        </p:spPr>
        <p:txBody>
          <a:bodyPr wrap="none" rtlCol="0">
            <a:spAutoFit/>
          </a:bodyPr>
          <a:lstStyle/>
          <a:p>
            <a:r>
              <a:rPr kumimoji="1" lang="en-US" altLang="ja-JP" sz="4400" dirty="0">
                <a:ea typeface="ＭＳ Ｐゴシック" panose="020B0600070205080204" pitchFamily="50" charset="-128"/>
                <a:cs typeface="Times New Roman" panose="02020603050405020304" pitchFamily="18" charset="0"/>
              </a:rPr>
              <a:t>-</a:t>
            </a:r>
            <a:r>
              <a:rPr kumimoji="1" lang="ja-JP" altLang="en-US" sz="4400" dirty="0">
                <a:ea typeface="ＭＳ Ｐゴシック" panose="020B0600070205080204" pitchFamily="50" charset="-128"/>
                <a:cs typeface="Times New Roman" panose="02020603050405020304" pitchFamily="18" charset="0"/>
              </a:rPr>
              <a:t>　</a:t>
            </a:r>
            <a:r>
              <a:rPr kumimoji="1" lang="en-US" altLang="ja-JP" sz="4400" dirty="0">
                <a:ea typeface="ＭＳ Ｐゴシック" panose="020B0600070205080204" pitchFamily="50" charset="-128"/>
                <a:cs typeface="Times New Roman" panose="02020603050405020304" pitchFamily="18" charset="0"/>
              </a:rPr>
              <a:t>E</a:t>
            </a:r>
            <a:r>
              <a:rPr kumimoji="1" lang="ja-JP" altLang="en-US" sz="4400" dirty="0">
                <a:ea typeface="ＭＳ Ｐゴシック" panose="020B0600070205080204" pitchFamily="50" charset="-128"/>
                <a:cs typeface="Times New Roman" panose="02020603050405020304" pitchFamily="18" charset="0"/>
              </a:rPr>
              <a:t>チーム開発演習プレゼンテーション　</a:t>
            </a:r>
            <a:r>
              <a:rPr kumimoji="1" lang="en-US" altLang="ja-JP" sz="4400" dirty="0">
                <a:ea typeface="ＭＳ Ｐゴシック" panose="020B0600070205080204" pitchFamily="50" charset="-128"/>
                <a:cs typeface="Times New Roman" panose="02020603050405020304" pitchFamily="18" charset="0"/>
              </a:rPr>
              <a:t>-</a:t>
            </a:r>
            <a:endParaRPr kumimoji="1" lang="ja-JP" altLang="en-US" sz="4400" dirty="0"/>
          </a:p>
          <a:p>
            <a:endParaRPr kumimoji="1" lang="ja-JP" altLang="en-US" dirty="0"/>
          </a:p>
        </p:txBody>
      </p:sp>
    </p:spTree>
    <p:extLst>
      <p:ext uri="{BB962C8B-B14F-4D97-AF65-F5344CB8AC3E}">
        <p14:creationId xmlns:p14="http://schemas.microsoft.com/office/powerpoint/2010/main" val="1491166557"/>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5572829-160B-34B7-A762-2E5A3AAF1598}"/>
              </a:ext>
            </a:extLst>
          </p:cNvPr>
          <p:cNvSpPr txBox="1"/>
          <p:nvPr/>
        </p:nvSpPr>
        <p:spPr>
          <a:xfrm>
            <a:off x="622169" y="985100"/>
            <a:ext cx="2865749" cy="646331"/>
          </a:xfrm>
          <a:prstGeom prst="rect">
            <a:avLst/>
          </a:prstGeom>
          <a:noFill/>
        </p:spPr>
        <p:txBody>
          <a:bodyPr wrap="square" rtlCol="0">
            <a:spAutoFit/>
          </a:bodyPr>
          <a:lstStyle/>
          <a:p>
            <a:r>
              <a:rPr kumimoji="1" lang="ja-JP" altLang="en-US" sz="3600" u="sng" dirty="0"/>
              <a:t>上流工程</a:t>
            </a:r>
          </a:p>
        </p:txBody>
      </p:sp>
      <p:sp>
        <p:nvSpPr>
          <p:cNvPr id="6" name="テキスト ボックス 5">
            <a:extLst>
              <a:ext uri="{FF2B5EF4-FFF2-40B4-BE49-F238E27FC236}">
                <a16:creationId xmlns:a16="http://schemas.microsoft.com/office/drawing/2014/main" id="{77709314-D0B2-4AC6-BAED-1DB7CB98348A}"/>
              </a:ext>
            </a:extLst>
          </p:cNvPr>
          <p:cNvSpPr txBox="1"/>
          <p:nvPr/>
        </p:nvSpPr>
        <p:spPr>
          <a:xfrm>
            <a:off x="749340" y="2225661"/>
            <a:ext cx="2242922" cy="707886"/>
          </a:xfrm>
          <a:prstGeom prst="rect">
            <a:avLst/>
          </a:prstGeom>
          <a:noFill/>
        </p:spPr>
        <p:txBody>
          <a:bodyPr wrap="none" rtlCol="0">
            <a:spAutoFit/>
          </a:bodyPr>
          <a:lstStyle/>
          <a:p>
            <a:r>
              <a:rPr lang="ja-JP" altLang="en-US" sz="4000" b="1" dirty="0"/>
              <a:t>要件定義</a:t>
            </a:r>
            <a:endParaRPr kumimoji="1" lang="ja-JP" altLang="en-US" sz="4000" dirty="0"/>
          </a:p>
        </p:txBody>
      </p:sp>
      <p:sp>
        <p:nvSpPr>
          <p:cNvPr id="8" name="テキスト ボックス 7">
            <a:extLst>
              <a:ext uri="{FF2B5EF4-FFF2-40B4-BE49-F238E27FC236}">
                <a16:creationId xmlns:a16="http://schemas.microsoft.com/office/drawing/2014/main" id="{81E59BEE-E356-B952-7941-B0BD0AE83F98}"/>
              </a:ext>
            </a:extLst>
          </p:cNvPr>
          <p:cNvSpPr txBox="1"/>
          <p:nvPr/>
        </p:nvSpPr>
        <p:spPr>
          <a:xfrm>
            <a:off x="736661" y="4235663"/>
            <a:ext cx="2236510" cy="707886"/>
          </a:xfrm>
          <a:prstGeom prst="rect">
            <a:avLst/>
          </a:prstGeom>
          <a:noFill/>
        </p:spPr>
        <p:txBody>
          <a:bodyPr wrap="none" rtlCol="0">
            <a:spAutoFit/>
          </a:bodyPr>
          <a:lstStyle/>
          <a:p>
            <a:r>
              <a:rPr kumimoji="1" lang="ja-JP" altLang="en-US" sz="4000" b="1" dirty="0"/>
              <a:t>外部設計</a:t>
            </a:r>
          </a:p>
        </p:txBody>
      </p:sp>
      <p:cxnSp>
        <p:nvCxnSpPr>
          <p:cNvPr id="10" name="直線矢印コネクタ 9">
            <a:extLst>
              <a:ext uri="{FF2B5EF4-FFF2-40B4-BE49-F238E27FC236}">
                <a16:creationId xmlns:a16="http://schemas.microsoft.com/office/drawing/2014/main" id="{49637C66-9BA4-B986-6546-DD090920F3FC}"/>
              </a:ext>
            </a:extLst>
          </p:cNvPr>
          <p:cNvCxnSpPr>
            <a:cxnSpLocks/>
            <a:stCxn id="6" idx="3"/>
          </p:cNvCxnSpPr>
          <p:nvPr/>
        </p:nvCxnSpPr>
        <p:spPr>
          <a:xfrm>
            <a:off x="2992262" y="2579604"/>
            <a:ext cx="6511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57CD5B7-3770-BD3C-6F85-8C80EF632A91}"/>
              </a:ext>
            </a:extLst>
          </p:cNvPr>
          <p:cNvCxnSpPr>
            <a:cxnSpLocks/>
          </p:cNvCxnSpPr>
          <p:nvPr/>
        </p:nvCxnSpPr>
        <p:spPr>
          <a:xfrm>
            <a:off x="2992262" y="4608762"/>
            <a:ext cx="6511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0D655B79-0A2C-C943-E869-D53A44D02D57}"/>
              </a:ext>
            </a:extLst>
          </p:cNvPr>
          <p:cNvSpPr txBox="1"/>
          <p:nvPr/>
        </p:nvSpPr>
        <p:spPr>
          <a:xfrm>
            <a:off x="4025245" y="2253005"/>
            <a:ext cx="7417415" cy="707886"/>
          </a:xfrm>
          <a:prstGeom prst="rect">
            <a:avLst/>
          </a:prstGeom>
          <a:noFill/>
        </p:spPr>
        <p:txBody>
          <a:bodyPr wrap="none" rtlCol="0">
            <a:spAutoFit/>
          </a:bodyPr>
          <a:lstStyle/>
          <a:p>
            <a:r>
              <a:rPr kumimoji="1" lang="ja-JP" altLang="en-US" sz="4000" u="sng" dirty="0"/>
              <a:t>佐藤 祐輔</a:t>
            </a:r>
            <a:r>
              <a:rPr kumimoji="1" lang="en-US" altLang="ja-JP" sz="4000" u="sng" dirty="0"/>
              <a:t> / </a:t>
            </a:r>
            <a:r>
              <a:rPr kumimoji="1" lang="ja-JP" altLang="en-US" sz="4000" u="sng" dirty="0"/>
              <a:t>片桐 柊彩 </a:t>
            </a:r>
            <a:r>
              <a:rPr kumimoji="1" lang="en-US" altLang="ja-JP" sz="4000" u="sng" dirty="0"/>
              <a:t>/ </a:t>
            </a:r>
            <a:r>
              <a:rPr kumimoji="1" lang="ja-JP" altLang="en-US" sz="4000" u="sng" dirty="0"/>
              <a:t>橘 司馬</a:t>
            </a:r>
            <a:r>
              <a:rPr kumimoji="1" lang="en-US" altLang="ja-JP" sz="4000" u="sng" dirty="0"/>
              <a:t> </a:t>
            </a:r>
            <a:endParaRPr kumimoji="1" lang="ja-JP" altLang="en-US" sz="4000" u="sng" dirty="0"/>
          </a:p>
        </p:txBody>
      </p:sp>
      <p:sp>
        <p:nvSpPr>
          <p:cNvPr id="3" name="テキスト ボックス 2">
            <a:extLst>
              <a:ext uri="{FF2B5EF4-FFF2-40B4-BE49-F238E27FC236}">
                <a16:creationId xmlns:a16="http://schemas.microsoft.com/office/drawing/2014/main" id="{415CB49A-F983-31BD-3F99-ADA911132380}"/>
              </a:ext>
            </a:extLst>
          </p:cNvPr>
          <p:cNvSpPr txBox="1"/>
          <p:nvPr/>
        </p:nvSpPr>
        <p:spPr>
          <a:xfrm>
            <a:off x="3857377" y="4297218"/>
            <a:ext cx="8016938" cy="584775"/>
          </a:xfrm>
          <a:prstGeom prst="rect">
            <a:avLst/>
          </a:prstGeom>
          <a:noFill/>
        </p:spPr>
        <p:txBody>
          <a:bodyPr wrap="none" rtlCol="0">
            <a:spAutoFit/>
          </a:bodyPr>
          <a:lstStyle/>
          <a:p>
            <a:r>
              <a:rPr kumimoji="1" lang="ja-JP" altLang="en-US" sz="3200" u="sng" dirty="0"/>
              <a:t>佐藤 祐輔</a:t>
            </a:r>
            <a:r>
              <a:rPr kumimoji="1" lang="en-US" altLang="ja-JP" sz="3200" u="sng" dirty="0"/>
              <a:t> / </a:t>
            </a:r>
            <a:r>
              <a:rPr kumimoji="1" lang="ja-JP" altLang="en-US" sz="3200" u="sng" dirty="0"/>
              <a:t>片桐 柊彩 </a:t>
            </a:r>
            <a:r>
              <a:rPr kumimoji="1" lang="en-US" altLang="ja-JP" sz="3200" u="sng" dirty="0"/>
              <a:t>/ </a:t>
            </a:r>
            <a:r>
              <a:rPr kumimoji="1" lang="ja-JP" altLang="en-US" sz="3200" u="sng" dirty="0"/>
              <a:t>橘 司馬</a:t>
            </a:r>
            <a:r>
              <a:rPr kumimoji="1" lang="en-US" altLang="ja-JP" sz="3200" u="sng" dirty="0"/>
              <a:t> / </a:t>
            </a:r>
            <a:r>
              <a:rPr kumimoji="1" lang="ja-JP" altLang="en-US" sz="3200" u="sng" dirty="0"/>
              <a:t>中多 大貴</a:t>
            </a:r>
          </a:p>
        </p:txBody>
      </p:sp>
    </p:spTree>
    <p:extLst>
      <p:ext uri="{BB962C8B-B14F-4D97-AF65-F5344CB8AC3E}">
        <p14:creationId xmlns:p14="http://schemas.microsoft.com/office/powerpoint/2010/main" val="22072550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137A97-4714-A87E-D411-F2E13DC208F4}"/>
              </a:ext>
            </a:extLst>
          </p:cNvPr>
          <p:cNvSpPr txBox="1"/>
          <p:nvPr/>
        </p:nvSpPr>
        <p:spPr>
          <a:xfrm>
            <a:off x="875490" y="1147864"/>
            <a:ext cx="2031325" cy="646331"/>
          </a:xfrm>
          <a:prstGeom prst="rect">
            <a:avLst/>
          </a:prstGeom>
          <a:noFill/>
        </p:spPr>
        <p:txBody>
          <a:bodyPr wrap="none" rtlCol="0">
            <a:spAutoFit/>
          </a:bodyPr>
          <a:lstStyle/>
          <a:p>
            <a:r>
              <a:rPr kumimoji="1" lang="ja-JP" altLang="en-US" sz="3600" u="sng" dirty="0"/>
              <a:t>下流工程</a:t>
            </a:r>
          </a:p>
        </p:txBody>
      </p:sp>
      <p:sp>
        <p:nvSpPr>
          <p:cNvPr id="5" name="テキスト ボックス 4">
            <a:extLst>
              <a:ext uri="{FF2B5EF4-FFF2-40B4-BE49-F238E27FC236}">
                <a16:creationId xmlns:a16="http://schemas.microsoft.com/office/drawing/2014/main" id="{4623B13E-B77C-1A9E-0D86-007235E3F580}"/>
              </a:ext>
            </a:extLst>
          </p:cNvPr>
          <p:cNvSpPr txBox="1"/>
          <p:nvPr/>
        </p:nvSpPr>
        <p:spPr>
          <a:xfrm>
            <a:off x="4124528" y="2346357"/>
            <a:ext cx="6058069" cy="830997"/>
          </a:xfrm>
          <a:prstGeom prst="rect">
            <a:avLst/>
          </a:prstGeom>
          <a:noFill/>
        </p:spPr>
        <p:txBody>
          <a:bodyPr wrap="none" rtlCol="0">
            <a:spAutoFit/>
          </a:bodyPr>
          <a:lstStyle/>
          <a:p>
            <a:r>
              <a:rPr kumimoji="1" lang="ja-JP" altLang="en-US" sz="4800" dirty="0"/>
              <a:t>佐藤 祐輔 </a:t>
            </a:r>
            <a:r>
              <a:rPr kumimoji="1" lang="en-US" altLang="ja-JP" sz="4800" dirty="0"/>
              <a:t>/ </a:t>
            </a:r>
            <a:r>
              <a:rPr kumimoji="1" lang="ja-JP" altLang="en-US" sz="4800" dirty="0"/>
              <a:t>片桐 柊彩</a:t>
            </a:r>
          </a:p>
        </p:txBody>
      </p:sp>
      <p:sp>
        <p:nvSpPr>
          <p:cNvPr id="6" name="テキスト ボックス 5">
            <a:extLst>
              <a:ext uri="{FF2B5EF4-FFF2-40B4-BE49-F238E27FC236}">
                <a16:creationId xmlns:a16="http://schemas.microsoft.com/office/drawing/2014/main" id="{02F23A67-9AC2-99CE-878B-387FEC5A8D8C}"/>
              </a:ext>
            </a:extLst>
          </p:cNvPr>
          <p:cNvSpPr txBox="1"/>
          <p:nvPr/>
        </p:nvSpPr>
        <p:spPr>
          <a:xfrm>
            <a:off x="4208834" y="3610915"/>
            <a:ext cx="7347626" cy="830997"/>
          </a:xfrm>
          <a:prstGeom prst="rect">
            <a:avLst/>
          </a:prstGeom>
          <a:noFill/>
        </p:spPr>
        <p:txBody>
          <a:bodyPr wrap="square" rtlCol="0">
            <a:spAutoFit/>
          </a:bodyPr>
          <a:lstStyle/>
          <a:p>
            <a:r>
              <a:rPr kumimoji="1" lang="ja-JP" altLang="en-US" sz="4800" dirty="0"/>
              <a:t>佐藤 祐輔 </a:t>
            </a:r>
            <a:r>
              <a:rPr kumimoji="1" lang="en-US" altLang="ja-JP" sz="4800" dirty="0"/>
              <a:t>/ </a:t>
            </a:r>
            <a:r>
              <a:rPr kumimoji="1" lang="ja-JP" altLang="en-US" sz="4800" dirty="0"/>
              <a:t>片桐 柊彩</a:t>
            </a:r>
          </a:p>
        </p:txBody>
      </p:sp>
      <p:sp>
        <p:nvSpPr>
          <p:cNvPr id="7" name="テキスト ボックス 6">
            <a:extLst>
              <a:ext uri="{FF2B5EF4-FFF2-40B4-BE49-F238E27FC236}">
                <a16:creationId xmlns:a16="http://schemas.microsoft.com/office/drawing/2014/main" id="{5BDD00D5-AF4A-4654-ABEA-F7500011E53A}"/>
              </a:ext>
            </a:extLst>
          </p:cNvPr>
          <p:cNvSpPr txBox="1"/>
          <p:nvPr/>
        </p:nvSpPr>
        <p:spPr>
          <a:xfrm>
            <a:off x="972767" y="2407913"/>
            <a:ext cx="2236510" cy="707886"/>
          </a:xfrm>
          <a:prstGeom prst="rect">
            <a:avLst/>
          </a:prstGeom>
          <a:noFill/>
        </p:spPr>
        <p:txBody>
          <a:bodyPr wrap="none" rtlCol="0">
            <a:spAutoFit/>
          </a:bodyPr>
          <a:lstStyle/>
          <a:p>
            <a:r>
              <a:rPr kumimoji="1" lang="ja-JP" altLang="en-US" sz="4000" b="1" dirty="0"/>
              <a:t>内部設計</a:t>
            </a:r>
          </a:p>
        </p:txBody>
      </p:sp>
      <p:sp>
        <p:nvSpPr>
          <p:cNvPr id="8" name="テキスト ボックス 7">
            <a:extLst>
              <a:ext uri="{FF2B5EF4-FFF2-40B4-BE49-F238E27FC236}">
                <a16:creationId xmlns:a16="http://schemas.microsoft.com/office/drawing/2014/main" id="{8B9BA1F0-934A-61DD-8E2F-95AD2121293E}"/>
              </a:ext>
            </a:extLst>
          </p:cNvPr>
          <p:cNvSpPr txBox="1"/>
          <p:nvPr/>
        </p:nvSpPr>
        <p:spPr>
          <a:xfrm>
            <a:off x="1772665" y="4813918"/>
            <a:ext cx="1436612" cy="707886"/>
          </a:xfrm>
          <a:prstGeom prst="rect">
            <a:avLst/>
          </a:prstGeom>
          <a:noFill/>
        </p:spPr>
        <p:txBody>
          <a:bodyPr wrap="none" rtlCol="0">
            <a:spAutoFit/>
          </a:bodyPr>
          <a:lstStyle/>
          <a:p>
            <a:r>
              <a:rPr kumimoji="1" lang="ja-JP" altLang="en-US" sz="4000" b="1" dirty="0"/>
              <a:t>テスト</a:t>
            </a:r>
          </a:p>
        </p:txBody>
      </p:sp>
      <p:sp>
        <p:nvSpPr>
          <p:cNvPr id="9" name="テキスト ボックス 8">
            <a:extLst>
              <a:ext uri="{FF2B5EF4-FFF2-40B4-BE49-F238E27FC236}">
                <a16:creationId xmlns:a16="http://schemas.microsoft.com/office/drawing/2014/main" id="{228F2237-6435-1802-7102-77523A00B6F4}"/>
              </a:ext>
            </a:extLst>
          </p:cNvPr>
          <p:cNvSpPr txBox="1"/>
          <p:nvPr/>
        </p:nvSpPr>
        <p:spPr>
          <a:xfrm>
            <a:off x="4208834" y="4813918"/>
            <a:ext cx="6015526" cy="830997"/>
          </a:xfrm>
          <a:prstGeom prst="rect">
            <a:avLst/>
          </a:prstGeom>
          <a:noFill/>
        </p:spPr>
        <p:txBody>
          <a:bodyPr wrap="square" rtlCol="0">
            <a:spAutoFit/>
          </a:bodyPr>
          <a:lstStyle/>
          <a:p>
            <a:r>
              <a:rPr kumimoji="1" lang="ja-JP" altLang="en-US" sz="4800" dirty="0"/>
              <a:t>佐藤 祐輔 </a:t>
            </a:r>
            <a:r>
              <a:rPr kumimoji="1" lang="en-US" altLang="ja-JP" sz="4800" dirty="0"/>
              <a:t>/ </a:t>
            </a:r>
            <a:r>
              <a:rPr kumimoji="1" lang="ja-JP" altLang="en-US" sz="4800" dirty="0"/>
              <a:t>片桐 柊彩</a:t>
            </a:r>
          </a:p>
        </p:txBody>
      </p:sp>
      <p:sp>
        <p:nvSpPr>
          <p:cNvPr id="10" name="テキスト ボックス 9">
            <a:extLst>
              <a:ext uri="{FF2B5EF4-FFF2-40B4-BE49-F238E27FC236}">
                <a16:creationId xmlns:a16="http://schemas.microsoft.com/office/drawing/2014/main" id="{8082F8B1-3306-04FA-29B2-ACA44A3C4670}"/>
              </a:ext>
            </a:extLst>
          </p:cNvPr>
          <p:cNvSpPr txBox="1"/>
          <p:nvPr/>
        </p:nvSpPr>
        <p:spPr>
          <a:xfrm>
            <a:off x="875490" y="3610915"/>
            <a:ext cx="2904385" cy="646331"/>
          </a:xfrm>
          <a:prstGeom prst="rect">
            <a:avLst/>
          </a:prstGeom>
          <a:noFill/>
        </p:spPr>
        <p:txBody>
          <a:bodyPr wrap="square" rtlCol="0">
            <a:spAutoFit/>
          </a:bodyPr>
          <a:lstStyle/>
          <a:p>
            <a:r>
              <a:rPr kumimoji="1" lang="ja-JP" altLang="en-US" sz="3600" b="1" dirty="0"/>
              <a:t>実装テスト</a:t>
            </a:r>
          </a:p>
        </p:txBody>
      </p:sp>
      <p:cxnSp>
        <p:nvCxnSpPr>
          <p:cNvPr id="12" name="直線矢印コネクタ 11">
            <a:extLst>
              <a:ext uri="{FF2B5EF4-FFF2-40B4-BE49-F238E27FC236}">
                <a16:creationId xmlns:a16="http://schemas.microsoft.com/office/drawing/2014/main" id="{F09D61B4-6660-7007-C805-572B548EC50C}"/>
              </a:ext>
            </a:extLst>
          </p:cNvPr>
          <p:cNvCxnSpPr>
            <a:stCxn id="8" idx="3"/>
          </p:cNvCxnSpPr>
          <p:nvPr/>
        </p:nvCxnSpPr>
        <p:spPr>
          <a:xfrm>
            <a:off x="3209277" y="5167861"/>
            <a:ext cx="8471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C9ADFE7-20F9-1C7C-3501-5348533AA539}"/>
              </a:ext>
            </a:extLst>
          </p:cNvPr>
          <p:cNvCxnSpPr>
            <a:cxnSpLocks/>
          </p:cNvCxnSpPr>
          <p:nvPr/>
        </p:nvCxnSpPr>
        <p:spPr>
          <a:xfrm>
            <a:off x="3356296" y="3996515"/>
            <a:ext cx="7682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385AEDB-9BEE-9DCD-377B-07F0CFEB5D9A}"/>
              </a:ext>
            </a:extLst>
          </p:cNvPr>
          <p:cNvCxnSpPr/>
          <p:nvPr/>
        </p:nvCxnSpPr>
        <p:spPr>
          <a:xfrm>
            <a:off x="3214819" y="2761856"/>
            <a:ext cx="8471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3104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CADB4E-C1B6-2F68-DBCA-30FA15D20B6A}"/>
              </a:ext>
            </a:extLst>
          </p:cNvPr>
          <p:cNvSpPr txBox="1"/>
          <p:nvPr/>
        </p:nvSpPr>
        <p:spPr>
          <a:xfrm>
            <a:off x="490194" y="1321578"/>
            <a:ext cx="10265952" cy="523220"/>
          </a:xfrm>
          <a:prstGeom prst="rect">
            <a:avLst/>
          </a:prstGeom>
          <a:noFill/>
        </p:spPr>
        <p:txBody>
          <a:bodyPr wrap="none" rtlCol="0">
            <a:spAutoFit/>
          </a:bodyPr>
          <a:lstStyle/>
          <a:p>
            <a:r>
              <a:rPr kumimoji="1" lang="en-US" altLang="ja-JP" sz="2800" dirty="0"/>
              <a:t>(</a:t>
            </a:r>
            <a:r>
              <a:rPr kumimoji="1" lang="ja-JP" altLang="en-US" sz="2800" dirty="0"/>
              <a:t>要件定義とは</a:t>
            </a:r>
            <a:r>
              <a:rPr kumimoji="1" lang="en-US" altLang="ja-JP" sz="2800" dirty="0"/>
              <a:t>)</a:t>
            </a:r>
            <a:r>
              <a:rPr kumimoji="1" lang="ja-JP" altLang="en-US" sz="2800" dirty="0"/>
              <a:t>　→　</a:t>
            </a:r>
            <a:r>
              <a:rPr lang="ja-JP" altLang="en-US" sz="2800" b="1" dirty="0"/>
              <a:t>ユーザが求める機能性能を把握し整理する</a:t>
            </a:r>
            <a:endParaRPr kumimoji="1" lang="ja-JP" altLang="en-US" sz="2800" dirty="0"/>
          </a:p>
        </p:txBody>
      </p:sp>
      <p:sp>
        <p:nvSpPr>
          <p:cNvPr id="5" name="テキスト ボックス 4">
            <a:extLst>
              <a:ext uri="{FF2B5EF4-FFF2-40B4-BE49-F238E27FC236}">
                <a16:creationId xmlns:a16="http://schemas.microsoft.com/office/drawing/2014/main" id="{4A141C91-4376-ADA8-BE30-B407DE427861}"/>
              </a:ext>
            </a:extLst>
          </p:cNvPr>
          <p:cNvSpPr txBox="1"/>
          <p:nvPr/>
        </p:nvSpPr>
        <p:spPr>
          <a:xfrm>
            <a:off x="490194" y="1971640"/>
            <a:ext cx="9607117" cy="584775"/>
          </a:xfrm>
          <a:prstGeom prst="rect">
            <a:avLst/>
          </a:prstGeom>
          <a:noFill/>
        </p:spPr>
        <p:txBody>
          <a:bodyPr wrap="none" rtlCol="0">
            <a:spAutoFit/>
          </a:bodyPr>
          <a:lstStyle/>
          <a:p>
            <a:r>
              <a:rPr kumimoji="1" lang="en-US" altLang="ja-JP" sz="3200" dirty="0"/>
              <a:t>(</a:t>
            </a:r>
            <a:r>
              <a:rPr kumimoji="1" lang="ja-JP" altLang="en-US" sz="3200" dirty="0"/>
              <a:t>外部設計とは</a:t>
            </a:r>
            <a:r>
              <a:rPr kumimoji="1" lang="en-US" altLang="ja-JP" sz="3200" dirty="0"/>
              <a:t>)</a:t>
            </a:r>
            <a:r>
              <a:rPr kumimoji="1" lang="ja-JP" altLang="en-US" sz="3200" dirty="0"/>
              <a:t>　→　</a:t>
            </a:r>
            <a:r>
              <a:rPr lang="ja-JP" altLang="en-US" sz="3200" b="1" dirty="0"/>
              <a:t>基本設計、ソフ ト ウェア要件設計</a:t>
            </a:r>
            <a:endParaRPr kumimoji="1" lang="ja-JP" altLang="en-US" sz="3200" dirty="0"/>
          </a:p>
        </p:txBody>
      </p:sp>
      <p:sp>
        <p:nvSpPr>
          <p:cNvPr id="6" name="テキスト ボックス 5">
            <a:extLst>
              <a:ext uri="{FF2B5EF4-FFF2-40B4-BE49-F238E27FC236}">
                <a16:creationId xmlns:a16="http://schemas.microsoft.com/office/drawing/2014/main" id="{04A2C128-9A95-F7B0-87D7-FC1C1289FC10}"/>
              </a:ext>
            </a:extLst>
          </p:cNvPr>
          <p:cNvSpPr txBox="1"/>
          <p:nvPr/>
        </p:nvSpPr>
        <p:spPr>
          <a:xfrm>
            <a:off x="519048" y="4284431"/>
            <a:ext cx="10237098" cy="584775"/>
          </a:xfrm>
          <a:prstGeom prst="rect">
            <a:avLst/>
          </a:prstGeom>
          <a:noFill/>
        </p:spPr>
        <p:txBody>
          <a:bodyPr wrap="none" rtlCol="0">
            <a:spAutoFit/>
          </a:bodyPr>
          <a:lstStyle/>
          <a:p>
            <a:r>
              <a:rPr kumimoji="1" lang="en-US" altLang="ja-JP" sz="3200" dirty="0"/>
              <a:t>(</a:t>
            </a:r>
            <a:r>
              <a:rPr kumimoji="1" lang="ja-JP" altLang="en-US" sz="3200" dirty="0"/>
              <a:t>テストとは</a:t>
            </a:r>
            <a:r>
              <a:rPr kumimoji="1" lang="en-US" altLang="ja-JP" sz="3200" dirty="0"/>
              <a:t>)</a:t>
            </a:r>
            <a:r>
              <a:rPr kumimoji="1" lang="ja-JP" altLang="en-US" sz="3200" dirty="0"/>
              <a:t> →　</a:t>
            </a:r>
            <a:r>
              <a:rPr lang="ja-JP" altLang="en-US" sz="3200" b="1" dirty="0"/>
              <a:t>システムテスト、</a:t>
            </a:r>
            <a:r>
              <a:rPr kumimoji="1" lang="ja-JP" altLang="en-US" sz="3200" b="1" dirty="0"/>
              <a:t>システム結合</a:t>
            </a:r>
            <a:r>
              <a:rPr lang="ja-JP" altLang="en-US" sz="3200" b="1" dirty="0"/>
              <a:t>テスト、運用</a:t>
            </a:r>
            <a:endParaRPr lang="en-US" altLang="ja-JP" sz="3200" b="1" dirty="0"/>
          </a:p>
        </p:txBody>
      </p:sp>
      <p:sp>
        <p:nvSpPr>
          <p:cNvPr id="7" name="テキスト ボックス 6">
            <a:extLst>
              <a:ext uri="{FF2B5EF4-FFF2-40B4-BE49-F238E27FC236}">
                <a16:creationId xmlns:a16="http://schemas.microsoft.com/office/drawing/2014/main" id="{D1B85F39-FE76-8FBA-10C3-D62E6018BA87}"/>
              </a:ext>
            </a:extLst>
          </p:cNvPr>
          <p:cNvSpPr txBox="1"/>
          <p:nvPr/>
        </p:nvSpPr>
        <p:spPr>
          <a:xfrm>
            <a:off x="490194" y="2788864"/>
            <a:ext cx="10365338" cy="523220"/>
          </a:xfrm>
          <a:prstGeom prst="rect">
            <a:avLst/>
          </a:prstGeom>
          <a:noFill/>
        </p:spPr>
        <p:txBody>
          <a:bodyPr wrap="none" rtlCol="0">
            <a:spAutoFit/>
          </a:bodyPr>
          <a:lstStyle/>
          <a:p>
            <a:r>
              <a:rPr kumimoji="1" lang="en-US" altLang="ja-JP" sz="2800" dirty="0"/>
              <a:t>(</a:t>
            </a:r>
            <a:r>
              <a:rPr kumimoji="1" lang="ja-JP" altLang="en-US" sz="2800" dirty="0"/>
              <a:t>内部設計とは</a:t>
            </a:r>
            <a:r>
              <a:rPr kumimoji="1" lang="en-US" altLang="ja-JP" sz="2800" dirty="0"/>
              <a:t>)</a:t>
            </a:r>
            <a:r>
              <a:rPr kumimoji="1" lang="ja-JP" altLang="en-US" sz="2800" dirty="0"/>
              <a:t>　→ </a:t>
            </a:r>
            <a:r>
              <a:rPr lang="ja-JP" altLang="en-US" sz="2400" b="1" dirty="0"/>
              <a:t>詳細設計、ソフトウェア方式設計とソフトウェア詳細設計</a:t>
            </a:r>
            <a:endParaRPr kumimoji="1" lang="ja-JP" altLang="en-US" sz="2800" dirty="0"/>
          </a:p>
        </p:txBody>
      </p:sp>
      <p:sp>
        <p:nvSpPr>
          <p:cNvPr id="8" name="テキスト ボックス 7">
            <a:extLst>
              <a:ext uri="{FF2B5EF4-FFF2-40B4-BE49-F238E27FC236}">
                <a16:creationId xmlns:a16="http://schemas.microsoft.com/office/drawing/2014/main" id="{53FE943F-AFF2-F144-DDCF-F5324FFBF0B4}"/>
              </a:ext>
            </a:extLst>
          </p:cNvPr>
          <p:cNvSpPr txBox="1"/>
          <p:nvPr/>
        </p:nvSpPr>
        <p:spPr>
          <a:xfrm>
            <a:off x="490194" y="3567425"/>
            <a:ext cx="10689995" cy="523220"/>
          </a:xfrm>
          <a:prstGeom prst="rect">
            <a:avLst/>
          </a:prstGeom>
          <a:noFill/>
        </p:spPr>
        <p:txBody>
          <a:bodyPr wrap="square" rtlCol="0">
            <a:spAutoFit/>
          </a:bodyPr>
          <a:lstStyle/>
          <a:p>
            <a:r>
              <a:rPr kumimoji="1" lang="en-US" altLang="ja-JP" sz="2800" dirty="0"/>
              <a:t>(</a:t>
            </a:r>
            <a:r>
              <a:rPr kumimoji="1" lang="ja-JP" altLang="en-US" sz="2800" dirty="0"/>
              <a:t>実装とは</a:t>
            </a:r>
            <a:r>
              <a:rPr kumimoji="1" lang="en-US" altLang="ja-JP" sz="2800" dirty="0"/>
              <a:t>)</a:t>
            </a:r>
            <a:r>
              <a:rPr kumimoji="1" lang="ja-JP" altLang="en-US" sz="2800" dirty="0"/>
              <a:t> →　</a:t>
            </a:r>
            <a:r>
              <a:rPr lang="ja-JP" altLang="en-US" sz="2800" b="1" dirty="0"/>
              <a:t>プログラミング</a:t>
            </a:r>
            <a:r>
              <a:rPr kumimoji="1" lang="ja-JP" altLang="en-US" sz="2800" b="1" dirty="0"/>
              <a:t>コーディング、</a:t>
            </a:r>
            <a:r>
              <a:rPr lang="ja-JP" altLang="en-US" sz="2800" b="1" dirty="0"/>
              <a:t>単体テスト、結合テスト</a:t>
            </a:r>
            <a:endParaRPr kumimoji="1" lang="en-US" altLang="ja-JP" sz="2800" b="1" dirty="0"/>
          </a:p>
        </p:txBody>
      </p:sp>
      <p:sp>
        <p:nvSpPr>
          <p:cNvPr id="2" name="テキスト ボックス 1">
            <a:extLst>
              <a:ext uri="{FF2B5EF4-FFF2-40B4-BE49-F238E27FC236}">
                <a16:creationId xmlns:a16="http://schemas.microsoft.com/office/drawing/2014/main" id="{AD3912EF-EC35-C284-398C-7771FB7F2B2E}"/>
              </a:ext>
            </a:extLst>
          </p:cNvPr>
          <p:cNvSpPr txBox="1"/>
          <p:nvPr/>
        </p:nvSpPr>
        <p:spPr>
          <a:xfrm>
            <a:off x="4569144" y="5344998"/>
            <a:ext cx="1313180" cy="769441"/>
          </a:xfrm>
          <a:prstGeom prst="rect">
            <a:avLst/>
          </a:prstGeom>
          <a:noFill/>
        </p:spPr>
        <p:txBody>
          <a:bodyPr wrap="none" rtlCol="0">
            <a:spAutoFit/>
          </a:bodyPr>
          <a:lstStyle/>
          <a:p>
            <a:r>
              <a:rPr kumimoji="1" lang="ja-JP" altLang="en-US" sz="4400" dirty="0"/>
              <a:t>納品</a:t>
            </a:r>
          </a:p>
        </p:txBody>
      </p:sp>
      <p:cxnSp>
        <p:nvCxnSpPr>
          <p:cNvPr id="9" name="直線矢印コネクタ 8">
            <a:extLst>
              <a:ext uri="{FF2B5EF4-FFF2-40B4-BE49-F238E27FC236}">
                <a16:creationId xmlns:a16="http://schemas.microsoft.com/office/drawing/2014/main" id="{A620AD6B-1D63-9F5F-9DD0-460CBC033392}"/>
              </a:ext>
            </a:extLst>
          </p:cNvPr>
          <p:cNvCxnSpPr/>
          <p:nvPr/>
        </p:nvCxnSpPr>
        <p:spPr>
          <a:xfrm>
            <a:off x="11180189" y="1487450"/>
            <a:ext cx="0" cy="40517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74A077F-6F88-1AA5-E8A6-56A5EBC66B27}"/>
              </a:ext>
            </a:extLst>
          </p:cNvPr>
          <p:cNvSpPr txBox="1"/>
          <p:nvPr/>
        </p:nvSpPr>
        <p:spPr>
          <a:xfrm>
            <a:off x="11238258" y="2751157"/>
            <a:ext cx="543739" cy="954107"/>
          </a:xfrm>
          <a:prstGeom prst="rect">
            <a:avLst/>
          </a:prstGeom>
          <a:noFill/>
        </p:spPr>
        <p:txBody>
          <a:bodyPr wrap="none" rtlCol="0">
            <a:spAutoFit/>
          </a:bodyPr>
          <a:lstStyle/>
          <a:p>
            <a:r>
              <a:rPr kumimoji="1" lang="ja-JP" altLang="en-US" sz="2800" dirty="0"/>
              <a:t>順</a:t>
            </a:r>
            <a:endParaRPr kumimoji="1" lang="en-US" altLang="ja-JP" sz="2800" dirty="0"/>
          </a:p>
          <a:p>
            <a:r>
              <a:rPr kumimoji="1" lang="ja-JP" altLang="en-US" sz="2800" dirty="0"/>
              <a:t>番</a:t>
            </a:r>
          </a:p>
        </p:txBody>
      </p:sp>
    </p:spTree>
    <p:extLst>
      <p:ext uri="{BB962C8B-B14F-4D97-AF65-F5344CB8AC3E}">
        <p14:creationId xmlns:p14="http://schemas.microsoft.com/office/powerpoint/2010/main" val="177405090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A0CBEAD-08B5-9FC7-BF94-32936AEA060D}"/>
              </a:ext>
            </a:extLst>
          </p:cNvPr>
          <p:cNvSpPr/>
          <p:nvPr/>
        </p:nvSpPr>
        <p:spPr>
          <a:xfrm>
            <a:off x="2258513" y="2372996"/>
            <a:ext cx="2129109" cy="3046988"/>
          </a:xfrm>
          <a:prstGeom prst="rect">
            <a:avLst/>
          </a:prstGeom>
          <a:noFill/>
        </p:spPr>
        <p:txBody>
          <a:bodyPr wrap="none" lIns="91440" tIns="45720" rIns="91440" bIns="45720">
            <a:spAutoFit/>
          </a:bodyPr>
          <a:lstStyle/>
          <a:p>
            <a:pPr algn="ctr"/>
            <a:r>
              <a:rPr lang="en-US" altLang="ja-JP"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04/</a:t>
            </a:r>
          </a:p>
          <a:p>
            <a:pPr algn="ctr"/>
            <a:endParaRPr lang="ja-JP" alt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正方形/長方形 4">
            <a:extLst>
              <a:ext uri="{FF2B5EF4-FFF2-40B4-BE49-F238E27FC236}">
                <a16:creationId xmlns:a16="http://schemas.microsoft.com/office/drawing/2014/main" id="{26793074-9373-1C39-575F-729A7483D523}"/>
              </a:ext>
            </a:extLst>
          </p:cNvPr>
          <p:cNvSpPr/>
          <p:nvPr/>
        </p:nvSpPr>
        <p:spPr>
          <a:xfrm>
            <a:off x="4459340" y="2028761"/>
            <a:ext cx="5413661" cy="2585323"/>
          </a:xfrm>
          <a:prstGeom prst="rect">
            <a:avLst/>
          </a:prstGeom>
          <a:noFill/>
        </p:spPr>
        <p:txBody>
          <a:bodyPr wrap="none" lIns="91440" tIns="45720" rIns="91440" bIns="45720">
            <a:spAutoFit/>
          </a:bodyPr>
          <a:lstStyle/>
          <a:p>
            <a:r>
              <a:rPr lang="ja-JP"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・苦労したこと</a:t>
            </a:r>
            <a:endParaRPr lang="en-US" altLang="ja-JP"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ja-JP"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・工夫点</a:t>
            </a:r>
            <a:endParaRPr lang="en-US" altLang="ja-JP"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ja-JP"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・アピールポイント</a:t>
            </a:r>
            <a:endParaRPr lang="ja-JP"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71306513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B668C02-3AB8-178E-0EAD-100E9171D16E}"/>
              </a:ext>
            </a:extLst>
          </p:cNvPr>
          <p:cNvSpPr/>
          <p:nvPr/>
        </p:nvSpPr>
        <p:spPr>
          <a:xfrm>
            <a:off x="273636" y="368768"/>
            <a:ext cx="3017173" cy="1015663"/>
          </a:xfrm>
          <a:prstGeom prst="rect">
            <a:avLst/>
          </a:prstGeom>
          <a:noFill/>
        </p:spPr>
        <p:txBody>
          <a:bodyPr wrap="none" lIns="91440" tIns="45720" rIns="91440" bIns="45720">
            <a:spAutoFit/>
          </a:bodyPr>
          <a:lstStyle/>
          <a:p>
            <a:pPr algn="ctr"/>
            <a:r>
              <a:rPr lang="ja-JP" altLang="en-US" sz="60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橘　司馬</a:t>
            </a:r>
          </a:p>
        </p:txBody>
      </p:sp>
      <p:sp>
        <p:nvSpPr>
          <p:cNvPr id="5" name="テキスト ボックス 4">
            <a:extLst>
              <a:ext uri="{FF2B5EF4-FFF2-40B4-BE49-F238E27FC236}">
                <a16:creationId xmlns:a16="http://schemas.microsoft.com/office/drawing/2014/main" id="{06E7FA89-9010-38D9-9EF7-F080F6E067EB}"/>
              </a:ext>
            </a:extLst>
          </p:cNvPr>
          <p:cNvSpPr txBox="1"/>
          <p:nvPr/>
        </p:nvSpPr>
        <p:spPr>
          <a:xfrm>
            <a:off x="4966446" y="2615154"/>
            <a:ext cx="1416424" cy="523220"/>
          </a:xfrm>
          <a:prstGeom prst="rect">
            <a:avLst/>
          </a:prstGeom>
          <a:noFill/>
        </p:spPr>
        <p:txBody>
          <a:bodyPr wrap="square" rtlCol="0">
            <a:spAutoFit/>
          </a:bodyPr>
          <a:lstStyle/>
          <a:p>
            <a:r>
              <a:rPr kumimoji="1" lang="ja-JP" altLang="en-US" sz="2800" dirty="0">
                <a:highlight>
                  <a:srgbClr val="0000FF"/>
                </a:highlight>
              </a:rPr>
              <a:t>工夫点</a:t>
            </a:r>
          </a:p>
        </p:txBody>
      </p:sp>
      <p:sp>
        <p:nvSpPr>
          <p:cNvPr id="6" name="テキスト ボックス 5">
            <a:extLst>
              <a:ext uri="{FF2B5EF4-FFF2-40B4-BE49-F238E27FC236}">
                <a16:creationId xmlns:a16="http://schemas.microsoft.com/office/drawing/2014/main" id="{F7D4D813-111D-508F-C5E6-D8F85445129B}"/>
              </a:ext>
            </a:extLst>
          </p:cNvPr>
          <p:cNvSpPr txBox="1"/>
          <p:nvPr/>
        </p:nvSpPr>
        <p:spPr>
          <a:xfrm>
            <a:off x="718703" y="3263880"/>
            <a:ext cx="10542494" cy="1477328"/>
          </a:xfrm>
          <a:prstGeom prst="rect">
            <a:avLst/>
          </a:prstGeom>
          <a:noFill/>
          <a:ln>
            <a:solidFill>
              <a:schemeClr val="tx1"/>
            </a:solidFill>
          </a:ln>
        </p:spPr>
        <p:txBody>
          <a:bodyPr wrap="square" rtlCol="0">
            <a:spAutoFit/>
          </a:bodyPr>
          <a:lstStyle/>
          <a:p>
            <a:endParaRPr kumimoji="1" lang="en-US" altLang="ja-JP" sz="1800" b="1" kern="1200" dirty="0">
              <a:solidFill>
                <a:schemeClr val="tx1"/>
              </a:solidFill>
              <a:effectLst/>
              <a:latin typeface="+mn-lt"/>
              <a:ea typeface="+mn-ea"/>
              <a:cs typeface="+mn-cs"/>
            </a:endParaRPr>
          </a:p>
          <a:p>
            <a:r>
              <a:rPr kumimoji="1" lang="ja-JP" altLang="en-US" dirty="0"/>
              <a:t>・</a:t>
            </a:r>
            <a:r>
              <a:rPr kumimoji="1" lang="ja-JP" altLang="ja-JP" sz="1800" b="1" kern="1200" dirty="0">
                <a:solidFill>
                  <a:schemeClr val="tx1"/>
                </a:solidFill>
                <a:effectLst/>
                <a:latin typeface="+mn-lt"/>
                <a:ea typeface="+mn-ea"/>
                <a:cs typeface="+mn-cs"/>
              </a:rPr>
              <a:t>自身の作業を行っている際に自分が今何をやっ</a:t>
            </a:r>
            <a:r>
              <a:rPr kumimoji="1" lang="ja-JP" altLang="en-US" sz="1800" b="1" kern="1200" dirty="0">
                <a:solidFill>
                  <a:schemeClr val="tx1"/>
                </a:solidFill>
                <a:effectLst/>
                <a:latin typeface="+mn-lt"/>
                <a:ea typeface="+mn-ea"/>
                <a:cs typeface="+mn-cs"/>
              </a:rPr>
              <a:t>ているか、どこまでやれているかの共有を積極的に行った。</a:t>
            </a:r>
            <a:endParaRPr kumimoji="1" lang="en-US" altLang="ja-JP" sz="1800" b="1" kern="1200" dirty="0">
              <a:solidFill>
                <a:schemeClr val="tx1"/>
              </a:solidFill>
              <a:effectLst/>
              <a:latin typeface="+mn-lt"/>
              <a:ea typeface="+mn-ea"/>
              <a:cs typeface="+mn-cs"/>
            </a:endParaRPr>
          </a:p>
          <a:p>
            <a:endParaRPr kumimoji="1" lang="en-US" altLang="ja-JP" sz="1800" b="1" kern="1200" dirty="0">
              <a:solidFill>
                <a:schemeClr val="tx1"/>
              </a:solidFill>
              <a:effectLst/>
              <a:latin typeface="+mn-lt"/>
              <a:ea typeface="+mn-ea"/>
              <a:cs typeface="+mn-cs"/>
            </a:endParaRPr>
          </a:p>
          <a:p>
            <a:r>
              <a:rPr kumimoji="1" lang="ja-JP" altLang="en-US" sz="1800" kern="1200" dirty="0">
                <a:solidFill>
                  <a:schemeClr val="tx1"/>
                </a:solidFill>
                <a:effectLst/>
                <a:latin typeface="+mn-lt"/>
                <a:ea typeface="+mn-ea"/>
                <a:cs typeface="+mn-cs"/>
              </a:rPr>
              <a:t>・</a:t>
            </a:r>
            <a:r>
              <a:rPr kumimoji="1" lang="ja-JP" altLang="ja-JP" sz="1800" b="1" kern="1200" dirty="0">
                <a:solidFill>
                  <a:schemeClr val="tx1"/>
                </a:solidFill>
                <a:effectLst/>
                <a:latin typeface="+mn-lt"/>
                <a:ea typeface="+mn-ea"/>
                <a:cs typeface="+mn-cs"/>
              </a:rPr>
              <a:t>チームとして効率的に動けるよう取り組んだ。（自身の手が空いた時</a:t>
            </a:r>
            <a:r>
              <a:rPr kumimoji="1" lang="ja-JP" altLang="en-US" sz="1800" b="1" kern="1200" dirty="0">
                <a:solidFill>
                  <a:schemeClr val="tx1"/>
                </a:solidFill>
                <a:effectLst/>
                <a:latin typeface="+mn-lt"/>
                <a:ea typeface="+mn-ea"/>
                <a:cs typeface="+mn-cs"/>
              </a:rPr>
              <a:t>には他の作業を手伝うなど）</a:t>
            </a:r>
            <a:endParaRPr kumimoji="1" lang="ja-JP" altLang="en-US" b="1" dirty="0"/>
          </a:p>
          <a:p>
            <a:endParaRPr kumimoji="1" lang="ja-JP" altLang="en-US" dirty="0"/>
          </a:p>
        </p:txBody>
      </p:sp>
      <p:sp>
        <p:nvSpPr>
          <p:cNvPr id="7" name="テキスト ボックス 6">
            <a:extLst>
              <a:ext uri="{FF2B5EF4-FFF2-40B4-BE49-F238E27FC236}">
                <a16:creationId xmlns:a16="http://schemas.microsoft.com/office/drawing/2014/main" id="{F54A138C-3A33-6655-D9A5-01F510D1F9AE}"/>
              </a:ext>
            </a:extLst>
          </p:cNvPr>
          <p:cNvSpPr txBox="1"/>
          <p:nvPr/>
        </p:nvSpPr>
        <p:spPr>
          <a:xfrm>
            <a:off x="862139" y="5565902"/>
            <a:ext cx="9958262" cy="923330"/>
          </a:xfrm>
          <a:prstGeom prst="rect">
            <a:avLst/>
          </a:prstGeom>
          <a:noFill/>
          <a:ln>
            <a:solidFill>
              <a:schemeClr val="tx1"/>
            </a:solidFill>
          </a:ln>
        </p:spPr>
        <p:txBody>
          <a:bodyPr wrap="square" rtlCol="0">
            <a:spAutoFit/>
          </a:bodyPr>
          <a:lstStyle/>
          <a:p>
            <a:endParaRPr kumimoji="1" lang="en-US" altLang="ja-JP" dirty="0"/>
          </a:p>
          <a:p>
            <a:r>
              <a:rPr kumimoji="1" lang="ja-JP" altLang="en-US" dirty="0"/>
              <a:t>・画面レイアウト作成の際に</a:t>
            </a:r>
            <a:r>
              <a:rPr kumimoji="1" lang="ja-JP" altLang="ja-JP" sz="1800" b="1" kern="1200" dirty="0">
                <a:solidFill>
                  <a:schemeClr val="tx1"/>
                </a:solidFill>
                <a:effectLst/>
                <a:latin typeface="+mn-lt"/>
                <a:ea typeface="+mn-ea"/>
                <a:cs typeface="+mn-cs"/>
              </a:rPr>
              <a:t>全体のイメージを損ねないよう</a:t>
            </a:r>
            <a:r>
              <a:rPr kumimoji="1" lang="ja-JP" altLang="en-US" sz="1800" b="1" kern="1200" dirty="0">
                <a:solidFill>
                  <a:schemeClr val="tx1"/>
                </a:solidFill>
                <a:effectLst/>
                <a:latin typeface="+mn-lt"/>
                <a:ea typeface="+mn-ea"/>
                <a:cs typeface="+mn-cs"/>
              </a:rPr>
              <a:t>に</a:t>
            </a:r>
            <a:r>
              <a:rPr kumimoji="1" lang="ja-JP" altLang="ja-JP" sz="1800" b="1" kern="1200" dirty="0">
                <a:solidFill>
                  <a:schemeClr val="tx1"/>
                </a:solidFill>
                <a:effectLst/>
                <a:latin typeface="+mn-lt"/>
                <a:ea typeface="+mn-ea"/>
                <a:cs typeface="+mn-cs"/>
              </a:rPr>
              <a:t>シンプルで統一感のあるデザインに</a:t>
            </a:r>
            <a:r>
              <a:rPr kumimoji="1" lang="ja-JP" altLang="en-US" sz="1800" b="1" kern="1200" dirty="0">
                <a:solidFill>
                  <a:schemeClr val="tx1"/>
                </a:solidFill>
                <a:effectLst/>
                <a:latin typeface="+mn-lt"/>
                <a:ea typeface="+mn-ea"/>
                <a:cs typeface="+mn-cs"/>
              </a:rPr>
              <a:t>した。</a:t>
            </a:r>
            <a:endParaRPr kumimoji="1" lang="en-US" altLang="ja-JP" sz="1800" b="1" kern="1200" dirty="0">
              <a:solidFill>
                <a:schemeClr val="tx1"/>
              </a:solidFill>
              <a:effectLst/>
              <a:latin typeface="+mn-lt"/>
              <a:ea typeface="+mn-ea"/>
              <a:cs typeface="+mn-cs"/>
            </a:endParaRPr>
          </a:p>
          <a:p>
            <a:endParaRPr kumimoji="1" lang="en-US" altLang="ja-JP" sz="1800" b="1" kern="1200" dirty="0">
              <a:solidFill>
                <a:schemeClr val="tx1"/>
              </a:solidFill>
              <a:effectLst/>
              <a:latin typeface="+mn-lt"/>
              <a:ea typeface="+mn-ea"/>
              <a:cs typeface="+mn-cs"/>
            </a:endParaRPr>
          </a:p>
        </p:txBody>
      </p:sp>
      <p:sp>
        <p:nvSpPr>
          <p:cNvPr id="8" name="テキスト ボックス 7">
            <a:extLst>
              <a:ext uri="{FF2B5EF4-FFF2-40B4-BE49-F238E27FC236}">
                <a16:creationId xmlns:a16="http://schemas.microsoft.com/office/drawing/2014/main" id="{450F8115-A74B-1712-6A65-75F56C8C072E}"/>
              </a:ext>
            </a:extLst>
          </p:cNvPr>
          <p:cNvSpPr txBox="1"/>
          <p:nvPr/>
        </p:nvSpPr>
        <p:spPr>
          <a:xfrm>
            <a:off x="4320988" y="4866714"/>
            <a:ext cx="2707340" cy="523220"/>
          </a:xfrm>
          <a:prstGeom prst="rect">
            <a:avLst/>
          </a:prstGeom>
          <a:noFill/>
        </p:spPr>
        <p:txBody>
          <a:bodyPr wrap="square" rtlCol="0">
            <a:spAutoFit/>
          </a:bodyPr>
          <a:lstStyle/>
          <a:p>
            <a:r>
              <a:rPr kumimoji="1" lang="ja-JP" altLang="en-US" sz="2800" dirty="0">
                <a:highlight>
                  <a:srgbClr val="0000FF"/>
                </a:highlight>
              </a:rPr>
              <a:t>アピールポイント</a:t>
            </a:r>
          </a:p>
        </p:txBody>
      </p:sp>
      <p:sp>
        <p:nvSpPr>
          <p:cNvPr id="9" name="テキスト ボックス 8">
            <a:extLst>
              <a:ext uri="{FF2B5EF4-FFF2-40B4-BE49-F238E27FC236}">
                <a16:creationId xmlns:a16="http://schemas.microsoft.com/office/drawing/2014/main" id="{3DFB2EF6-E6B2-FFC4-B393-432BC7D34BEA}"/>
              </a:ext>
            </a:extLst>
          </p:cNvPr>
          <p:cNvSpPr txBox="1"/>
          <p:nvPr/>
        </p:nvSpPr>
        <p:spPr>
          <a:xfrm>
            <a:off x="4679576" y="830433"/>
            <a:ext cx="1990165" cy="523220"/>
          </a:xfrm>
          <a:prstGeom prst="rect">
            <a:avLst/>
          </a:prstGeom>
          <a:noFill/>
        </p:spPr>
        <p:txBody>
          <a:bodyPr wrap="square" rtlCol="0">
            <a:spAutoFit/>
          </a:bodyPr>
          <a:lstStyle/>
          <a:p>
            <a:r>
              <a:rPr kumimoji="1" lang="ja-JP" altLang="en-US" sz="2800" dirty="0">
                <a:highlight>
                  <a:srgbClr val="0000FF"/>
                </a:highlight>
              </a:rPr>
              <a:t>苦労した事</a:t>
            </a:r>
          </a:p>
        </p:txBody>
      </p:sp>
      <p:sp>
        <p:nvSpPr>
          <p:cNvPr id="10" name="テキスト ボックス 9">
            <a:extLst>
              <a:ext uri="{FF2B5EF4-FFF2-40B4-BE49-F238E27FC236}">
                <a16:creationId xmlns:a16="http://schemas.microsoft.com/office/drawing/2014/main" id="{97A3F0AC-3BAA-3DF1-EBBD-F806CD159983}"/>
              </a:ext>
            </a:extLst>
          </p:cNvPr>
          <p:cNvSpPr txBox="1"/>
          <p:nvPr/>
        </p:nvSpPr>
        <p:spPr>
          <a:xfrm>
            <a:off x="3290809" y="1534942"/>
            <a:ext cx="4767698" cy="923330"/>
          </a:xfrm>
          <a:prstGeom prst="rect">
            <a:avLst/>
          </a:prstGeom>
          <a:noFill/>
          <a:ln>
            <a:solidFill>
              <a:schemeClr val="tx1"/>
            </a:solidFill>
          </a:ln>
        </p:spPr>
        <p:txBody>
          <a:bodyPr wrap="square" rtlCol="0">
            <a:spAutoFit/>
          </a:bodyPr>
          <a:lstStyle/>
          <a:p>
            <a:endParaRPr kumimoji="1" lang="en-US" altLang="ja-JP" dirty="0"/>
          </a:p>
          <a:p>
            <a:r>
              <a:rPr kumimoji="1" lang="ja-JP" altLang="en-US" b="1" dirty="0">
                <a:solidFill>
                  <a:schemeClr val="tx1"/>
                </a:solidFill>
              </a:rPr>
              <a:t>・レイアウト作成の際に微調整が効かなかった。</a:t>
            </a:r>
            <a:endParaRPr kumimoji="1" lang="en-US" altLang="ja-JP" sz="1800" b="1" kern="1200" dirty="0">
              <a:solidFill>
                <a:schemeClr val="tx1"/>
              </a:solidFill>
              <a:effectLst/>
              <a:latin typeface="+mn-lt"/>
              <a:ea typeface="+mn-ea"/>
              <a:cs typeface="+mn-cs"/>
            </a:endParaRPr>
          </a:p>
          <a:p>
            <a:endParaRPr kumimoji="1" lang="en-US" altLang="ja-JP" sz="18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1361626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5372B4A-85D6-5B33-0BA6-D2F8A5D147D7}"/>
              </a:ext>
            </a:extLst>
          </p:cNvPr>
          <p:cNvSpPr txBox="1"/>
          <p:nvPr/>
        </p:nvSpPr>
        <p:spPr>
          <a:xfrm>
            <a:off x="4536141" y="2363948"/>
            <a:ext cx="2599764" cy="523220"/>
          </a:xfrm>
          <a:prstGeom prst="rect">
            <a:avLst/>
          </a:prstGeom>
          <a:noFill/>
        </p:spPr>
        <p:txBody>
          <a:bodyPr wrap="square" rtlCol="0">
            <a:spAutoFit/>
          </a:bodyPr>
          <a:lstStyle/>
          <a:p>
            <a:r>
              <a:rPr kumimoji="1" lang="ja-JP" altLang="en-US" sz="2800" dirty="0">
                <a:highlight>
                  <a:srgbClr val="0000FF"/>
                </a:highlight>
              </a:rPr>
              <a:t>工夫点</a:t>
            </a:r>
          </a:p>
        </p:txBody>
      </p:sp>
      <p:sp>
        <p:nvSpPr>
          <p:cNvPr id="6" name="テキスト ボックス 5">
            <a:extLst>
              <a:ext uri="{FF2B5EF4-FFF2-40B4-BE49-F238E27FC236}">
                <a16:creationId xmlns:a16="http://schemas.microsoft.com/office/drawing/2014/main" id="{25B90E0C-9F23-41B2-67FB-94CAB795A18B}"/>
              </a:ext>
            </a:extLst>
          </p:cNvPr>
          <p:cNvSpPr txBox="1"/>
          <p:nvPr/>
        </p:nvSpPr>
        <p:spPr>
          <a:xfrm>
            <a:off x="3973972" y="4023224"/>
            <a:ext cx="2832847" cy="523220"/>
          </a:xfrm>
          <a:prstGeom prst="rect">
            <a:avLst/>
          </a:prstGeom>
          <a:noFill/>
        </p:spPr>
        <p:txBody>
          <a:bodyPr wrap="square" rtlCol="0">
            <a:spAutoFit/>
          </a:bodyPr>
          <a:lstStyle/>
          <a:p>
            <a:r>
              <a:rPr kumimoji="1" lang="ja-JP" altLang="en-US" sz="2800" dirty="0">
                <a:highlight>
                  <a:srgbClr val="0000FF"/>
                </a:highlight>
              </a:rPr>
              <a:t>アピールポイント</a:t>
            </a:r>
          </a:p>
        </p:txBody>
      </p:sp>
      <p:sp>
        <p:nvSpPr>
          <p:cNvPr id="8" name="テキスト ボックス 7">
            <a:extLst>
              <a:ext uri="{FF2B5EF4-FFF2-40B4-BE49-F238E27FC236}">
                <a16:creationId xmlns:a16="http://schemas.microsoft.com/office/drawing/2014/main" id="{5E918D8A-DE3A-0F82-18C9-7475CF9633D6}"/>
              </a:ext>
            </a:extLst>
          </p:cNvPr>
          <p:cNvSpPr txBox="1"/>
          <p:nvPr/>
        </p:nvSpPr>
        <p:spPr>
          <a:xfrm>
            <a:off x="519953" y="3004331"/>
            <a:ext cx="10219764" cy="646331"/>
          </a:xfrm>
          <a:prstGeom prst="rect">
            <a:avLst/>
          </a:prstGeom>
          <a:noFill/>
          <a:ln>
            <a:solidFill>
              <a:schemeClr val="tx1"/>
            </a:solidFill>
          </a:ln>
        </p:spPr>
        <p:txBody>
          <a:bodyPr wrap="square" rtlCol="0">
            <a:spAutoFit/>
          </a:bodyPr>
          <a:lstStyle/>
          <a:p>
            <a:endParaRPr kumimoji="1" lang="en-US" altLang="ja-JP" sz="1800" kern="1200" dirty="0">
              <a:solidFill>
                <a:schemeClr val="tx1"/>
              </a:solidFill>
              <a:effectLst/>
              <a:latin typeface="+mn-lt"/>
              <a:ea typeface="+mn-ea"/>
              <a:cs typeface="+mn-cs"/>
            </a:endParaRPr>
          </a:p>
          <a:p>
            <a:r>
              <a:rPr kumimoji="1" lang="ja-JP" altLang="en-US" sz="1800" b="1" kern="1200" dirty="0">
                <a:solidFill>
                  <a:schemeClr val="tx1"/>
                </a:solidFill>
                <a:effectLst/>
                <a:latin typeface="+mn-lt"/>
                <a:ea typeface="+mn-ea"/>
                <a:cs typeface="+mn-cs"/>
              </a:rPr>
              <a:t>・既存のソースコードを</a:t>
            </a:r>
            <a:r>
              <a:rPr kumimoji="1" lang="ja-JP" altLang="en-US" b="1" dirty="0"/>
              <a:t>オマージュして作成</a:t>
            </a:r>
            <a:r>
              <a:rPr kumimoji="1" lang="ja-JP" altLang="en-US" sz="1800" b="1" kern="1200" dirty="0">
                <a:solidFill>
                  <a:schemeClr val="tx1"/>
                </a:solidFill>
                <a:effectLst/>
                <a:latin typeface="+mn-lt"/>
                <a:ea typeface="+mn-ea"/>
                <a:cs typeface="+mn-cs"/>
              </a:rPr>
              <a:t>することで、プログラムに統一感を持たせた。</a:t>
            </a:r>
            <a:endParaRPr kumimoji="1" lang="ja-JP" altLang="en-US" b="1" dirty="0"/>
          </a:p>
        </p:txBody>
      </p:sp>
      <p:sp>
        <p:nvSpPr>
          <p:cNvPr id="9" name="テキスト ボックス 8">
            <a:extLst>
              <a:ext uri="{FF2B5EF4-FFF2-40B4-BE49-F238E27FC236}">
                <a16:creationId xmlns:a16="http://schemas.microsoft.com/office/drawing/2014/main" id="{F98D5C68-7BD0-153A-B849-8A45C3FD057B}"/>
              </a:ext>
            </a:extLst>
          </p:cNvPr>
          <p:cNvSpPr txBox="1"/>
          <p:nvPr/>
        </p:nvSpPr>
        <p:spPr>
          <a:xfrm>
            <a:off x="519953" y="4813905"/>
            <a:ext cx="10219764" cy="1477328"/>
          </a:xfrm>
          <a:prstGeom prst="rect">
            <a:avLst/>
          </a:prstGeom>
          <a:noFill/>
          <a:ln>
            <a:solidFill>
              <a:schemeClr val="tx1"/>
            </a:solidFill>
          </a:ln>
        </p:spPr>
        <p:txBody>
          <a:bodyPr wrap="square" rtlCol="0">
            <a:spAutoFit/>
          </a:bodyPr>
          <a:lstStyle/>
          <a:p>
            <a:endParaRPr kumimoji="1" lang="en-US" altLang="ja-JP" dirty="0"/>
          </a:p>
          <a:p>
            <a:r>
              <a:rPr kumimoji="1" lang="ja-JP" altLang="en-US" sz="1800" b="1" kern="1200" dirty="0">
                <a:solidFill>
                  <a:schemeClr val="tx1"/>
                </a:solidFill>
                <a:effectLst/>
                <a:latin typeface="+mn-lt"/>
                <a:ea typeface="+mn-ea"/>
                <a:cs typeface="+mn-cs"/>
              </a:rPr>
              <a:t>・リーダーとして朝にチームの人たちと挨拶を交わし、チームの一体感を高めた。</a:t>
            </a:r>
            <a:endParaRPr kumimoji="1" lang="en-US" altLang="ja-JP" sz="1800" b="1" kern="1200" dirty="0">
              <a:solidFill>
                <a:schemeClr val="tx1"/>
              </a:solidFill>
              <a:effectLst/>
              <a:latin typeface="+mn-lt"/>
              <a:ea typeface="+mn-ea"/>
              <a:cs typeface="+mn-cs"/>
            </a:endParaRPr>
          </a:p>
          <a:p>
            <a:endParaRPr kumimoji="1" lang="en-US" altLang="ja-JP" dirty="0"/>
          </a:p>
          <a:p>
            <a:r>
              <a:rPr kumimoji="1" lang="ja-JP" altLang="en-US" b="1" dirty="0"/>
              <a:t>・作業の先取りを率先して行うことでチームメンバーの作業効率を高めた。</a:t>
            </a:r>
            <a:endParaRPr kumimoji="1" lang="en-US" altLang="ja-JP" b="1" dirty="0"/>
          </a:p>
          <a:p>
            <a:endParaRPr kumimoji="1" lang="en-US" altLang="ja-JP" dirty="0"/>
          </a:p>
        </p:txBody>
      </p:sp>
      <p:sp>
        <p:nvSpPr>
          <p:cNvPr id="10" name="正方形/長方形 9">
            <a:extLst>
              <a:ext uri="{FF2B5EF4-FFF2-40B4-BE49-F238E27FC236}">
                <a16:creationId xmlns:a16="http://schemas.microsoft.com/office/drawing/2014/main" id="{4AA3CE53-4709-FFA1-102F-96F2CA26C6BB}"/>
              </a:ext>
            </a:extLst>
          </p:cNvPr>
          <p:cNvSpPr/>
          <p:nvPr/>
        </p:nvSpPr>
        <p:spPr>
          <a:xfrm>
            <a:off x="0" y="139289"/>
            <a:ext cx="3789820" cy="1015663"/>
          </a:xfrm>
          <a:prstGeom prst="rect">
            <a:avLst/>
          </a:prstGeom>
          <a:noFill/>
        </p:spPr>
        <p:txBody>
          <a:bodyPr wrap="none" lIns="91440" tIns="45720" rIns="91440" bIns="45720">
            <a:spAutoFit/>
          </a:bodyPr>
          <a:lstStyle/>
          <a:p>
            <a:pPr algn="ctr"/>
            <a:r>
              <a:rPr lang="ja-JP" altLang="en-US" sz="60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佐藤　祐輔</a:t>
            </a:r>
          </a:p>
        </p:txBody>
      </p:sp>
      <p:sp>
        <p:nvSpPr>
          <p:cNvPr id="11" name="テキスト ボックス 10">
            <a:extLst>
              <a:ext uri="{FF2B5EF4-FFF2-40B4-BE49-F238E27FC236}">
                <a16:creationId xmlns:a16="http://schemas.microsoft.com/office/drawing/2014/main" id="{0B5072DC-180A-E7B7-B022-DBE184EFEEED}"/>
              </a:ext>
            </a:extLst>
          </p:cNvPr>
          <p:cNvSpPr txBox="1"/>
          <p:nvPr/>
        </p:nvSpPr>
        <p:spPr>
          <a:xfrm>
            <a:off x="4352363" y="665048"/>
            <a:ext cx="2052917" cy="523220"/>
          </a:xfrm>
          <a:prstGeom prst="rect">
            <a:avLst/>
          </a:prstGeom>
          <a:noFill/>
        </p:spPr>
        <p:txBody>
          <a:bodyPr wrap="square" rtlCol="0">
            <a:spAutoFit/>
          </a:bodyPr>
          <a:lstStyle/>
          <a:p>
            <a:r>
              <a:rPr kumimoji="1" lang="ja-JP" altLang="en-US" sz="2800" dirty="0">
                <a:highlight>
                  <a:srgbClr val="0000FF"/>
                </a:highlight>
              </a:rPr>
              <a:t>苦労した事</a:t>
            </a:r>
          </a:p>
        </p:txBody>
      </p:sp>
      <p:sp>
        <p:nvSpPr>
          <p:cNvPr id="12" name="テキスト ボックス 11">
            <a:extLst>
              <a:ext uri="{FF2B5EF4-FFF2-40B4-BE49-F238E27FC236}">
                <a16:creationId xmlns:a16="http://schemas.microsoft.com/office/drawing/2014/main" id="{096AB919-D2AD-2F92-D94D-1587918B65DF}"/>
              </a:ext>
            </a:extLst>
          </p:cNvPr>
          <p:cNvSpPr txBox="1"/>
          <p:nvPr/>
        </p:nvSpPr>
        <p:spPr>
          <a:xfrm>
            <a:off x="519953" y="1305431"/>
            <a:ext cx="10219764" cy="923330"/>
          </a:xfrm>
          <a:prstGeom prst="rect">
            <a:avLst/>
          </a:prstGeom>
          <a:noFill/>
          <a:ln>
            <a:solidFill>
              <a:schemeClr val="tx1"/>
            </a:solidFill>
          </a:ln>
        </p:spPr>
        <p:txBody>
          <a:bodyPr wrap="square" rtlCol="0">
            <a:spAutoFit/>
          </a:bodyPr>
          <a:lstStyle/>
          <a:p>
            <a:endParaRPr kumimoji="1" lang="en-US" altLang="ja-JP" b="1" kern="1200" dirty="0">
              <a:solidFill>
                <a:schemeClr val="lt1"/>
              </a:solidFill>
              <a:latin typeface="+mn-lt"/>
              <a:ea typeface="+mn-ea"/>
              <a:cs typeface="+mn-cs"/>
            </a:endParaRPr>
          </a:p>
          <a:p>
            <a:r>
              <a:rPr kumimoji="1" lang="ja-JP" altLang="en-US" b="1" kern="1200" dirty="0">
                <a:solidFill>
                  <a:schemeClr val="lt1"/>
                </a:solidFill>
                <a:latin typeface="+mn-lt"/>
                <a:ea typeface="+mn-ea"/>
                <a:cs typeface="+mn-cs"/>
              </a:rPr>
              <a:t>・</a:t>
            </a:r>
            <a:r>
              <a:rPr kumimoji="1" lang="ja-JP" altLang="en-US" b="1" dirty="0">
                <a:solidFill>
                  <a:schemeClr val="lt1"/>
                </a:solidFill>
              </a:rPr>
              <a:t>ライフサイクルプロセスに従わずに開発を行った為</a:t>
            </a:r>
            <a:r>
              <a:rPr kumimoji="1" lang="ja-JP" altLang="en-US" b="1" kern="1200" dirty="0">
                <a:solidFill>
                  <a:schemeClr val="lt1"/>
                </a:solidFill>
                <a:latin typeface="+mn-lt"/>
                <a:ea typeface="+mn-ea"/>
                <a:cs typeface="+mn-cs"/>
              </a:rPr>
              <a:t>、資料とのズレが起きてしまい、それを修正するのが大変だった。</a:t>
            </a:r>
            <a:endParaRPr kumimoji="1" lang="ja-JP" altLang="en-US" dirty="0"/>
          </a:p>
        </p:txBody>
      </p:sp>
    </p:spTree>
    <p:extLst>
      <p:ext uri="{BB962C8B-B14F-4D97-AF65-F5344CB8AC3E}">
        <p14:creationId xmlns:p14="http://schemas.microsoft.com/office/powerpoint/2010/main" val="52334126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26E8C0E-68A4-5DAA-903B-48F25C3B8912}"/>
              </a:ext>
            </a:extLst>
          </p:cNvPr>
          <p:cNvSpPr/>
          <p:nvPr/>
        </p:nvSpPr>
        <p:spPr>
          <a:xfrm>
            <a:off x="126213" y="226035"/>
            <a:ext cx="3789820" cy="1015663"/>
          </a:xfrm>
          <a:prstGeom prst="rect">
            <a:avLst/>
          </a:prstGeom>
          <a:noFill/>
        </p:spPr>
        <p:txBody>
          <a:bodyPr wrap="none" lIns="91440" tIns="45720" rIns="91440" bIns="45720">
            <a:spAutoFit/>
          </a:bodyPr>
          <a:lstStyle/>
          <a:p>
            <a:pPr algn="ctr"/>
            <a:r>
              <a:rPr lang="ja-JP" altLang="en-US" sz="60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中多　大貴</a:t>
            </a:r>
          </a:p>
        </p:txBody>
      </p:sp>
      <p:sp>
        <p:nvSpPr>
          <p:cNvPr id="5" name="テキスト ボックス 4">
            <a:extLst>
              <a:ext uri="{FF2B5EF4-FFF2-40B4-BE49-F238E27FC236}">
                <a16:creationId xmlns:a16="http://schemas.microsoft.com/office/drawing/2014/main" id="{73A36C11-9353-4BFB-B536-6616101A31FB}"/>
              </a:ext>
            </a:extLst>
          </p:cNvPr>
          <p:cNvSpPr txBox="1"/>
          <p:nvPr/>
        </p:nvSpPr>
        <p:spPr>
          <a:xfrm>
            <a:off x="4903690" y="2577170"/>
            <a:ext cx="1649505" cy="523220"/>
          </a:xfrm>
          <a:prstGeom prst="rect">
            <a:avLst/>
          </a:prstGeom>
          <a:noFill/>
        </p:spPr>
        <p:txBody>
          <a:bodyPr wrap="square" rtlCol="0">
            <a:spAutoFit/>
          </a:bodyPr>
          <a:lstStyle/>
          <a:p>
            <a:r>
              <a:rPr kumimoji="1" lang="ja-JP" altLang="en-US" sz="2800" dirty="0">
                <a:highlight>
                  <a:srgbClr val="0000FF"/>
                </a:highlight>
              </a:rPr>
              <a:t>工夫点</a:t>
            </a:r>
          </a:p>
        </p:txBody>
      </p:sp>
      <p:sp>
        <p:nvSpPr>
          <p:cNvPr id="6" name="テキスト ボックス 5">
            <a:extLst>
              <a:ext uri="{FF2B5EF4-FFF2-40B4-BE49-F238E27FC236}">
                <a16:creationId xmlns:a16="http://schemas.microsoft.com/office/drawing/2014/main" id="{F34B8579-326E-20C7-85EA-E393860F80AA}"/>
              </a:ext>
            </a:extLst>
          </p:cNvPr>
          <p:cNvSpPr txBox="1"/>
          <p:nvPr/>
        </p:nvSpPr>
        <p:spPr>
          <a:xfrm>
            <a:off x="1151960" y="3106128"/>
            <a:ext cx="9888071" cy="2031325"/>
          </a:xfrm>
          <a:prstGeom prst="rect">
            <a:avLst/>
          </a:prstGeom>
          <a:noFill/>
          <a:ln>
            <a:solidFill>
              <a:schemeClr val="tx1"/>
            </a:solidFill>
          </a:ln>
        </p:spPr>
        <p:txBody>
          <a:bodyPr wrap="square" rtlCol="0">
            <a:spAutoFit/>
          </a:bodyPr>
          <a:lstStyle/>
          <a:p>
            <a:endParaRPr kumimoji="1" lang="en-US" altLang="ja-JP" dirty="0">
              <a:solidFill>
                <a:schemeClr val="tx1"/>
              </a:solidFill>
            </a:endParaRPr>
          </a:p>
          <a:p>
            <a:r>
              <a:rPr kumimoji="1" lang="ja-JP" altLang="en-US" dirty="0">
                <a:solidFill>
                  <a:schemeClr val="tx1"/>
                </a:solidFill>
              </a:rPr>
              <a:t>・</a:t>
            </a:r>
            <a:r>
              <a:rPr kumimoji="1" lang="ja-JP" altLang="en-US" b="1" dirty="0">
                <a:solidFill>
                  <a:schemeClr val="tx1"/>
                </a:solidFill>
              </a:rPr>
              <a:t>プレゼン資料作成の際には</a:t>
            </a:r>
            <a:r>
              <a:rPr kumimoji="1" lang="ja-JP" altLang="ja-JP" sz="1800" b="1" kern="1200" dirty="0">
                <a:solidFill>
                  <a:schemeClr val="tx1"/>
                </a:solidFill>
                <a:effectLst/>
                <a:latin typeface="+mn-lt"/>
                <a:ea typeface="+mn-ea"/>
                <a:cs typeface="+mn-cs"/>
              </a:rPr>
              <a:t>とにかく見やすさを重視</a:t>
            </a:r>
            <a:r>
              <a:rPr kumimoji="1" lang="ja-JP" altLang="en-US" sz="1800" b="1" kern="1200" dirty="0">
                <a:solidFill>
                  <a:schemeClr val="tx1"/>
                </a:solidFill>
                <a:effectLst/>
                <a:latin typeface="+mn-lt"/>
                <a:ea typeface="+mn-ea"/>
                <a:cs typeface="+mn-cs"/>
              </a:rPr>
              <a:t>し</a:t>
            </a:r>
            <a:r>
              <a:rPr kumimoji="1" lang="ja-JP" altLang="en-US" b="1" dirty="0"/>
              <a:t>、</a:t>
            </a:r>
            <a:r>
              <a:rPr kumimoji="1" lang="ja-JP" altLang="ja-JP" sz="1800" b="1" kern="1200" dirty="0">
                <a:solidFill>
                  <a:schemeClr val="tx1"/>
                </a:solidFill>
                <a:effectLst/>
                <a:latin typeface="+mn-lt"/>
                <a:ea typeface="+mn-ea"/>
                <a:cs typeface="+mn-cs"/>
              </a:rPr>
              <a:t>色合い</a:t>
            </a:r>
            <a:r>
              <a:rPr kumimoji="1" lang="ja-JP" altLang="en-US" b="1" dirty="0"/>
              <a:t>等、</a:t>
            </a:r>
            <a:r>
              <a:rPr kumimoji="1" lang="ja-JP" altLang="ja-JP" sz="1800" b="1" kern="1200" dirty="0">
                <a:solidFill>
                  <a:schemeClr val="tx1"/>
                </a:solidFill>
                <a:effectLst/>
                <a:latin typeface="+mn-lt"/>
                <a:ea typeface="+mn-ea"/>
                <a:cs typeface="+mn-cs"/>
              </a:rPr>
              <a:t>考え見やす</a:t>
            </a:r>
            <a:r>
              <a:rPr kumimoji="1" lang="ja-JP" altLang="en-US" sz="1800" b="1" kern="1200" dirty="0">
                <a:solidFill>
                  <a:schemeClr val="tx1"/>
                </a:solidFill>
                <a:effectLst/>
                <a:latin typeface="+mn-lt"/>
                <a:ea typeface="+mn-ea"/>
                <a:cs typeface="+mn-cs"/>
              </a:rPr>
              <a:t>くした。</a:t>
            </a:r>
            <a:endParaRPr kumimoji="1" lang="en-US" altLang="ja-JP" sz="1800" b="1" kern="1200" dirty="0">
              <a:solidFill>
                <a:schemeClr val="tx1"/>
              </a:solidFill>
              <a:effectLst/>
              <a:latin typeface="+mn-lt"/>
              <a:ea typeface="+mn-ea"/>
              <a:cs typeface="+mn-cs"/>
            </a:endParaRPr>
          </a:p>
          <a:p>
            <a:endParaRPr kumimoji="1" lang="en-US" altLang="ja-JP" sz="1800" b="1" kern="1200" dirty="0">
              <a:solidFill>
                <a:schemeClr val="tx1"/>
              </a:solidFill>
              <a:effectLst/>
              <a:latin typeface="+mn-lt"/>
              <a:ea typeface="+mn-ea"/>
              <a:cs typeface="+mn-cs"/>
            </a:endParaRPr>
          </a:p>
          <a:p>
            <a:r>
              <a:rPr kumimoji="1" lang="ja-JP" altLang="en-US" sz="1800" kern="1200" dirty="0">
                <a:solidFill>
                  <a:schemeClr val="tx1"/>
                </a:solidFill>
                <a:effectLst/>
                <a:latin typeface="+mn-lt"/>
                <a:ea typeface="+mn-ea"/>
                <a:cs typeface="+mn-cs"/>
              </a:rPr>
              <a:t>・</a:t>
            </a:r>
            <a:r>
              <a:rPr kumimoji="1" lang="ja-JP" altLang="en-US" sz="1800" b="1" kern="1200" dirty="0">
                <a:solidFill>
                  <a:schemeClr val="tx1"/>
                </a:solidFill>
                <a:effectLst/>
                <a:latin typeface="+mn-lt"/>
                <a:ea typeface="+mn-ea"/>
                <a:cs typeface="+mn-cs"/>
              </a:rPr>
              <a:t>レイアウト作成 </a:t>
            </a:r>
            <a:r>
              <a:rPr kumimoji="1" lang="ja-JP" altLang="en-US" b="1" dirty="0"/>
              <a:t>→ </a:t>
            </a:r>
            <a:r>
              <a:rPr kumimoji="1" lang="ja-JP" altLang="en-US" sz="1800" b="1" kern="1200" dirty="0">
                <a:solidFill>
                  <a:schemeClr val="tx1"/>
                </a:solidFill>
                <a:effectLst/>
                <a:latin typeface="+mn-lt"/>
                <a:ea typeface="+mn-ea"/>
                <a:cs typeface="+mn-cs"/>
              </a:rPr>
              <a:t>老眼との情報があったので</a:t>
            </a:r>
            <a:r>
              <a:rPr kumimoji="1" lang="ja-JP" altLang="ja-JP" sz="1800" b="1" kern="1200" dirty="0">
                <a:solidFill>
                  <a:schemeClr val="tx1"/>
                </a:solidFill>
                <a:effectLst/>
                <a:latin typeface="+mn-lt"/>
                <a:ea typeface="+mn-ea"/>
                <a:cs typeface="+mn-cs"/>
              </a:rPr>
              <a:t>重要な部分は太字</a:t>
            </a:r>
            <a:r>
              <a:rPr kumimoji="1" lang="ja-JP" altLang="en-US" sz="1800" b="1" kern="1200" dirty="0">
                <a:solidFill>
                  <a:schemeClr val="tx1"/>
                </a:solidFill>
                <a:effectLst/>
                <a:latin typeface="+mn-lt"/>
                <a:ea typeface="+mn-ea"/>
                <a:cs typeface="+mn-cs"/>
              </a:rPr>
              <a:t>などにして差別化した。</a:t>
            </a:r>
            <a:endParaRPr kumimoji="1" lang="en-US" altLang="ja-JP" sz="1800" b="1" kern="1200" dirty="0">
              <a:solidFill>
                <a:schemeClr val="tx1"/>
              </a:solidFill>
              <a:effectLst/>
              <a:latin typeface="+mn-lt"/>
              <a:ea typeface="+mn-ea"/>
              <a:cs typeface="+mn-cs"/>
            </a:endParaRPr>
          </a:p>
          <a:p>
            <a:endParaRPr kumimoji="1" lang="en-US" altLang="ja-JP" b="1" dirty="0"/>
          </a:p>
          <a:p>
            <a:r>
              <a:rPr kumimoji="1" lang="ja-JP" altLang="en-US" sz="1800" kern="1200" dirty="0">
                <a:solidFill>
                  <a:schemeClr val="tx1"/>
                </a:solidFill>
                <a:effectLst/>
                <a:latin typeface="+mn-lt"/>
                <a:ea typeface="+mn-ea"/>
                <a:cs typeface="+mn-cs"/>
              </a:rPr>
              <a:t>・</a:t>
            </a:r>
            <a:r>
              <a:rPr kumimoji="1" lang="ja-JP" altLang="en-US" sz="1800" b="1" kern="1200" dirty="0">
                <a:solidFill>
                  <a:schemeClr val="tx1"/>
                </a:solidFill>
                <a:effectLst/>
                <a:latin typeface="+mn-lt"/>
                <a:ea typeface="+mn-ea"/>
                <a:cs typeface="+mn-cs"/>
              </a:rPr>
              <a:t>議事録作成 → </a:t>
            </a:r>
            <a:r>
              <a:rPr kumimoji="1" lang="en-US" altLang="ja-JP" b="1" dirty="0"/>
              <a:t>『</a:t>
            </a:r>
            <a:r>
              <a:rPr kumimoji="1" lang="ja-JP" altLang="ja-JP" sz="1800" b="1" kern="1200" dirty="0">
                <a:solidFill>
                  <a:schemeClr val="tx1"/>
                </a:solidFill>
                <a:effectLst/>
                <a:latin typeface="+mn-lt"/>
                <a:ea typeface="+mn-ea"/>
                <a:cs typeface="+mn-cs"/>
              </a:rPr>
              <a:t>この人はこの日に何をしたのだろうか</a:t>
            </a:r>
            <a:r>
              <a:rPr kumimoji="1" lang="en-US" altLang="ja-JP" b="1" dirty="0"/>
              <a:t>』</a:t>
            </a:r>
            <a:r>
              <a:rPr kumimoji="1" lang="ja-JP" altLang="en-US" b="1" dirty="0"/>
              <a:t>を</a:t>
            </a:r>
            <a:r>
              <a:rPr kumimoji="1" lang="ja-JP" altLang="ja-JP" sz="1800" b="1" kern="1200" dirty="0">
                <a:solidFill>
                  <a:schemeClr val="tx1"/>
                </a:solidFill>
                <a:effectLst/>
                <a:latin typeface="+mn-lt"/>
                <a:ea typeface="+mn-ea"/>
                <a:cs typeface="+mn-cs"/>
              </a:rPr>
              <a:t>分</a:t>
            </a:r>
            <a:r>
              <a:rPr kumimoji="1" lang="ja-JP" altLang="en-US" sz="1800" b="1" kern="1200" dirty="0">
                <a:solidFill>
                  <a:schemeClr val="tx1"/>
                </a:solidFill>
                <a:effectLst/>
                <a:latin typeface="+mn-lt"/>
                <a:ea typeface="+mn-ea"/>
                <a:cs typeface="+mn-cs"/>
              </a:rPr>
              <a:t>かりやすく伝えるために、表を</a:t>
            </a:r>
            <a:r>
              <a:rPr kumimoji="1" lang="ja-JP" altLang="en-US" b="1" dirty="0"/>
              <a:t>作成した。</a:t>
            </a:r>
          </a:p>
          <a:p>
            <a:endParaRPr kumimoji="1" lang="en-US" altLang="ja-JP" sz="1800" b="1" kern="1200" dirty="0">
              <a:solidFill>
                <a:schemeClr val="tx1"/>
              </a:solidFill>
              <a:effectLst/>
              <a:latin typeface="+mn-lt"/>
              <a:ea typeface="+mn-ea"/>
              <a:cs typeface="+mn-cs"/>
            </a:endParaRPr>
          </a:p>
        </p:txBody>
      </p:sp>
      <p:sp>
        <p:nvSpPr>
          <p:cNvPr id="7" name="テキスト ボックス 6">
            <a:extLst>
              <a:ext uri="{FF2B5EF4-FFF2-40B4-BE49-F238E27FC236}">
                <a16:creationId xmlns:a16="http://schemas.microsoft.com/office/drawing/2014/main" id="{009B8E2E-BCA4-6728-F2A6-2570FEB17C29}"/>
              </a:ext>
            </a:extLst>
          </p:cNvPr>
          <p:cNvSpPr txBox="1"/>
          <p:nvPr/>
        </p:nvSpPr>
        <p:spPr>
          <a:xfrm>
            <a:off x="1450036" y="5766059"/>
            <a:ext cx="8949022" cy="923330"/>
          </a:xfrm>
          <a:prstGeom prst="rect">
            <a:avLst/>
          </a:prstGeom>
          <a:noFill/>
          <a:ln>
            <a:solidFill>
              <a:schemeClr val="tx1"/>
            </a:solidFill>
          </a:ln>
        </p:spPr>
        <p:txBody>
          <a:bodyPr wrap="square" rtlCol="0">
            <a:spAutoFit/>
          </a:bodyPr>
          <a:lstStyle/>
          <a:p>
            <a:endParaRPr kumimoji="1" lang="en-US" altLang="ja-JP" sz="1800" kern="1200" dirty="0">
              <a:solidFill>
                <a:schemeClr val="tx1"/>
              </a:solidFill>
              <a:effectLst/>
              <a:latin typeface="+mn-lt"/>
              <a:ea typeface="+mn-ea"/>
              <a:cs typeface="+mn-cs"/>
            </a:endParaRPr>
          </a:p>
          <a:p>
            <a:r>
              <a:rPr kumimoji="1" lang="ja-JP" altLang="en-US" sz="1800" kern="1200" dirty="0">
                <a:solidFill>
                  <a:schemeClr val="tx1"/>
                </a:solidFill>
                <a:effectLst/>
                <a:latin typeface="+mn-lt"/>
                <a:ea typeface="+mn-ea"/>
                <a:cs typeface="+mn-cs"/>
              </a:rPr>
              <a:t>・</a:t>
            </a:r>
            <a:r>
              <a:rPr kumimoji="1" lang="ja-JP" altLang="ja-JP" sz="1800" b="1" kern="1200" dirty="0">
                <a:solidFill>
                  <a:schemeClr val="tx1"/>
                </a:solidFill>
                <a:effectLst/>
                <a:latin typeface="+mn-lt"/>
                <a:ea typeface="+mn-ea"/>
                <a:cs typeface="+mn-cs"/>
              </a:rPr>
              <a:t>アニメーションなどの動きがある</a:t>
            </a:r>
            <a:r>
              <a:rPr kumimoji="1" lang="ja-JP" altLang="en-US" sz="1800" b="1" kern="1200" dirty="0">
                <a:solidFill>
                  <a:schemeClr val="tx1"/>
                </a:solidFill>
                <a:effectLst/>
                <a:latin typeface="+mn-lt"/>
                <a:ea typeface="+mn-ea"/>
                <a:cs typeface="+mn-cs"/>
              </a:rPr>
              <a:t>プレゼン</a:t>
            </a:r>
            <a:r>
              <a:rPr kumimoji="1" lang="ja-JP" altLang="ja-JP" sz="1800" b="1" kern="1200" dirty="0">
                <a:solidFill>
                  <a:schemeClr val="tx1"/>
                </a:solidFill>
                <a:effectLst/>
                <a:latin typeface="+mn-lt"/>
                <a:ea typeface="+mn-ea"/>
                <a:cs typeface="+mn-cs"/>
              </a:rPr>
              <a:t>資料を提示することで飽き</a:t>
            </a:r>
            <a:r>
              <a:rPr kumimoji="1" lang="ja-JP" altLang="en-US" sz="1800" b="1" kern="1200" dirty="0">
                <a:solidFill>
                  <a:schemeClr val="tx1"/>
                </a:solidFill>
                <a:effectLst/>
                <a:latin typeface="+mn-lt"/>
                <a:ea typeface="+mn-ea"/>
                <a:cs typeface="+mn-cs"/>
              </a:rPr>
              <a:t>させない</a:t>
            </a:r>
            <a:r>
              <a:rPr kumimoji="1" lang="ja-JP" altLang="ja-JP" sz="1800" b="1" kern="1200" dirty="0">
                <a:solidFill>
                  <a:schemeClr val="tx1"/>
                </a:solidFill>
                <a:effectLst/>
                <a:latin typeface="+mn-lt"/>
                <a:ea typeface="+mn-ea"/>
                <a:cs typeface="+mn-cs"/>
              </a:rPr>
              <a:t>資</a:t>
            </a:r>
            <a:r>
              <a:rPr kumimoji="1" lang="ja-JP" altLang="en-US" sz="1800" b="1" kern="1200" dirty="0">
                <a:solidFill>
                  <a:schemeClr val="tx1"/>
                </a:solidFill>
                <a:effectLst/>
                <a:latin typeface="+mn-lt"/>
                <a:ea typeface="+mn-ea"/>
                <a:cs typeface="+mn-cs"/>
              </a:rPr>
              <a:t>料を作った。</a:t>
            </a:r>
            <a:endParaRPr kumimoji="1" lang="en-US" altLang="ja-JP" sz="1800" b="1" kern="1200" dirty="0">
              <a:solidFill>
                <a:schemeClr val="tx1"/>
              </a:solidFill>
              <a:effectLst/>
              <a:latin typeface="+mn-lt"/>
              <a:ea typeface="+mn-ea"/>
              <a:cs typeface="+mn-cs"/>
            </a:endParaRPr>
          </a:p>
          <a:p>
            <a:endParaRPr kumimoji="1" lang="ja-JP" altLang="en-US" dirty="0"/>
          </a:p>
        </p:txBody>
      </p:sp>
      <p:sp>
        <p:nvSpPr>
          <p:cNvPr id="8" name="テキスト ボックス 7">
            <a:extLst>
              <a:ext uri="{FF2B5EF4-FFF2-40B4-BE49-F238E27FC236}">
                <a16:creationId xmlns:a16="http://schemas.microsoft.com/office/drawing/2014/main" id="{35E8E52C-A6DA-66D9-9721-0038CD456881}"/>
              </a:ext>
            </a:extLst>
          </p:cNvPr>
          <p:cNvSpPr txBox="1"/>
          <p:nvPr/>
        </p:nvSpPr>
        <p:spPr>
          <a:xfrm>
            <a:off x="4320985" y="5190146"/>
            <a:ext cx="2814919" cy="523220"/>
          </a:xfrm>
          <a:prstGeom prst="rect">
            <a:avLst/>
          </a:prstGeom>
          <a:noFill/>
        </p:spPr>
        <p:txBody>
          <a:bodyPr wrap="square" rtlCol="0">
            <a:spAutoFit/>
          </a:bodyPr>
          <a:lstStyle/>
          <a:p>
            <a:r>
              <a:rPr kumimoji="1" lang="ja-JP" altLang="en-US" sz="2800" dirty="0">
                <a:highlight>
                  <a:srgbClr val="0000FF"/>
                </a:highlight>
              </a:rPr>
              <a:t>アピールポイント</a:t>
            </a:r>
          </a:p>
        </p:txBody>
      </p:sp>
      <p:sp>
        <p:nvSpPr>
          <p:cNvPr id="9" name="テキスト ボックス 8">
            <a:extLst>
              <a:ext uri="{FF2B5EF4-FFF2-40B4-BE49-F238E27FC236}">
                <a16:creationId xmlns:a16="http://schemas.microsoft.com/office/drawing/2014/main" id="{7259A91F-D4B3-B317-CA4D-B56AFC4DE6E3}"/>
              </a:ext>
            </a:extLst>
          </p:cNvPr>
          <p:cNvSpPr txBox="1"/>
          <p:nvPr/>
        </p:nvSpPr>
        <p:spPr>
          <a:xfrm>
            <a:off x="4670610" y="728991"/>
            <a:ext cx="1990165" cy="523220"/>
          </a:xfrm>
          <a:prstGeom prst="rect">
            <a:avLst/>
          </a:prstGeom>
          <a:noFill/>
        </p:spPr>
        <p:txBody>
          <a:bodyPr wrap="square" rtlCol="0">
            <a:spAutoFit/>
          </a:bodyPr>
          <a:lstStyle/>
          <a:p>
            <a:r>
              <a:rPr kumimoji="1" lang="ja-JP" altLang="en-US" sz="2800" dirty="0">
                <a:highlight>
                  <a:srgbClr val="0000FF"/>
                </a:highlight>
              </a:rPr>
              <a:t>苦労した事</a:t>
            </a:r>
          </a:p>
        </p:txBody>
      </p:sp>
      <p:sp>
        <p:nvSpPr>
          <p:cNvPr id="10" name="テキスト ボックス 9">
            <a:extLst>
              <a:ext uri="{FF2B5EF4-FFF2-40B4-BE49-F238E27FC236}">
                <a16:creationId xmlns:a16="http://schemas.microsoft.com/office/drawing/2014/main" id="{A0884EED-95A5-C03F-F321-EB4CFD0A1B59}"/>
              </a:ext>
            </a:extLst>
          </p:cNvPr>
          <p:cNvSpPr txBox="1"/>
          <p:nvPr/>
        </p:nvSpPr>
        <p:spPr>
          <a:xfrm>
            <a:off x="926774" y="1408639"/>
            <a:ext cx="10141351" cy="923330"/>
          </a:xfrm>
          <a:prstGeom prst="rect">
            <a:avLst/>
          </a:prstGeom>
          <a:noFill/>
          <a:ln>
            <a:solidFill>
              <a:schemeClr val="tx1"/>
            </a:solidFill>
          </a:ln>
        </p:spPr>
        <p:txBody>
          <a:bodyPr wrap="square" rtlCol="0">
            <a:spAutoFit/>
          </a:bodyPr>
          <a:lstStyle/>
          <a:p>
            <a:endParaRPr kumimoji="1" lang="en-US" altLang="ja-JP" sz="1800" kern="1200" dirty="0">
              <a:solidFill>
                <a:schemeClr val="tx1"/>
              </a:solidFill>
              <a:effectLst/>
              <a:latin typeface="+mn-lt"/>
              <a:ea typeface="+mn-ea"/>
              <a:cs typeface="+mn-cs"/>
            </a:endParaRPr>
          </a:p>
          <a:p>
            <a:r>
              <a:rPr kumimoji="1" lang="ja-JP" altLang="en-US" sz="1800" b="1" dirty="0">
                <a:solidFill>
                  <a:schemeClr val="tx1"/>
                </a:solidFill>
              </a:rPr>
              <a:t>・</a:t>
            </a:r>
            <a:r>
              <a:rPr kumimoji="1" lang="en-US" altLang="ja-JP" sz="1800" b="1" dirty="0">
                <a:solidFill>
                  <a:schemeClr val="tx1"/>
                </a:solidFill>
              </a:rPr>
              <a:t>JAVA</a:t>
            </a:r>
            <a:r>
              <a:rPr kumimoji="1" lang="ja-JP" altLang="en-US" sz="1800" b="1" dirty="0">
                <a:solidFill>
                  <a:schemeClr val="tx1"/>
                </a:solidFill>
              </a:rPr>
              <a:t>の知識が浅いのでチームメンバーが技術面の会話をしていた時の</a:t>
            </a:r>
            <a:r>
              <a:rPr kumimoji="1" lang="ja-JP" altLang="en-US" b="1" dirty="0"/>
              <a:t>内容を理解するのに苦労した。</a:t>
            </a:r>
            <a:endParaRPr kumimoji="1" lang="en-US" altLang="ja-JP" b="1" dirty="0"/>
          </a:p>
          <a:p>
            <a:endParaRPr kumimoji="1" lang="en-US" altLang="ja-JP" sz="1800" b="1" dirty="0">
              <a:solidFill>
                <a:schemeClr val="tx1"/>
              </a:solidFill>
            </a:endParaRPr>
          </a:p>
        </p:txBody>
      </p:sp>
    </p:spTree>
    <p:extLst>
      <p:ext uri="{BB962C8B-B14F-4D97-AF65-F5344CB8AC3E}">
        <p14:creationId xmlns:p14="http://schemas.microsoft.com/office/powerpoint/2010/main" val="189064521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A8165AC-7DE9-1F10-045D-4A5FAF03A496}"/>
              </a:ext>
            </a:extLst>
          </p:cNvPr>
          <p:cNvSpPr/>
          <p:nvPr/>
        </p:nvSpPr>
        <p:spPr>
          <a:xfrm>
            <a:off x="184902" y="277922"/>
            <a:ext cx="3789820" cy="1015663"/>
          </a:xfrm>
          <a:prstGeom prst="rect">
            <a:avLst/>
          </a:prstGeom>
          <a:noFill/>
        </p:spPr>
        <p:txBody>
          <a:bodyPr wrap="none" lIns="91440" tIns="45720" rIns="91440" bIns="45720">
            <a:spAutoFit/>
          </a:bodyPr>
          <a:lstStyle/>
          <a:p>
            <a:pPr algn="ctr"/>
            <a:r>
              <a:rPr lang="ja-JP" altLang="en-US" sz="60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片桐　柊彩</a:t>
            </a:r>
          </a:p>
        </p:txBody>
      </p:sp>
      <p:sp>
        <p:nvSpPr>
          <p:cNvPr id="6" name="テキスト ボックス 5">
            <a:extLst>
              <a:ext uri="{FF2B5EF4-FFF2-40B4-BE49-F238E27FC236}">
                <a16:creationId xmlns:a16="http://schemas.microsoft.com/office/drawing/2014/main" id="{DF5C3602-CA8D-ECF5-1FAB-83924D66DDE5}"/>
              </a:ext>
            </a:extLst>
          </p:cNvPr>
          <p:cNvSpPr txBox="1"/>
          <p:nvPr/>
        </p:nvSpPr>
        <p:spPr>
          <a:xfrm>
            <a:off x="736268" y="3828944"/>
            <a:ext cx="10237694" cy="923330"/>
          </a:xfrm>
          <a:prstGeom prst="rect">
            <a:avLst/>
          </a:prstGeom>
          <a:noFill/>
          <a:ln>
            <a:solidFill>
              <a:schemeClr val="tx1"/>
            </a:solidFill>
          </a:ln>
        </p:spPr>
        <p:txBody>
          <a:bodyPr wrap="square" rtlCol="0">
            <a:spAutoFit/>
          </a:bodyPr>
          <a:lstStyle/>
          <a:p>
            <a:endParaRPr lang="en-US" altLang="ja-JP" dirty="0"/>
          </a:p>
          <a:p>
            <a:r>
              <a:rPr lang="ja-JP" altLang="en-US" dirty="0"/>
              <a:t>・キーワード照会機能の追加に伴い、追加するコードやドキュメントが少ない量で収まるようした。</a:t>
            </a:r>
            <a:r>
              <a:rPr kumimoji="1" lang="en-US" altLang="ja-JP" dirty="0"/>
              <a:t> </a:t>
            </a:r>
            <a:endParaRPr kumimoji="1" lang="ja-JP" altLang="en-US" dirty="0"/>
          </a:p>
          <a:p>
            <a:endParaRPr kumimoji="1" lang="ja-JP" altLang="en-US" dirty="0"/>
          </a:p>
        </p:txBody>
      </p:sp>
      <p:sp>
        <p:nvSpPr>
          <p:cNvPr id="7" name="テキスト ボックス 6">
            <a:extLst>
              <a:ext uri="{FF2B5EF4-FFF2-40B4-BE49-F238E27FC236}">
                <a16:creationId xmlns:a16="http://schemas.microsoft.com/office/drawing/2014/main" id="{20626585-3DCF-9643-29E2-39C64F9EA834}"/>
              </a:ext>
            </a:extLst>
          </p:cNvPr>
          <p:cNvSpPr txBox="1"/>
          <p:nvPr/>
        </p:nvSpPr>
        <p:spPr>
          <a:xfrm>
            <a:off x="736268" y="5646302"/>
            <a:ext cx="10237694" cy="923330"/>
          </a:xfrm>
          <a:prstGeom prst="rect">
            <a:avLst/>
          </a:prstGeom>
          <a:noFill/>
          <a:ln>
            <a:solidFill>
              <a:schemeClr val="tx1"/>
            </a:solidFill>
          </a:ln>
        </p:spPr>
        <p:txBody>
          <a:bodyPr wrap="square" rtlCol="0">
            <a:spAutoFit/>
          </a:bodyPr>
          <a:lstStyle/>
          <a:p>
            <a:endParaRPr kumimoji="1" lang="en-US" altLang="ja-JP" dirty="0"/>
          </a:p>
          <a:p>
            <a:r>
              <a:rPr kumimoji="1" lang="ja-JP" altLang="en-US" dirty="0"/>
              <a:t>・結合をした際に発生したバグを素早く取り除くことができ</a:t>
            </a:r>
            <a:r>
              <a:rPr lang="ja-JP" altLang="en-US" dirty="0"/>
              <a:t>た。</a:t>
            </a:r>
            <a:endParaRPr lang="en-US" altLang="ja-JP" dirty="0"/>
          </a:p>
          <a:p>
            <a:endParaRPr kumimoji="1" lang="ja-JP" altLang="en-US" dirty="0"/>
          </a:p>
        </p:txBody>
      </p:sp>
      <p:sp>
        <p:nvSpPr>
          <p:cNvPr id="9" name="テキスト ボックス 8">
            <a:extLst>
              <a:ext uri="{FF2B5EF4-FFF2-40B4-BE49-F238E27FC236}">
                <a16:creationId xmlns:a16="http://schemas.microsoft.com/office/drawing/2014/main" id="{4A3C39CF-CEB1-7E05-06D2-B85E32C0E27D}"/>
              </a:ext>
            </a:extLst>
          </p:cNvPr>
          <p:cNvSpPr txBox="1"/>
          <p:nvPr/>
        </p:nvSpPr>
        <p:spPr>
          <a:xfrm>
            <a:off x="4751292" y="3167390"/>
            <a:ext cx="1344706" cy="523220"/>
          </a:xfrm>
          <a:prstGeom prst="rect">
            <a:avLst/>
          </a:prstGeom>
          <a:noFill/>
        </p:spPr>
        <p:txBody>
          <a:bodyPr wrap="square" rtlCol="0">
            <a:spAutoFit/>
          </a:bodyPr>
          <a:lstStyle/>
          <a:p>
            <a:r>
              <a:rPr kumimoji="1" lang="ja-JP" altLang="en-US" sz="2800" dirty="0">
                <a:highlight>
                  <a:srgbClr val="0000FF"/>
                </a:highlight>
              </a:rPr>
              <a:t>工夫点</a:t>
            </a:r>
          </a:p>
        </p:txBody>
      </p:sp>
      <p:sp>
        <p:nvSpPr>
          <p:cNvPr id="10" name="テキスト ボックス 9">
            <a:extLst>
              <a:ext uri="{FF2B5EF4-FFF2-40B4-BE49-F238E27FC236}">
                <a16:creationId xmlns:a16="http://schemas.microsoft.com/office/drawing/2014/main" id="{73D0180B-BF39-21FE-C2D8-EA536BC2E601}"/>
              </a:ext>
            </a:extLst>
          </p:cNvPr>
          <p:cNvSpPr txBox="1"/>
          <p:nvPr/>
        </p:nvSpPr>
        <p:spPr>
          <a:xfrm>
            <a:off x="4074456" y="5015499"/>
            <a:ext cx="2698377" cy="523220"/>
          </a:xfrm>
          <a:prstGeom prst="rect">
            <a:avLst/>
          </a:prstGeom>
          <a:noFill/>
        </p:spPr>
        <p:txBody>
          <a:bodyPr wrap="square" rtlCol="0">
            <a:spAutoFit/>
          </a:bodyPr>
          <a:lstStyle/>
          <a:p>
            <a:r>
              <a:rPr kumimoji="1" lang="ja-JP" altLang="en-US" sz="2800" dirty="0">
                <a:highlight>
                  <a:srgbClr val="0000FF"/>
                </a:highlight>
              </a:rPr>
              <a:t>アピールポイント</a:t>
            </a:r>
          </a:p>
        </p:txBody>
      </p:sp>
      <p:sp>
        <p:nvSpPr>
          <p:cNvPr id="11" name="テキスト ボックス 10">
            <a:extLst>
              <a:ext uri="{FF2B5EF4-FFF2-40B4-BE49-F238E27FC236}">
                <a16:creationId xmlns:a16="http://schemas.microsoft.com/office/drawing/2014/main" id="{BD1F217B-D643-D6F9-665E-082F8F821ED8}"/>
              </a:ext>
            </a:extLst>
          </p:cNvPr>
          <p:cNvSpPr txBox="1"/>
          <p:nvPr/>
        </p:nvSpPr>
        <p:spPr>
          <a:xfrm>
            <a:off x="4450973" y="1294140"/>
            <a:ext cx="1945341" cy="523220"/>
          </a:xfrm>
          <a:prstGeom prst="rect">
            <a:avLst/>
          </a:prstGeom>
          <a:noFill/>
        </p:spPr>
        <p:txBody>
          <a:bodyPr wrap="square" rtlCol="0">
            <a:spAutoFit/>
          </a:bodyPr>
          <a:lstStyle/>
          <a:p>
            <a:r>
              <a:rPr kumimoji="1" lang="ja-JP" altLang="en-US" sz="2800" dirty="0">
                <a:highlight>
                  <a:srgbClr val="0000FF"/>
                </a:highlight>
              </a:rPr>
              <a:t>苦労した事</a:t>
            </a:r>
          </a:p>
        </p:txBody>
      </p:sp>
      <p:sp>
        <p:nvSpPr>
          <p:cNvPr id="12" name="テキスト ボックス 11">
            <a:extLst>
              <a:ext uri="{FF2B5EF4-FFF2-40B4-BE49-F238E27FC236}">
                <a16:creationId xmlns:a16="http://schemas.microsoft.com/office/drawing/2014/main" id="{B2B09A7C-B2A6-EA44-8608-3A63E2633B20}"/>
              </a:ext>
            </a:extLst>
          </p:cNvPr>
          <p:cNvSpPr txBox="1"/>
          <p:nvPr/>
        </p:nvSpPr>
        <p:spPr>
          <a:xfrm>
            <a:off x="449397" y="1910248"/>
            <a:ext cx="11070250" cy="923330"/>
          </a:xfrm>
          <a:prstGeom prst="rect">
            <a:avLst/>
          </a:prstGeom>
          <a:noFill/>
          <a:ln>
            <a:solidFill>
              <a:schemeClr val="tx1"/>
            </a:solidFill>
          </a:ln>
        </p:spPr>
        <p:txBody>
          <a:bodyPr wrap="square" rtlCol="0">
            <a:spAutoFit/>
          </a:bodyPr>
          <a:lstStyle/>
          <a:p>
            <a:endParaRPr lang="en-US" altLang="ja-JP" dirty="0"/>
          </a:p>
          <a:p>
            <a:r>
              <a:rPr kumimoji="1" lang="ja-JP" altLang="en-US" b="1" dirty="0"/>
              <a:t>・</a:t>
            </a:r>
            <a:r>
              <a:rPr kumimoji="1" lang="ja-JP" altLang="en-US" dirty="0"/>
              <a:t>プログラムやデザインの設計に関して手戻りが発生してしまい、メンバー間で認識をすり合わせるのが大変だった</a:t>
            </a:r>
            <a:r>
              <a:rPr kumimoji="1" lang="ja-JP" altLang="en-US" b="1" dirty="0"/>
              <a:t>。</a:t>
            </a:r>
          </a:p>
          <a:p>
            <a:endParaRPr kumimoji="1" lang="ja-JP" altLang="en-US" dirty="0"/>
          </a:p>
        </p:txBody>
      </p:sp>
    </p:spTree>
    <p:extLst>
      <p:ext uri="{BB962C8B-B14F-4D97-AF65-F5344CB8AC3E}">
        <p14:creationId xmlns:p14="http://schemas.microsoft.com/office/powerpoint/2010/main" val="3252149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AA53ED7-7082-07A9-25D2-5C9C5A86BEA1}"/>
              </a:ext>
            </a:extLst>
          </p:cNvPr>
          <p:cNvSpPr/>
          <p:nvPr/>
        </p:nvSpPr>
        <p:spPr>
          <a:xfrm>
            <a:off x="1603386" y="2129608"/>
            <a:ext cx="1523173" cy="1107996"/>
          </a:xfrm>
          <a:prstGeom prst="rect">
            <a:avLst/>
          </a:prstGeom>
          <a:noFill/>
        </p:spPr>
        <p:txBody>
          <a:bodyPr wrap="square" lIns="91440" tIns="45720" rIns="91440" bIns="45720">
            <a:spAutoFit/>
          </a:bodyPr>
          <a:lstStyle/>
          <a:p>
            <a:pPr algn="ctr"/>
            <a:r>
              <a:rPr lang="en-US" altLang="ja-JP"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05/</a:t>
            </a:r>
          </a:p>
        </p:txBody>
      </p:sp>
      <p:sp>
        <p:nvSpPr>
          <p:cNvPr id="7" name="正方形/長方形 6">
            <a:extLst>
              <a:ext uri="{FF2B5EF4-FFF2-40B4-BE49-F238E27FC236}">
                <a16:creationId xmlns:a16="http://schemas.microsoft.com/office/drawing/2014/main" id="{042AC034-44C6-53D1-6254-9EBAAA2ADDBC}"/>
              </a:ext>
            </a:extLst>
          </p:cNvPr>
          <p:cNvSpPr/>
          <p:nvPr/>
        </p:nvSpPr>
        <p:spPr>
          <a:xfrm>
            <a:off x="2392579" y="2129608"/>
            <a:ext cx="8497366" cy="1107996"/>
          </a:xfrm>
          <a:prstGeom prst="rect">
            <a:avLst/>
          </a:prstGeom>
          <a:noFill/>
        </p:spPr>
        <p:txBody>
          <a:bodyPr wrap="square" lIns="91440" tIns="45720" rIns="91440" bIns="45720">
            <a:spAutoFit/>
          </a:bodyPr>
          <a:lstStyle/>
          <a:p>
            <a:pPr algn="ctr"/>
            <a:r>
              <a:rPr lang="ja-JP" alt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抜粋したドキュメント</a:t>
            </a:r>
            <a:endParaRPr lang="ja-JP" alt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テキスト ボックス 1">
            <a:extLst>
              <a:ext uri="{FF2B5EF4-FFF2-40B4-BE49-F238E27FC236}">
                <a16:creationId xmlns:a16="http://schemas.microsoft.com/office/drawing/2014/main" id="{DC094117-91AB-319B-A359-8485C486DCD5}"/>
              </a:ext>
            </a:extLst>
          </p:cNvPr>
          <p:cNvSpPr txBox="1"/>
          <p:nvPr/>
        </p:nvSpPr>
        <p:spPr>
          <a:xfrm>
            <a:off x="2950095" y="4724685"/>
            <a:ext cx="5478750" cy="584775"/>
          </a:xfrm>
          <a:prstGeom prst="rect">
            <a:avLst/>
          </a:prstGeom>
          <a:noFill/>
          <a:ln w="28575">
            <a:solidFill>
              <a:schemeClr val="tx2">
                <a:lumMod val="40000"/>
                <a:lumOff val="60000"/>
              </a:schemeClr>
            </a:solidFill>
          </a:ln>
        </p:spPr>
        <p:txBody>
          <a:bodyPr wrap="square" rtlCol="0">
            <a:spAutoFit/>
          </a:bodyPr>
          <a:lstStyle/>
          <a:p>
            <a:pPr algn="ctr"/>
            <a:r>
              <a:rPr lang="ja-JP" altLang="en-US" sz="3200" dirty="0">
                <a:latin typeface="Söhne"/>
              </a:rPr>
              <a:t>重複商品の</a:t>
            </a:r>
            <a:r>
              <a:rPr kumimoji="1" lang="ja-JP" altLang="en-US" sz="3200" dirty="0">
                <a:solidFill>
                  <a:prstClr val="white"/>
                </a:solidFill>
                <a:latin typeface="Century Gothic" panose="020B0502020202020204"/>
                <a:ea typeface="ＭＳ Ｐゴシック" panose="020B0600070205080204" pitchFamily="50" charset="-128"/>
              </a:rPr>
              <a:t>照会</a:t>
            </a:r>
            <a:r>
              <a:rPr lang="ja-JP" altLang="en-US" sz="3200" dirty="0">
                <a:latin typeface="Söhne"/>
              </a:rPr>
              <a:t>機能</a:t>
            </a:r>
            <a:endParaRPr lang="en-US" altLang="ja-JP" sz="3200" dirty="0">
              <a:latin typeface="Söhne"/>
            </a:endParaRPr>
          </a:p>
        </p:txBody>
      </p:sp>
      <p:sp>
        <p:nvSpPr>
          <p:cNvPr id="3" name="テキスト ボックス 2">
            <a:extLst>
              <a:ext uri="{FF2B5EF4-FFF2-40B4-BE49-F238E27FC236}">
                <a16:creationId xmlns:a16="http://schemas.microsoft.com/office/drawing/2014/main" id="{445CE62A-B510-A881-EAEB-067993D123EF}"/>
              </a:ext>
            </a:extLst>
          </p:cNvPr>
          <p:cNvSpPr txBox="1"/>
          <p:nvPr/>
        </p:nvSpPr>
        <p:spPr>
          <a:xfrm>
            <a:off x="2950095" y="3620397"/>
            <a:ext cx="5478751" cy="584775"/>
          </a:xfrm>
          <a:prstGeom prst="rect">
            <a:avLst/>
          </a:prstGeom>
          <a:noFill/>
          <a:ln w="28575">
            <a:solidFill>
              <a:schemeClr val="tx2">
                <a:lumMod val="40000"/>
                <a:lumOff val="60000"/>
              </a:schemeClr>
            </a:solidFill>
          </a:ln>
        </p:spPr>
        <p:txBody>
          <a:bodyPr wrap="square" rtlCol="0">
            <a:spAutoFit/>
          </a:bodyPr>
          <a:lstStyle/>
          <a:p>
            <a:pPr algn="ctr"/>
            <a:r>
              <a:rPr lang="ja-JP" altLang="en-US" sz="3200" dirty="0">
                <a:latin typeface="Söhne"/>
              </a:rPr>
              <a:t>キーワード照会機能</a:t>
            </a:r>
            <a:endParaRPr lang="en-US" altLang="ja-JP" sz="3200" dirty="0">
              <a:latin typeface="Söhne"/>
            </a:endParaRPr>
          </a:p>
        </p:txBody>
      </p:sp>
    </p:spTree>
    <p:extLst>
      <p:ext uri="{BB962C8B-B14F-4D97-AF65-F5344CB8AC3E}">
        <p14:creationId xmlns:p14="http://schemas.microsoft.com/office/powerpoint/2010/main" val="937731997"/>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F1B00F5-1FF7-3997-87EE-E31BC51098B1}"/>
              </a:ext>
            </a:extLst>
          </p:cNvPr>
          <p:cNvSpPr txBox="1"/>
          <p:nvPr/>
        </p:nvSpPr>
        <p:spPr>
          <a:xfrm>
            <a:off x="273431" y="138970"/>
            <a:ext cx="5458066" cy="461665"/>
          </a:xfrm>
          <a:prstGeom prst="rect">
            <a:avLst/>
          </a:prstGeom>
          <a:noFill/>
        </p:spPr>
        <p:txBody>
          <a:bodyPr wrap="square" rtlCol="0">
            <a:spAutoFit/>
          </a:bodyPr>
          <a:lstStyle/>
          <a:p>
            <a:r>
              <a:rPr kumimoji="1" lang="ja-JP" altLang="en-US" sz="2400" u="sng" dirty="0"/>
              <a:t>キーワード照会機能 プログラム修正箇所</a:t>
            </a:r>
          </a:p>
        </p:txBody>
      </p:sp>
      <p:sp>
        <p:nvSpPr>
          <p:cNvPr id="7" name="テキスト ボックス 6">
            <a:extLst>
              <a:ext uri="{FF2B5EF4-FFF2-40B4-BE49-F238E27FC236}">
                <a16:creationId xmlns:a16="http://schemas.microsoft.com/office/drawing/2014/main" id="{850535CD-4FAD-71AF-A8AA-3B64349F50F4}"/>
              </a:ext>
            </a:extLst>
          </p:cNvPr>
          <p:cNvSpPr txBox="1"/>
          <p:nvPr/>
        </p:nvSpPr>
        <p:spPr>
          <a:xfrm>
            <a:off x="5914725" y="1358269"/>
            <a:ext cx="6096000" cy="461665"/>
          </a:xfrm>
          <a:prstGeom prst="rect">
            <a:avLst/>
          </a:prstGeom>
          <a:noFill/>
        </p:spPr>
        <p:txBody>
          <a:bodyPr wrap="square" rtlCol="0">
            <a:spAutoFit/>
          </a:bodyPr>
          <a:lstStyle/>
          <a:p>
            <a:r>
              <a:rPr kumimoji="1" lang="ja-JP" altLang="en-US" sz="2400" dirty="0"/>
              <a:t>押したボタンに対応するアクションを呼び出す</a:t>
            </a:r>
          </a:p>
        </p:txBody>
      </p:sp>
      <p:sp>
        <p:nvSpPr>
          <p:cNvPr id="8" name="テキスト ボックス 7">
            <a:extLst>
              <a:ext uri="{FF2B5EF4-FFF2-40B4-BE49-F238E27FC236}">
                <a16:creationId xmlns:a16="http://schemas.microsoft.com/office/drawing/2014/main" id="{419E7DFF-7EEB-AD40-1174-3A1E54D9AD5F}"/>
              </a:ext>
            </a:extLst>
          </p:cNvPr>
          <p:cNvSpPr txBox="1"/>
          <p:nvPr/>
        </p:nvSpPr>
        <p:spPr>
          <a:xfrm>
            <a:off x="766490" y="1246064"/>
            <a:ext cx="4965002" cy="646331"/>
          </a:xfrm>
          <a:prstGeom prst="rect">
            <a:avLst/>
          </a:prstGeom>
          <a:solidFill>
            <a:srgbClr val="0070C0"/>
          </a:solidFill>
        </p:spPr>
        <p:txBody>
          <a:bodyPr wrap="square" rtlCol="0">
            <a:spAutoFit/>
          </a:bodyPr>
          <a:lstStyle/>
          <a:p>
            <a:pPr algn="ctr"/>
            <a:r>
              <a:rPr kumimoji="1" lang="en-US" altLang="ja-JP" sz="3600" dirty="0"/>
              <a:t>ProductServlet.java</a:t>
            </a:r>
          </a:p>
        </p:txBody>
      </p:sp>
      <p:sp>
        <p:nvSpPr>
          <p:cNvPr id="9" name="テキスト ボックス 8">
            <a:extLst>
              <a:ext uri="{FF2B5EF4-FFF2-40B4-BE49-F238E27FC236}">
                <a16:creationId xmlns:a16="http://schemas.microsoft.com/office/drawing/2014/main" id="{2214F453-7295-817C-3018-85F5E094FE1B}"/>
              </a:ext>
            </a:extLst>
          </p:cNvPr>
          <p:cNvSpPr txBox="1"/>
          <p:nvPr/>
        </p:nvSpPr>
        <p:spPr>
          <a:xfrm>
            <a:off x="766490" y="4853400"/>
            <a:ext cx="5458063" cy="646331"/>
          </a:xfrm>
          <a:prstGeom prst="rect">
            <a:avLst/>
          </a:prstGeom>
          <a:solidFill>
            <a:srgbClr val="0070C0"/>
          </a:solidFill>
        </p:spPr>
        <p:txBody>
          <a:bodyPr wrap="square" rtlCol="0">
            <a:spAutoFit/>
          </a:bodyPr>
          <a:lstStyle/>
          <a:p>
            <a:pPr algn="ctr"/>
            <a:r>
              <a:rPr kumimoji="1" lang="en-US" altLang="ja-JP" sz="3600" dirty="0" err="1"/>
              <a:t>FindProductDAO</a:t>
            </a:r>
            <a:r>
              <a:rPr kumimoji="1" lang="en-US" altLang="ja-JP" sz="3600" dirty="0"/>
              <a:t> .java</a:t>
            </a:r>
          </a:p>
        </p:txBody>
      </p:sp>
      <p:sp>
        <p:nvSpPr>
          <p:cNvPr id="10" name="テキスト ボックス 9">
            <a:extLst>
              <a:ext uri="{FF2B5EF4-FFF2-40B4-BE49-F238E27FC236}">
                <a16:creationId xmlns:a16="http://schemas.microsoft.com/office/drawing/2014/main" id="{4D853C82-5490-60CE-9210-3BB87B0B4B12}"/>
              </a:ext>
            </a:extLst>
          </p:cNvPr>
          <p:cNvSpPr txBox="1"/>
          <p:nvPr/>
        </p:nvSpPr>
        <p:spPr>
          <a:xfrm>
            <a:off x="766490" y="3039036"/>
            <a:ext cx="4965002" cy="646331"/>
          </a:xfrm>
          <a:prstGeom prst="rect">
            <a:avLst/>
          </a:prstGeom>
          <a:solidFill>
            <a:srgbClr val="0070C0"/>
          </a:solidFill>
        </p:spPr>
        <p:txBody>
          <a:bodyPr wrap="square" rtlCol="0">
            <a:spAutoFit/>
          </a:bodyPr>
          <a:lstStyle/>
          <a:p>
            <a:pPr algn="ctr"/>
            <a:r>
              <a:rPr kumimoji="1" lang="en-US" altLang="ja-JP" sz="3600" dirty="0" err="1"/>
              <a:t>ReferLogic</a:t>
            </a:r>
            <a:r>
              <a:rPr kumimoji="1" lang="en-US" altLang="ja-JP" sz="3600" dirty="0"/>
              <a:t> .java</a:t>
            </a:r>
          </a:p>
        </p:txBody>
      </p:sp>
      <p:sp>
        <p:nvSpPr>
          <p:cNvPr id="11" name="テキスト ボックス 10">
            <a:extLst>
              <a:ext uri="{FF2B5EF4-FFF2-40B4-BE49-F238E27FC236}">
                <a16:creationId xmlns:a16="http://schemas.microsoft.com/office/drawing/2014/main" id="{91CEEE2E-0991-9870-B222-4887C7B6078D}"/>
              </a:ext>
            </a:extLst>
          </p:cNvPr>
          <p:cNvSpPr txBox="1"/>
          <p:nvPr/>
        </p:nvSpPr>
        <p:spPr>
          <a:xfrm>
            <a:off x="6069105" y="3116900"/>
            <a:ext cx="6315730" cy="461665"/>
          </a:xfrm>
          <a:prstGeom prst="rect">
            <a:avLst/>
          </a:prstGeom>
          <a:noFill/>
        </p:spPr>
        <p:txBody>
          <a:bodyPr wrap="square" rtlCol="0">
            <a:spAutoFit/>
          </a:bodyPr>
          <a:lstStyle/>
          <a:p>
            <a:r>
              <a:rPr kumimoji="1" lang="ja-JP" altLang="en-US" sz="2400" dirty="0"/>
              <a:t>全件取得・商品</a:t>
            </a:r>
            <a:r>
              <a:rPr kumimoji="1" lang="en-US" altLang="ja-JP" sz="2400" dirty="0"/>
              <a:t>ID</a:t>
            </a:r>
            <a:r>
              <a:rPr kumimoji="1" lang="ja-JP" altLang="en-US" sz="2400" dirty="0"/>
              <a:t>照会・キーワード照会か判断</a:t>
            </a:r>
          </a:p>
        </p:txBody>
      </p:sp>
      <p:sp>
        <p:nvSpPr>
          <p:cNvPr id="12" name="テキスト ボックス 11">
            <a:extLst>
              <a:ext uri="{FF2B5EF4-FFF2-40B4-BE49-F238E27FC236}">
                <a16:creationId xmlns:a16="http://schemas.microsoft.com/office/drawing/2014/main" id="{ECB4D4D2-CA13-C120-8C65-27F0B1B20CDD}"/>
              </a:ext>
            </a:extLst>
          </p:cNvPr>
          <p:cNvSpPr txBox="1"/>
          <p:nvPr/>
        </p:nvSpPr>
        <p:spPr>
          <a:xfrm>
            <a:off x="6699455" y="4945732"/>
            <a:ext cx="3917111" cy="461665"/>
          </a:xfrm>
          <a:prstGeom prst="rect">
            <a:avLst/>
          </a:prstGeom>
          <a:noFill/>
        </p:spPr>
        <p:txBody>
          <a:bodyPr wrap="square" rtlCol="0">
            <a:spAutoFit/>
          </a:bodyPr>
          <a:lstStyle/>
          <a:p>
            <a:r>
              <a:rPr kumimoji="1" lang="ja-JP" altLang="en-US" sz="2400" dirty="0"/>
              <a:t>対応する</a:t>
            </a:r>
            <a:r>
              <a:rPr kumimoji="1" lang="en-US" altLang="ja-JP" sz="2400" dirty="0"/>
              <a:t>SQL</a:t>
            </a:r>
            <a:r>
              <a:rPr kumimoji="1" lang="ja-JP" altLang="en-US" sz="2400" dirty="0"/>
              <a:t>分の作成・実行</a:t>
            </a:r>
          </a:p>
        </p:txBody>
      </p:sp>
      <p:cxnSp>
        <p:nvCxnSpPr>
          <p:cNvPr id="14" name="直線矢印コネクタ 13">
            <a:extLst>
              <a:ext uri="{FF2B5EF4-FFF2-40B4-BE49-F238E27FC236}">
                <a16:creationId xmlns:a16="http://schemas.microsoft.com/office/drawing/2014/main" id="{CB01E712-491D-D0FE-E4E6-B4D9229C44C9}"/>
              </a:ext>
            </a:extLst>
          </p:cNvPr>
          <p:cNvCxnSpPr>
            <a:cxnSpLocks/>
          </p:cNvCxnSpPr>
          <p:nvPr/>
        </p:nvCxnSpPr>
        <p:spPr>
          <a:xfrm>
            <a:off x="3343844" y="2024645"/>
            <a:ext cx="0" cy="8619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BE04500-4F9B-2E93-C328-7F09F7E72E95}"/>
              </a:ext>
            </a:extLst>
          </p:cNvPr>
          <p:cNvCxnSpPr/>
          <p:nvPr/>
        </p:nvCxnSpPr>
        <p:spPr>
          <a:xfrm>
            <a:off x="3343844" y="3880427"/>
            <a:ext cx="0" cy="8619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3B48D36-BCCF-D123-79E8-C2565C43E123}"/>
              </a:ext>
            </a:extLst>
          </p:cNvPr>
          <p:cNvSpPr txBox="1"/>
          <p:nvPr/>
        </p:nvSpPr>
        <p:spPr>
          <a:xfrm>
            <a:off x="181275" y="1224672"/>
            <a:ext cx="585215" cy="646331"/>
          </a:xfrm>
          <a:prstGeom prst="rect">
            <a:avLst/>
          </a:prstGeom>
          <a:noFill/>
          <a:ln w="38100">
            <a:solidFill>
              <a:srgbClr val="0070C0"/>
            </a:solidFill>
          </a:ln>
        </p:spPr>
        <p:txBody>
          <a:bodyPr wrap="square" rtlCol="0">
            <a:spAutoFit/>
          </a:bodyPr>
          <a:lstStyle/>
          <a:p>
            <a:pPr algn="ctr"/>
            <a:r>
              <a:rPr kumimoji="1" lang="en-US" altLang="ja-JP" sz="3600" dirty="0"/>
              <a:t>1</a:t>
            </a:r>
            <a:endParaRPr kumimoji="1" lang="ja-JP" altLang="en-US" sz="3600" dirty="0"/>
          </a:p>
        </p:txBody>
      </p:sp>
      <p:sp>
        <p:nvSpPr>
          <p:cNvPr id="17" name="テキスト ボックス 16">
            <a:extLst>
              <a:ext uri="{FF2B5EF4-FFF2-40B4-BE49-F238E27FC236}">
                <a16:creationId xmlns:a16="http://schemas.microsoft.com/office/drawing/2014/main" id="{BDCCD2C1-0F18-E722-2680-7966E81D2F83}"/>
              </a:ext>
            </a:extLst>
          </p:cNvPr>
          <p:cNvSpPr txBox="1"/>
          <p:nvPr/>
        </p:nvSpPr>
        <p:spPr>
          <a:xfrm>
            <a:off x="181275" y="3024568"/>
            <a:ext cx="585215" cy="646331"/>
          </a:xfrm>
          <a:prstGeom prst="rect">
            <a:avLst/>
          </a:prstGeom>
          <a:noFill/>
          <a:ln w="38100">
            <a:solidFill>
              <a:srgbClr val="0070C0"/>
            </a:solidFill>
          </a:ln>
        </p:spPr>
        <p:txBody>
          <a:bodyPr wrap="square" rtlCol="0">
            <a:spAutoFit/>
          </a:bodyPr>
          <a:lstStyle/>
          <a:p>
            <a:pPr algn="ctr"/>
            <a:r>
              <a:rPr kumimoji="1" lang="en-US" altLang="ja-JP" sz="3600" dirty="0"/>
              <a:t>2</a:t>
            </a:r>
            <a:endParaRPr kumimoji="1" lang="ja-JP" altLang="en-US" sz="3600" dirty="0"/>
          </a:p>
        </p:txBody>
      </p:sp>
      <p:sp>
        <p:nvSpPr>
          <p:cNvPr id="18" name="テキスト ボックス 17">
            <a:extLst>
              <a:ext uri="{FF2B5EF4-FFF2-40B4-BE49-F238E27FC236}">
                <a16:creationId xmlns:a16="http://schemas.microsoft.com/office/drawing/2014/main" id="{4DE0D581-979C-0FD1-1339-224135B5442D}"/>
              </a:ext>
            </a:extLst>
          </p:cNvPr>
          <p:cNvSpPr txBox="1"/>
          <p:nvPr/>
        </p:nvSpPr>
        <p:spPr>
          <a:xfrm>
            <a:off x="181275" y="4835469"/>
            <a:ext cx="585215" cy="646331"/>
          </a:xfrm>
          <a:prstGeom prst="rect">
            <a:avLst/>
          </a:prstGeom>
          <a:noFill/>
          <a:ln w="38100">
            <a:solidFill>
              <a:srgbClr val="0070C0"/>
            </a:solidFill>
          </a:ln>
        </p:spPr>
        <p:txBody>
          <a:bodyPr wrap="square" rtlCol="0">
            <a:spAutoFit/>
          </a:bodyPr>
          <a:lstStyle/>
          <a:p>
            <a:pPr algn="ctr"/>
            <a:r>
              <a:rPr kumimoji="1" lang="en-US" altLang="ja-JP" sz="3600" dirty="0"/>
              <a:t>3</a:t>
            </a:r>
            <a:endParaRPr kumimoji="1" lang="ja-JP" altLang="en-US" sz="3600" dirty="0"/>
          </a:p>
        </p:txBody>
      </p:sp>
    </p:spTree>
    <p:extLst>
      <p:ext uri="{BB962C8B-B14F-4D97-AF65-F5344CB8AC3E}">
        <p14:creationId xmlns:p14="http://schemas.microsoft.com/office/powerpoint/2010/main" val="97309887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8E4DE7D-0689-9820-8B5B-D96DFDF2BED2}"/>
              </a:ext>
            </a:extLst>
          </p:cNvPr>
          <p:cNvSpPr txBox="1"/>
          <p:nvPr/>
        </p:nvSpPr>
        <p:spPr>
          <a:xfrm>
            <a:off x="1511524" y="1253970"/>
            <a:ext cx="2079812" cy="830997"/>
          </a:xfrm>
          <a:prstGeom prst="rect">
            <a:avLst/>
          </a:prstGeom>
          <a:noFill/>
        </p:spPr>
        <p:txBody>
          <a:bodyPr wrap="square" rtlCol="0">
            <a:spAutoFit/>
          </a:bodyPr>
          <a:lstStyle/>
          <a:p>
            <a:r>
              <a:rPr kumimoji="1" lang="ja-JP" altLang="en-US" sz="4800" i="1" u="sng" dirty="0"/>
              <a:t>目次</a:t>
            </a:r>
          </a:p>
        </p:txBody>
      </p:sp>
      <p:sp>
        <p:nvSpPr>
          <p:cNvPr id="5" name="テキスト ボックス 4">
            <a:extLst>
              <a:ext uri="{FF2B5EF4-FFF2-40B4-BE49-F238E27FC236}">
                <a16:creationId xmlns:a16="http://schemas.microsoft.com/office/drawing/2014/main" id="{46D0A91E-0B6C-613A-6894-BA67C42435AC}"/>
              </a:ext>
            </a:extLst>
          </p:cNvPr>
          <p:cNvSpPr txBox="1"/>
          <p:nvPr/>
        </p:nvSpPr>
        <p:spPr>
          <a:xfrm>
            <a:off x="4358182" y="432361"/>
            <a:ext cx="7390966" cy="5843571"/>
          </a:xfrm>
          <a:prstGeom prst="rect">
            <a:avLst/>
          </a:prstGeom>
          <a:noFill/>
          <a:ln w="38100">
            <a:solidFill>
              <a:schemeClr val="tx1"/>
            </a:solidFill>
          </a:ln>
        </p:spPr>
        <p:txBody>
          <a:bodyPr wrap="square" rtlCol="0">
            <a:noAutofit/>
          </a:bodyPr>
          <a:lstStyle/>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０１</a:t>
            </a:r>
            <a:r>
              <a:rPr kumimoji="1" lang="en-US" altLang="ja-JP" sz="2800" b="1" dirty="0">
                <a:solidFill>
                  <a:schemeClr val="accent6">
                    <a:lumMod val="20000"/>
                    <a:lumOff val="80000"/>
                  </a:schemeClr>
                </a:solidFill>
              </a:rPr>
              <a:t>/ </a:t>
            </a:r>
            <a:r>
              <a:rPr kumimoji="1" lang="ja-JP" altLang="en-US" sz="2800" b="1" dirty="0">
                <a:solidFill>
                  <a:schemeClr val="accent6">
                    <a:lumMod val="20000"/>
                    <a:lumOff val="80000"/>
                  </a:schemeClr>
                </a:solidFill>
              </a:rPr>
              <a:t>挨拶・メンバー紹介</a:t>
            </a:r>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０２</a:t>
            </a:r>
            <a:r>
              <a:rPr kumimoji="1" lang="en-US" altLang="ja-JP" sz="2800" b="1" dirty="0">
                <a:solidFill>
                  <a:schemeClr val="accent6">
                    <a:lumMod val="20000"/>
                    <a:lumOff val="80000"/>
                  </a:schemeClr>
                </a:solidFill>
              </a:rPr>
              <a:t>/</a:t>
            </a:r>
            <a:r>
              <a:rPr kumimoji="1" lang="ja-JP" altLang="en-US" sz="2800" b="1" dirty="0">
                <a:solidFill>
                  <a:schemeClr val="accent6">
                    <a:lumMod val="20000"/>
                    <a:lumOff val="80000"/>
                  </a:schemeClr>
                </a:solidFill>
              </a:rPr>
              <a:t>　商品マスタ管理システムの追加機能</a:t>
            </a:r>
          </a:p>
          <a:p>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０３</a:t>
            </a:r>
            <a:r>
              <a:rPr kumimoji="1" lang="en-US" altLang="ja-JP" sz="2800" b="1" dirty="0">
                <a:solidFill>
                  <a:schemeClr val="accent6">
                    <a:lumMod val="20000"/>
                    <a:lumOff val="80000"/>
                  </a:schemeClr>
                </a:solidFill>
              </a:rPr>
              <a:t>/</a:t>
            </a:r>
            <a:r>
              <a:rPr kumimoji="1" lang="ja-JP" altLang="en-US" sz="2800" b="1" dirty="0">
                <a:solidFill>
                  <a:schemeClr val="accent6">
                    <a:lumMod val="20000"/>
                    <a:lumOff val="80000"/>
                  </a:schemeClr>
                </a:solidFill>
              </a:rPr>
              <a:t>　開発作業担当者</a:t>
            </a:r>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０４</a:t>
            </a:r>
            <a:r>
              <a:rPr kumimoji="1" lang="en-US" altLang="ja-JP" sz="2800" b="1" dirty="0">
                <a:solidFill>
                  <a:schemeClr val="accent6">
                    <a:lumMod val="20000"/>
                    <a:lumOff val="80000"/>
                  </a:schemeClr>
                </a:solidFill>
              </a:rPr>
              <a:t>/</a:t>
            </a:r>
            <a:r>
              <a:rPr kumimoji="1" lang="ja-JP" altLang="en-US" sz="2800" b="1" dirty="0">
                <a:solidFill>
                  <a:schemeClr val="accent6">
                    <a:lumMod val="20000"/>
                    <a:lumOff val="80000"/>
                  </a:schemeClr>
                </a:solidFill>
              </a:rPr>
              <a:t>　苦労した事・工夫点・アピールポイント</a:t>
            </a:r>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０５</a:t>
            </a:r>
            <a:r>
              <a:rPr kumimoji="1" lang="en-US" altLang="ja-JP" sz="2800" b="1" dirty="0">
                <a:solidFill>
                  <a:schemeClr val="accent6">
                    <a:lumMod val="20000"/>
                    <a:lumOff val="80000"/>
                  </a:schemeClr>
                </a:solidFill>
              </a:rPr>
              <a:t>/ </a:t>
            </a:r>
            <a:r>
              <a:rPr kumimoji="1" lang="ja-JP" altLang="en-US" sz="2800" b="1" dirty="0">
                <a:solidFill>
                  <a:schemeClr val="accent6">
                    <a:lumMod val="20000"/>
                    <a:lumOff val="80000"/>
                  </a:schemeClr>
                </a:solidFill>
              </a:rPr>
              <a:t>抜粋したドキュメント</a:t>
            </a:r>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０６</a:t>
            </a:r>
            <a:r>
              <a:rPr kumimoji="1" lang="en-US" altLang="ja-JP" sz="2800" b="1" dirty="0">
                <a:solidFill>
                  <a:schemeClr val="accent6">
                    <a:lumMod val="20000"/>
                    <a:lumOff val="80000"/>
                  </a:schemeClr>
                </a:solidFill>
              </a:rPr>
              <a:t>/ </a:t>
            </a:r>
            <a:r>
              <a:rPr kumimoji="1" lang="ja-JP" altLang="en-US" sz="2800" b="1" dirty="0">
                <a:solidFill>
                  <a:schemeClr val="accent6">
                    <a:lumMod val="20000"/>
                    <a:lumOff val="80000"/>
                  </a:schemeClr>
                </a:solidFill>
              </a:rPr>
              <a:t>まとめ</a:t>
            </a:r>
            <a:endParaRPr kumimoji="1" lang="en-US" altLang="ja-JP" sz="2800" b="1" dirty="0">
              <a:solidFill>
                <a:schemeClr val="accent6">
                  <a:lumMod val="20000"/>
                  <a:lumOff val="80000"/>
                </a:schemeClr>
              </a:solidFill>
            </a:endParaRPr>
          </a:p>
        </p:txBody>
      </p:sp>
      <p:sp>
        <p:nvSpPr>
          <p:cNvPr id="2" name="テキスト ボックス 1">
            <a:extLst>
              <a:ext uri="{FF2B5EF4-FFF2-40B4-BE49-F238E27FC236}">
                <a16:creationId xmlns:a16="http://schemas.microsoft.com/office/drawing/2014/main" id="{C613B6C0-230A-4ED3-A7BD-F4244F598A0D}"/>
              </a:ext>
            </a:extLst>
          </p:cNvPr>
          <p:cNvSpPr txBox="1"/>
          <p:nvPr/>
        </p:nvSpPr>
        <p:spPr>
          <a:xfrm>
            <a:off x="4358182" y="432361"/>
            <a:ext cx="966853" cy="523220"/>
          </a:xfrm>
          <a:prstGeom prst="rect">
            <a:avLst/>
          </a:prstGeom>
          <a:noFill/>
          <a:ln w="38100">
            <a:solidFill>
              <a:schemeClr val="tx1"/>
            </a:solidFill>
            <a:prstDash val="solid"/>
          </a:ln>
        </p:spPr>
        <p:txBody>
          <a:bodyPr wrap="square" rtlCol="0">
            <a:spAutoFit/>
          </a:bodyPr>
          <a:lstStyle/>
          <a:p>
            <a:r>
              <a:rPr kumimoji="1" lang="ja-JP" altLang="en-US" sz="2800" dirty="0"/>
              <a:t>顧客</a:t>
            </a:r>
          </a:p>
        </p:txBody>
      </p:sp>
      <p:cxnSp>
        <p:nvCxnSpPr>
          <p:cNvPr id="8" name="直線コネクタ 7">
            <a:extLst>
              <a:ext uri="{FF2B5EF4-FFF2-40B4-BE49-F238E27FC236}">
                <a16:creationId xmlns:a16="http://schemas.microsoft.com/office/drawing/2014/main" id="{CB8FB2E2-F92C-37F4-B0AA-B931B2C5BA43}"/>
              </a:ext>
            </a:extLst>
          </p:cNvPr>
          <p:cNvCxnSpPr>
            <a:cxnSpLocks/>
          </p:cNvCxnSpPr>
          <p:nvPr/>
        </p:nvCxnSpPr>
        <p:spPr>
          <a:xfrm>
            <a:off x="4358182" y="2520763"/>
            <a:ext cx="73909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89FCF4D-1404-BB4C-8FA2-1F048865C7A0}"/>
              </a:ext>
            </a:extLst>
          </p:cNvPr>
          <p:cNvSpPr txBox="1"/>
          <p:nvPr/>
        </p:nvSpPr>
        <p:spPr>
          <a:xfrm>
            <a:off x="4358182" y="2520763"/>
            <a:ext cx="1838991" cy="523220"/>
          </a:xfrm>
          <a:prstGeom prst="rect">
            <a:avLst/>
          </a:prstGeom>
          <a:noFill/>
          <a:ln w="38100">
            <a:solidFill>
              <a:schemeClr val="tx1"/>
            </a:solidFill>
            <a:prstDash val="solid"/>
          </a:ln>
        </p:spPr>
        <p:txBody>
          <a:bodyPr wrap="square" rtlCol="0">
            <a:spAutoFit/>
          </a:bodyPr>
          <a:lstStyle/>
          <a:p>
            <a:r>
              <a:rPr kumimoji="1" lang="ja-JP" altLang="en-US" sz="2800" dirty="0"/>
              <a:t>会社</a:t>
            </a:r>
            <a:r>
              <a:rPr kumimoji="1" lang="en-US" altLang="ja-JP" sz="2800" dirty="0"/>
              <a:t>/</a:t>
            </a:r>
            <a:r>
              <a:rPr kumimoji="1" lang="ja-JP" altLang="en-US" sz="2800" dirty="0"/>
              <a:t>講師</a:t>
            </a:r>
          </a:p>
        </p:txBody>
      </p:sp>
    </p:spTree>
    <p:extLst>
      <p:ext uri="{BB962C8B-B14F-4D97-AF65-F5344CB8AC3E}">
        <p14:creationId xmlns:p14="http://schemas.microsoft.com/office/powerpoint/2010/main" val="303977298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F1B00F5-1FF7-3997-87EE-E31BC51098B1}"/>
              </a:ext>
            </a:extLst>
          </p:cNvPr>
          <p:cNvSpPr txBox="1"/>
          <p:nvPr/>
        </p:nvSpPr>
        <p:spPr>
          <a:xfrm>
            <a:off x="252648" y="155370"/>
            <a:ext cx="557118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sng" strike="noStrike" kern="1200" cap="none" spc="0" normalizeH="0" baseline="0" noProof="0" dirty="0">
                <a:ln>
                  <a:noFill/>
                </a:ln>
                <a:solidFill>
                  <a:prstClr val="white"/>
                </a:solidFill>
                <a:effectLst/>
                <a:uLnTx/>
                <a:uFillTx/>
                <a:latin typeface="Century Gothic" panose="020B0502020202020204"/>
                <a:ea typeface="ＭＳ Ｐゴシック" panose="020B0600070205080204" pitchFamily="50" charset="-128"/>
                <a:cs typeface="+mn-cs"/>
              </a:rPr>
              <a:t>キーワード照会機能 プログラム修正箇所</a:t>
            </a:r>
          </a:p>
        </p:txBody>
      </p:sp>
      <p:graphicFrame>
        <p:nvGraphicFramePr>
          <p:cNvPr id="2" name="表 6">
            <a:extLst>
              <a:ext uri="{FF2B5EF4-FFF2-40B4-BE49-F238E27FC236}">
                <a16:creationId xmlns:a16="http://schemas.microsoft.com/office/drawing/2014/main" id="{737D062B-E6A3-3D19-ECED-68602494B871}"/>
              </a:ext>
            </a:extLst>
          </p:cNvPr>
          <p:cNvGraphicFramePr>
            <a:graphicFrameLocks noGrp="1"/>
          </p:cNvGraphicFramePr>
          <p:nvPr>
            <p:extLst>
              <p:ext uri="{D42A27DB-BD31-4B8C-83A1-F6EECF244321}">
                <p14:modId xmlns:p14="http://schemas.microsoft.com/office/powerpoint/2010/main" val="1202609593"/>
              </p:ext>
            </p:extLst>
          </p:nvPr>
        </p:nvGraphicFramePr>
        <p:xfrm>
          <a:off x="677271" y="1586771"/>
          <a:ext cx="3303057" cy="3474720"/>
        </p:xfrm>
        <a:graphic>
          <a:graphicData uri="http://schemas.openxmlformats.org/drawingml/2006/table">
            <a:tbl>
              <a:tblPr firstRow="1" bandRow="1">
                <a:tableStyleId>{93296810-A885-4BE3-A3E7-6D5BEEA58F35}</a:tableStyleId>
              </a:tblPr>
              <a:tblGrid>
                <a:gridCol w="3303057">
                  <a:extLst>
                    <a:ext uri="{9D8B030D-6E8A-4147-A177-3AD203B41FA5}">
                      <a16:colId xmlns:a16="http://schemas.microsoft.com/office/drawing/2014/main" val="2394576316"/>
                    </a:ext>
                  </a:extLst>
                </a:gridCol>
              </a:tblGrid>
              <a:tr h="497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dirty="0" err="1"/>
                        <a:t>ProductServlet</a:t>
                      </a:r>
                      <a:endParaRPr kumimoji="1" lang="ja-JP" altLang="en-US" sz="3200" dirty="0"/>
                    </a:p>
                  </a:txBody>
                  <a:tcPr/>
                </a:tc>
                <a:extLst>
                  <a:ext uri="{0D108BD9-81ED-4DB2-BD59-A6C34878D82A}">
                    <a16:rowId xmlns:a16="http://schemas.microsoft.com/office/drawing/2014/main" val="675692829"/>
                  </a:ext>
                </a:extLst>
              </a:tr>
              <a:tr h="497025">
                <a:tc>
                  <a:txBody>
                    <a:bodyPr/>
                    <a:lstStyle/>
                    <a:p>
                      <a:r>
                        <a:rPr kumimoji="1" lang="ja-JP" altLang="en-US" sz="3200" dirty="0"/>
                        <a:t>ログインボタン</a:t>
                      </a:r>
                    </a:p>
                  </a:txBody>
                  <a:tcPr/>
                </a:tc>
                <a:extLst>
                  <a:ext uri="{0D108BD9-81ED-4DB2-BD59-A6C34878D82A}">
                    <a16:rowId xmlns:a16="http://schemas.microsoft.com/office/drawing/2014/main" val="2730186492"/>
                  </a:ext>
                </a:extLst>
              </a:tr>
              <a:tr h="497025">
                <a:tc>
                  <a:txBody>
                    <a:bodyPr/>
                    <a:lstStyle/>
                    <a:p>
                      <a:r>
                        <a:rPr kumimoji="1" lang="ja-JP" altLang="en-US" sz="3200" dirty="0"/>
                        <a:t>削除ボタン</a:t>
                      </a:r>
                    </a:p>
                  </a:txBody>
                  <a:tcPr/>
                </a:tc>
                <a:extLst>
                  <a:ext uri="{0D108BD9-81ED-4DB2-BD59-A6C34878D82A}">
                    <a16:rowId xmlns:a16="http://schemas.microsoft.com/office/drawing/2014/main" val="1813936191"/>
                  </a:ext>
                </a:extLst>
              </a:tr>
              <a:tr h="497025">
                <a:tc>
                  <a:txBody>
                    <a:bodyPr/>
                    <a:lstStyle/>
                    <a:p>
                      <a:r>
                        <a:rPr kumimoji="1" lang="en-US" altLang="ja-JP" sz="3200" dirty="0"/>
                        <a:t>ID</a:t>
                      </a:r>
                      <a:r>
                        <a:rPr kumimoji="1" lang="ja-JP" altLang="en-US" sz="3200" dirty="0"/>
                        <a:t>照会ボタン</a:t>
                      </a:r>
                    </a:p>
                  </a:txBody>
                  <a:tcPr/>
                </a:tc>
                <a:extLst>
                  <a:ext uri="{0D108BD9-81ED-4DB2-BD59-A6C34878D82A}">
                    <a16:rowId xmlns:a16="http://schemas.microsoft.com/office/drawing/2014/main" val="431855169"/>
                  </a:ext>
                </a:extLst>
              </a:tr>
              <a:tr h="497025">
                <a:tc>
                  <a:txBody>
                    <a:bodyPr/>
                    <a:lstStyle/>
                    <a:p>
                      <a:r>
                        <a:rPr kumimoji="1" lang="ja-JP" altLang="en-US" sz="3200" dirty="0"/>
                        <a:t>更新ボタン</a:t>
                      </a:r>
                    </a:p>
                  </a:txBody>
                  <a:tcPr/>
                </a:tc>
                <a:extLst>
                  <a:ext uri="{0D108BD9-81ED-4DB2-BD59-A6C34878D82A}">
                    <a16:rowId xmlns:a16="http://schemas.microsoft.com/office/drawing/2014/main" val="2063619795"/>
                  </a:ext>
                </a:extLst>
              </a:tr>
              <a:tr h="497025">
                <a:tc>
                  <a:txBody>
                    <a:bodyPr/>
                    <a:lstStyle/>
                    <a:p>
                      <a:r>
                        <a:rPr kumimoji="1" lang="ja-JP" altLang="en-US" sz="3200" dirty="0"/>
                        <a:t>ログアウトボタン</a:t>
                      </a:r>
                    </a:p>
                  </a:txBody>
                  <a:tcPr/>
                </a:tc>
                <a:extLst>
                  <a:ext uri="{0D108BD9-81ED-4DB2-BD59-A6C34878D82A}">
                    <a16:rowId xmlns:a16="http://schemas.microsoft.com/office/drawing/2014/main" val="176594889"/>
                  </a:ext>
                </a:extLst>
              </a:tr>
            </a:tbl>
          </a:graphicData>
        </a:graphic>
      </p:graphicFrame>
      <p:graphicFrame>
        <p:nvGraphicFramePr>
          <p:cNvPr id="3" name="表 2">
            <a:extLst>
              <a:ext uri="{FF2B5EF4-FFF2-40B4-BE49-F238E27FC236}">
                <a16:creationId xmlns:a16="http://schemas.microsoft.com/office/drawing/2014/main" id="{5A98C376-37A7-89F8-6789-F4BA8DEB85FA}"/>
              </a:ext>
            </a:extLst>
          </p:cNvPr>
          <p:cNvGraphicFramePr>
            <a:graphicFrameLocks noGrp="1"/>
          </p:cNvGraphicFramePr>
          <p:nvPr>
            <p:extLst>
              <p:ext uri="{D42A27DB-BD31-4B8C-83A1-F6EECF244321}">
                <p14:modId xmlns:p14="http://schemas.microsoft.com/office/powerpoint/2010/main" val="757966068"/>
              </p:ext>
            </p:extLst>
          </p:nvPr>
        </p:nvGraphicFramePr>
        <p:xfrm>
          <a:off x="7811104" y="1546396"/>
          <a:ext cx="3899646" cy="4053840"/>
        </p:xfrm>
        <a:graphic>
          <a:graphicData uri="http://schemas.openxmlformats.org/drawingml/2006/table">
            <a:tbl>
              <a:tblPr firstRow="1" bandRow="1">
                <a:tableStyleId>{93296810-A885-4BE3-A3E7-6D5BEEA58F35}</a:tableStyleId>
              </a:tblPr>
              <a:tblGrid>
                <a:gridCol w="3899646">
                  <a:extLst>
                    <a:ext uri="{9D8B030D-6E8A-4147-A177-3AD203B41FA5}">
                      <a16:colId xmlns:a16="http://schemas.microsoft.com/office/drawing/2014/main" val="2394576316"/>
                    </a:ext>
                  </a:extLst>
                </a:gridCol>
              </a:tblGrid>
              <a:tr h="447822">
                <a:tc>
                  <a:txBody>
                    <a:bodyPr/>
                    <a:lstStyle/>
                    <a:p>
                      <a:r>
                        <a:rPr kumimoji="1" lang="en-US" altLang="ja-JP" sz="3200" dirty="0" err="1"/>
                        <a:t>ProductServlet</a:t>
                      </a:r>
                      <a:endParaRPr kumimoji="1" lang="ja-JP" altLang="en-US" sz="3200" dirty="0"/>
                    </a:p>
                  </a:txBody>
                  <a:tcPr/>
                </a:tc>
                <a:extLst>
                  <a:ext uri="{0D108BD9-81ED-4DB2-BD59-A6C34878D82A}">
                    <a16:rowId xmlns:a16="http://schemas.microsoft.com/office/drawing/2014/main" val="675692829"/>
                  </a:ext>
                </a:extLst>
              </a:tr>
              <a:tr h="447822">
                <a:tc>
                  <a:txBody>
                    <a:bodyPr/>
                    <a:lstStyle/>
                    <a:p>
                      <a:r>
                        <a:rPr kumimoji="1" lang="ja-JP" altLang="en-US" sz="3200" dirty="0"/>
                        <a:t>ログインボタン</a:t>
                      </a:r>
                    </a:p>
                  </a:txBody>
                  <a:tcPr/>
                </a:tc>
                <a:extLst>
                  <a:ext uri="{0D108BD9-81ED-4DB2-BD59-A6C34878D82A}">
                    <a16:rowId xmlns:a16="http://schemas.microsoft.com/office/drawing/2014/main" val="2730186492"/>
                  </a:ext>
                </a:extLst>
              </a:tr>
              <a:tr h="447822">
                <a:tc>
                  <a:txBody>
                    <a:bodyPr/>
                    <a:lstStyle/>
                    <a:p>
                      <a:r>
                        <a:rPr kumimoji="1" lang="ja-JP" altLang="en-US" sz="3200" dirty="0"/>
                        <a:t>削除ボタン</a:t>
                      </a:r>
                    </a:p>
                  </a:txBody>
                  <a:tcPr/>
                </a:tc>
                <a:extLst>
                  <a:ext uri="{0D108BD9-81ED-4DB2-BD59-A6C34878D82A}">
                    <a16:rowId xmlns:a16="http://schemas.microsoft.com/office/drawing/2014/main" val="1813936191"/>
                  </a:ext>
                </a:extLst>
              </a:tr>
              <a:tr h="471129">
                <a:tc>
                  <a:txBody>
                    <a:bodyPr/>
                    <a:lstStyle/>
                    <a:p>
                      <a:r>
                        <a:rPr kumimoji="1" lang="en-US" altLang="ja-JP" sz="3200" dirty="0"/>
                        <a:t>ID</a:t>
                      </a:r>
                      <a:r>
                        <a:rPr kumimoji="1" lang="ja-JP" altLang="en-US" sz="3200" dirty="0"/>
                        <a:t>照会ボタン</a:t>
                      </a:r>
                    </a:p>
                  </a:txBody>
                  <a:tcPr/>
                </a:tc>
                <a:extLst>
                  <a:ext uri="{0D108BD9-81ED-4DB2-BD59-A6C34878D82A}">
                    <a16:rowId xmlns:a16="http://schemas.microsoft.com/office/drawing/2014/main" val="431855169"/>
                  </a:ext>
                </a:extLst>
              </a:tr>
              <a:tr h="447822">
                <a:tc>
                  <a:txBody>
                    <a:bodyPr/>
                    <a:lstStyle/>
                    <a:p>
                      <a:r>
                        <a:rPr kumimoji="1" lang="ja-JP" altLang="en-US" sz="3200" dirty="0"/>
                        <a:t>キーワード照会ボタン</a:t>
                      </a:r>
                    </a:p>
                  </a:txBody>
                  <a:tcPr>
                    <a:solidFill>
                      <a:srgbClr val="92D050"/>
                    </a:solidFill>
                  </a:tcPr>
                </a:tc>
                <a:extLst>
                  <a:ext uri="{0D108BD9-81ED-4DB2-BD59-A6C34878D82A}">
                    <a16:rowId xmlns:a16="http://schemas.microsoft.com/office/drawing/2014/main" val="1564562017"/>
                  </a:ext>
                </a:extLst>
              </a:tr>
              <a:tr h="447822">
                <a:tc>
                  <a:txBody>
                    <a:bodyPr/>
                    <a:lstStyle/>
                    <a:p>
                      <a:r>
                        <a:rPr kumimoji="1" lang="ja-JP" altLang="en-US" sz="3200" dirty="0"/>
                        <a:t>更新ボタン</a:t>
                      </a:r>
                    </a:p>
                  </a:txBody>
                  <a:tcPr/>
                </a:tc>
                <a:extLst>
                  <a:ext uri="{0D108BD9-81ED-4DB2-BD59-A6C34878D82A}">
                    <a16:rowId xmlns:a16="http://schemas.microsoft.com/office/drawing/2014/main" val="3013676402"/>
                  </a:ext>
                </a:extLst>
              </a:tr>
              <a:tr h="4478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t>ログアウトボタン</a:t>
                      </a:r>
                    </a:p>
                  </a:txBody>
                  <a:tcPr/>
                </a:tc>
                <a:extLst>
                  <a:ext uri="{0D108BD9-81ED-4DB2-BD59-A6C34878D82A}">
                    <a16:rowId xmlns:a16="http://schemas.microsoft.com/office/drawing/2014/main" val="4189297428"/>
                  </a:ext>
                </a:extLst>
              </a:tr>
            </a:tbl>
          </a:graphicData>
        </a:graphic>
      </p:graphicFrame>
      <p:sp>
        <p:nvSpPr>
          <p:cNvPr id="13" name="テキスト ボックス 12">
            <a:extLst>
              <a:ext uri="{FF2B5EF4-FFF2-40B4-BE49-F238E27FC236}">
                <a16:creationId xmlns:a16="http://schemas.microsoft.com/office/drawing/2014/main" id="{ADF4E196-993C-8AEA-E2F9-E8AA89DCE5D2}"/>
              </a:ext>
            </a:extLst>
          </p:cNvPr>
          <p:cNvSpPr txBox="1"/>
          <p:nvPr/>
        </p:nvSpPr>
        <p:spPr>
          <a:xfrm>
            <a:off x="677271" y="1001996"/>
            <a:ext cx="2006356" cy="584775"/>
          </a:xfrm>
          <a:prstGeom prst="rect">
            <a:avLst/>
          </a:prstGeom>
          <a:noFill/>
        </p:spPr>
        <p:txBody>
          <a:bodyPr wrap="square" rtlCol="0">
            <a:spAutoFit/>
          </a:bodyPr>
          <a:lstStyle/>
          <a:p>
            <a:r>
              <a:rPr kumimoji="1" lang="ja-JP" altLang="en-US" sz="3200" dirty="0"/>
              <a:t>追加前</a:t>
            </a:r>
          </a:p>
        </p:txBody>
      </p:sp>
      <p:sp>
        <p:nvSpPr>
          <p:cNvPr id="16" name="テキスト ボックス 15">
            <a:extLst>
              <a:ext uri="{FF2B5EF4-FFF2-40B4-BE49-F238E27FC236}">
                <a16:creationId xmlns:a16="http://schemas.microsoft.com/office/drawing/2014/main" id="{A2ACB51A-91AC-79D4-E326-05A73CB3A1C8}"/>
              </a:ext>
            </a:extLst>
          </p:cNvPr>
          <p:cNvSpPr txBox="1"/>
          <p:nvPr/>
        </p:nvSpPr>
        <p:spPr>
          <a:xfrm>
            <a:off x="7739385" y="984085"/>
            <a:ext cx="1488141" cy="584775"/>
          </a:xfrm>
          <a:prstGeom prst="rect">
            <a:avLst/>
          </a:prstGeom>
          <a:noFill/>
        </p:spPr>
        <p:txBody>
          <a:bodyPr wrap="square" rtlCol="0">
            <a:spAutoFit/>
          </a:bodyPr>
          <a:lstStyle/>
          <a:p>
            <a:r>
              <a:rPr kumimoji="1" lang="ja-JP" altLang="en-US" sz="3200" dirty="0"/>
              <a:t>追加後</a:t>
            </a:r>
          </a:p>
        </p:txBody>
      </p:sp>
      <p:cxnSp>
        <p:nvCxnSpPr>
          <p:cNvPr id="8" name="直線矢印コネクタ 7">
            <a:extLst>
              <a:ext uri="{FF2B5EF4-FFF2-40B4-BE49-F238E27FC236}">
                <a16:creationId xmlns:a16="http://schemas.microsoft.com/office/drawing/2014/main" id="{E1FEB3DA-AF54-7694-D516-9615A30EC597}"/>
              </a:ext>
            </a:extLst>
          </p:cNvPr>
          <p:cNvCxnSpPr>
            <a:cxnSpLocks/>
          </p:cNvCxnSpPr>
          <p:nvPr/>
        </p:nvCxnSpPr>
        <p:spPr>
          <a:xfrm>
            <a:off x="4183812" y="3429000"/>
            <a:ext cx="3468545" cy="0"/>
          </a:xfrm>
          <a:prstGeom prst="straightConnector1">
            <a:avLst/>
          </a:prstGeom>
          <a:ln w="3492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81338E7-F8B5-FFED-E7D7-41674D6A6385}"/>
              </a:ext>
            </a:extLst>
          </p:cNvPr>
          <p:cNvSpPr txBox="1"/>
          <p:nvPr/>
        </p:nvSpPr>
        <p:spPr>
          <a:xfrm>
            <a:off x="4279806" y="3167390"/>
            <a:ext cx="2847135" cy="523220"/>
          </a:xfrm>
          <a:prstGeom prst="rect">
            <a:avLst/>
          </a:prstGeom>
          <a:noFill/>
        </p:spPr>
        <p:txBody>
          <a:bodyPr wrap="square" rtlCol="0">
            <a:spAutoFit/>
          </a:bodyPr>
          <a:lstStyle/>
          <a:p>
            <a:r>
              <a:rPr kumimoji="1" lang="ja-JP" altLang="en-US" sz="2800" dirty="0"/>
              <a:t>分岐処理を追加</a:t>
            </a:r>
          </a:p>
        </p:txBody>
      </p:sp>
    </p:spTree>
    <p:extLst>
      <p:ext uri="{BB962C8B-B14F-4D97-AF65-F5344CB8AC3E}">
        <p14:creationId xmlns:p14="http://schemas.microsoft.com/office/powerpoint/2010/main" val="122771059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F1B00F5-1FF7-3997-87EE-E31BC51098B1}"/>
              </a:ext>
            </a:extLst>
          </p:cNvPr>
          <p:cNvSpPr txBox="1"/>
          <p:nvPr/>
        </p:nvSpPr>
        <p:spPr>
          <a:xfrm>
            <a:off x="273430" y="138970"/>
            <a:ext cx="582257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sng" strike="noStrike" kern="1200" cap="none" spc="0" normalizeH="0" baseline="0" noProof="0" dirty="0">
                <a:ln>
                  <a:noFill/>
                </a:ln>
                <a:solidFill>
                  <a:prstClr val="white"/>
                </a:solidFill>
                <a:effectLst/>
                <a:uLnTx/>
                <a:uFillTx/>
                <a:latin typeface="Century Gothic" panose="020B0502020202020204"/>
                <a:ea typeface="ＭＳ Ｐゴシック" panose="020B0600070205080204" pitchFamily="50" charset="-128"/>
                <a:cs typeface="+mn-cs"/>
              </a:rPr>
              <a:t>キーワード照会機能 プログラム修正箇所</a:t>
            </a:r>
          </a:p>
        </p:txBody>
      </p:sp>
      <p:pic>
        <p:nvPicPr>
          <p:cNvPr id="7" name="図 6" descr="テキスト&#10;&#10;中程度の精度で自動的に生成された説明">
            <a:extLst>
              <a:ext uri="{FF2B5EF4-FFF2-40B4-BE49-F238E27FC236}">
                <a16:creationId xmlns:a16="http://schemas.microsoft.com/office/drawing/2014/main" id="{6C86EBED-E725-658F-CA18-9BE145896536}"/>
              </a:ext>
            </a:extLst>
          </p:cNvPr>
          <p:cNvPicPr>
            <a:picLocks noChangeAspect="1"/>
          </p:cNvPicPr>
          <p:nvPr/>
        </p:nvPicPr>
        <p:blipFill rotWithShape="1">
          <a:blip r:embed="rId3">
            <a:extLst>
              <a:ext uri="{28A0092B-C50C-407E-A947-70E740481C1C}">
                <a14:useLocalDpi xmlns:a14="http://schemas.microsoft.com/office/drawing/2010/main" val="0"/>
              </a:ext>
            </a:extLst>
          </a:blip>
          <a:srcRect l="5400" t="2911" r="16489" b="1895"/>
          <a:stretch/>
        </p:blipFill>
        <p:spPr>
          <a:xfrm>
            <a:off x="6506936" y="1102006"/>
            <a:ext cx="5500247" cy="5755994"/>
          </a:xfrm>
          <a:prstGeom prst="rect">
            <a:avLst/>
          </a:prstGeom>
        </p:spPr>
      </p:pic>
      <p:pic>
        <p:nvPicPr>
          <p:cNvPr id="8" name="図 7" descr="テキスト&#10;&#10;自動的に生成された説明">
            <a:extLst>
              <a:ext uri="{FF2B5EF4-FFF2-40B4-BE49-F238E27FC236}">
                <a16:creationId xmlns:a16="http://schemas.microsoft.com/office/drawing/2014/main" id="{14D5F041-8814-DFD2-9FA5-00D43DC75A9F}"/>
              </a:ext>
            </a:extLst>
          </p:cNvPr>
          <p:cNvPicPr>
            <a:picLocks noChangeAspect="1"/>
          </p:cNvPicPr>
          <p:nvPr/>
        </p:nvPicPr>
        <p:blipFill rotWithShape="1">
          <a:blip r:embed="rId4">
            <a:extLst>
              <a:ext uri="{28A0092B-C50C-407E-A947-70E740481C1C}">
                <a14:useLocalDpi xmlns:a14="http://schemas.microsoft.com/office/drawing/2010/main" val="0"/>
              </a:ext>
            </a:extLst>
          </a:blip>
          <a:srcRect l="1" t="5069" r="112" b="4879"/>
          <a:stretch/>
        </p:blipFill>
        <p:spPr>
          <a:xfrm>
            <a:off x="306581" y="1212877"/>
            <a:ext cx="4955466" cy="5490094"/>
          </a:xfrm>
          <a:prstGeom prst="rect">
            <a:avLst/>
          </a:prstGeom>
        </p:spPr>
      </p:pic>
      <p:cxnSp>
        <p:nvCxnSpPr>
          <p:cNvPr id="9" name="直線矢印コネクタ 8">
            <a:extLst>
              <a:ext uri="{FF2B5EF4-FFF2-40B4-BE49-F238E27FC236}">
                <a16:creationId xmlns:a16="http://schemas.microsoft.com/office/drawing/2014/main" id="{7B0D9013-905B-7295-1769-5153C4718C42}"/>
              </a:ext>
            </a:extLst>
          </p:cNvPr>
          <p:cNvCxnSpPr>
            <a:cxnSpLocks/>
          </p:cNvCxnSpPr>
          <p:nvPr/>
        </p:nvCxnSpPr>
        <p:spPr>
          <a:xfrm>
            <a:off x="4261976" y="4092562"/>
            <a:ext cx="3468545" cy="0"/>
          </a:xfrm>
          <a:prstGeom prst="straightConnector1">
            <a:avLst/>
          </a:prstGeom>
          <a:ln w="3492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94B2923-BEC0-D02C-AF97-9602F7E15AA5}"/>
              </a:ext>
            </a:extLst>
          </p:cNvPr>
          <p:cNvSpPr txBox="1"/>
          <p:nvPr/>
        </p:nvSpPr>
        <p:spPr>
          <a:xfrm>
            <a:off x="306581" y="1195187"/>
            <a:ext cx="1388140" cy="523220"/>
          </a:xfrm>
          <a:prstGeom prst="rect">
            <a:avLst/>
          </a:prstGeom>
          <a:solidFill>
            <a:srgbClr val="0070C0"/>
          </a:solidFill>
        </p:spPr>
        <p:txBody>
          <a:bodyPr wrap="square" rtlCol="0">
            <a:spAutoFit/>
          </a:bodyPr>
          <a:lstStyle/>
          <a:p>
            <a:r>
              <a:rPr kumimoji="1" lang="en-US" altLang="ja-JP" sz="2800" b="1" dirty="0"/>
              <a:t>ID</a:t>
            </a:r>
            <a:r>
              <a:rPr kumimoji="1" lang="ja-JP" altLang="en-US" sz="2800" b="1" dirty="0"/>
              <a:t>照会</a:t>
            </a:r>
          </a:p>
        </p:txBody>
      </p:sp>
      <p:sp>
        <p:nvSpPr>
          <p:cNvPr id="11" name="テキスト ボックス 10">
            <a:extLst>
              <a:ext uri="{FF2B5EF4-FFF2-40B4-BE49-F238E27FC236}">
                <a16:creationId xmlns:a16="http://schemas.microsoft.com/office/drawing/2014/main" id="{62F587A6-C5BD-5DA7-82A3-B9D56DB9D39C}"/>
              </a:ext>
            </a:extLst>
          </p:cNvPr>
          <p:cNvSpPr txBox="1"/>
          <p:nvPr/>
        </p:nvSpPr>
        <p:spPr>
          <a:xfrm>
            <a:off x="273430" y="4276514"/>
            <a:ext cx="942832" cy="523220"/>
          </a:xfrm>
          <a:prstGeom prst="rect">
            <a:avLst/>
          </a:prstGeom>
          <a:solidFill>
            <a:srgbClr val="0070C0"/>
          </a:solidFill>
        </p:spPr>
        <p:txBody>
          <a:bodyPr wrap="square" rtlCol="0">
            <a:spAutoFit/>
          </a:bodyPr>
          <a:lstStyle/>
          <a:p>
            <a:r>
              <a:rPr kumimoji="1" lang="ja-JP" altLang="en-US" sz="2800" b="1" dirty="0"/>
              <a:t>更新</a:t>
            </a:r>
          </a:p>
        </p:txBody>
      </p:sp>
      <p:sp>
        <p:nvSpPr>
          <p:cNvPr id="12" name="テキスト ボックス 11">
            <a:extLst>
              <a:ext uri="{FF2B5EF4-FFF2-40B4-BE49-F238E27FC236}">
                <a16:creationId xmlns:a16="http://schemas.microsoft.com/office/drawing/2014/main" id="{E807B810-F44C-B327-032C-91CA349F4B00}"/>
              </a:ext>
            </a:extLst>
          </p:cNvPr>
          <p:cNvSpPr txBox="1"/>
          <p:nvPr/>
        </p:nvSpPr>
        <p:spPr>
          <a:xfrm>
            <a:off x="6510884" y="1102006"/>
            <a:ext cx="1393226" cy="523220"/>
          </a:xfrm>
          <a:prstGeom prst="rect">
            <a:avLst/>
          </a:prstGeom>
          <a:solidFill>
            <a:srgbClr val="0070C0"/>
          </a:solidFill>
        </p:spPr>
        <p:txBody>
          <a:bodyPr wrap="square" rtlCol="0">
            <a:spAutoFit/>
          </a:bodyPr>
          <a:lstStyle/>
          <a:p>
            <a:r>
              <a:rPr kumimoji="1" lang="en-US" altLang="ja-JP" sz="2800" b="1" dirty="0"/>
              <a:t>ID</a:t>
            </a:r>
            <a:r>
              <a:rPr kumimoji="1" lang="ja-JP" altLang="en-US" sz="2800" b="1" dirty="0"/>
              <a:t>照会</a:t>
            </a:r>
          </a:p>
        </p:txBody>
      </p:sp>
      <p:sp>
        <p:nvSpPr>
          <p:cNvPr id="14" name="テキスト ボックス 13">
            <a:extLst>
              <a:ext uri="{FF2B5EF4-FFF2-40B4-BE49-F238E27FC236}">
                <a16:creationId xmlns:a16="http://schemas.microsoft.com/office/drawing/2014/main" id="{294DE2DE-4A48-C83F-0F81-164303557C7D}"/>
              </a:ext>
            </a:extLst>
          </p:cNvPr>
          <p:cNvSpPr txBox="1"/>
          <p:nvPr/>
        </p:nvSpPr>
        <p:spPr>
          <a:xfrm>
            <a:off x="6511610" y="5911153"/>
            <a:ext cx="1033354" cy="523220"/>
          </a:xfrm>
          <a:prstGeom prst="rect">
            <a:avLst/>
          </a:prstGeom>
          <a:solidFill>
            <a:srgbClr val="0070C0"/>
          </a:solidFill>
        </p:spPr>
        <p:txBody>
          <a:bodyPr wrap="square" rtlCol="0">
            <a:spAutoFit/>
          </a:bodyPr>
          <a:lstStyle/>
          <a:p>
            <a:r>
              <a:rPr kumimoji="1" lang="ja-JP" altLang="en-US" sz="2800" b="1" dirty="0"/>
              <a:t>更新</a:t>
            </a:r>
          </a:p>
        </p:txBody>
      </p:sp>
      <p:sp>
        <p:nvSpPr>
          <p:cNvPr id="15" name="テキスト ボックス 14">
            <a:extLst>
              <a:ext uri="{FF2B5EF4-FFF2-40B4-BE49-F238E27FC236}">
                <a16:creationId xmlns:a16="http://schemas.microsoft.com/office/drawing/2014/main" id="{DA37DAD2-4426-2C02-E8CF-A3FD8C51EC30}"/>
              </a:ext>
            </a:extLst>
          </p:cNvPr>
          <p:cNvSpPr txBox="1"/>
          <p:nvPr/>
        </p:nvSpPr>
        <p:spPr>
          <a:xfrm>
            <a:off x="6499610" y="2148343"/>
            <a:ext cx="2571655" cy="523220"/>
          </a:xfrm>
          <a:prstGeom prst="rect">
            <a:avLst/>
          </a:prstGeom>
          <a:solidFill>
            <a:srgbClr val="0070C0"/>
          </a:solidFill>
        </p:spPr>
        <p:txBody>
          <a:bodyPr wrap="square" rtlCol="0">
            <a:spAutoFit/>
          </a:bodyPr>
          <a:lstStyle/>
          <a:p>
            <a:r>
              <a:rPr kumimoji="1" lang="ja-JP" altLang="en-US" sz="2800" b="1" dirty="0"/>
              <a:t>キーワード照会</a:t>
            </a:r>
          </a:p>
        </p:txBody>
      </p:sp>
      <p:sp>
        <p:nvSpPr>
          <p:cNvPr id="17" name="テキスト ボックス 16">
            <a:extLst>
              <a:ext uri="{FF2B5EF4-FFF2-40B4-BE49-F238E27FC236}">
                <a16:creationId xmlns:a16="http://schemas.microsoft.com/office/drawing/2014/main" id="{325156BC-ABF3-9BCE-1123-B354ECE89BF8}"/>
              </a:ext>
            </a:extLst>
          </p:cNvPr>
          <p:cNvSpPr txBox="1"/>
          <p:nvPr/>
        </p:nvSpPr>
        <p:spPr>
          <a:xfrm>
            <a:off x="4420723" y="3875167"/>
            <a:ext cx="2619375" cy="461665"/>
          </a:xfrm>
          <a:prstGeom prst="rect">
            <a:avLst/>
          </a:prstGeom>
          <a:noFill/>
        </p:spPr>
        <p:txBody>
          <a:bodyPr wrap="square" rtlCol="0">
            <a:spAutoFit/>
          </a:bodyPr>
          <a:lstStyle/>
          <a:p>
            <a:r>
              <a:rPr kumimoji="1" lang="ja-JP" altLang="en-US" sz="2400" dirty="0"/>
              <a:t>分岐処理を追加</a:t>
            </a:r>
          </a:p>
        </p:txBody>
      </p:sp>
      <p:sp>
        <p:nvSpPr>
          <p:cNvPr id="2" name="テキスト ボックス 1">
            <a:extLst>
              <a:ext uri="{FF2B5EF4-FFF2-40B4-BE49-F238E27FC236}">
                <a16:creationId xmlns:a16="http://schemas.microsoft.com/office/drawing/2014/main" id="{7E1DC7AD-2C7E-A70B-D03E-8840CAE70261}"/>
              </a:ext>
            </a:extLst>
          </p:cNvPr>
          <p:cNvSpPr txBox="1"/>
          <p:nvPr/>
        </p:nvSpPr>
        <p:spPr>
          <a:xfrm>
            <a:off x="202747" y="618050"/>
            <a:ext cx="4077159" cy="646331"/>
          </a:xfrm>
          <a:prstGeom prst="rect">
            <a:avLst/>
          </a:prstGeom>
          <a:noFill/>
        </p:spPr>
        <p:txBody>
          <a:bodyPr wrap="square" rtlCol="0">
            <a:spAutoFit/>
          </a:bodyPr>
          <a:lstStyle/>
          <a:p>
            <a:r>
              <a:rPr kumimoji="1" lang="en-US" altLang="ja-JP" sz="3600" u="sng" dirty="0">
                <a:latin typeface="+mn-ea"/>
              </a:rPr>
              <a:t>ProductServlet.java</a:t>
            </a:r>
            <a:endParaRPr kumimoji="1" lang="ja-JP" altLang="en-US" sz="3600" u="sng" dirty="0">
              <a:latin typeface="+mn-ea"/>
            </a:endParaRPr>
          </a:p>
        </p:txBody>
      </p:sp>
      <p:sp>
        <p:nvSpPr>
          <p:cNvPr id="4" name="テキスト ボックス 3">
            <a:extLst>
              <a:ext uri="{FF2B5EF4-FFF2-40B4-BE49-F238E27FC236}">
                <a16:creationId xmlns:a16="http://schemas.microsoft.com/office/drawing/2014/main" id="{254160A0-34DA-B801-102A-BC73BC5964E2}"/>
              </a:ext>
            </a:extLst>
          </p:cNvPr>
          <p:cNvSpPr txBox="1"/>
          <p:nvPr/>
        </p:nvSpPr>
        <p:spPr>
          <a:xfrm>
            <a:off x="6424101" y="510464"/>
            <a:ext cx="4077159" cy="646331"/>
          </a:xfrm>
          <a:prstGeom prst="rect">
            <a:avLst/>
          </a:prstGeom>
          <a:noFill/>
        </p:spPr>
        <p:txBody>
          <a:bodyPr wrap="square" rtlCol="0">
            <a:spAutoFit/>
          </a:bodyPr>
          <a:lstStyle/>
          <a:p>
            <a:r>
              <a:rPr kumimoji="1" lang="en-US" altLang="ja-JP" sz="3600" u="sng" dirty="0">
                <a:latin typeface="+mn-ea"/>
              </a:rPr>
              <a:t>ProductServlet.java</a:t>
            </a:r>
            <a:endParaRPr kumimoji="1" lang="ja-JP" altLang="en-US" sz="3600" u="sng" dirty="0">
              <a:latin typeface="+mn-ea"/>
            </a:endParaRPr>
          </a:p>
        </p:txBody>
      </p:sp>
      <p:sp>
        <p:nvSpPr>
          <p:cNvPr id="5" name="テキスト ボックス 4">
            <a:extLst>
              <a:ext uri="{FF2B5EF4-FFF2-40B4-BE49-F238E27FC236}">
                <a16:creationId xmlns:a16="http://schemas.microsoft.com/office/drawing/2014/main" id="{06C6C549-B3F7-C1EC-D897-D991C6D4AFC8}"/>
              </a:ext>
            </a:extLst>
          </p:cNvPr>
          <p:cNvSpPr txBox="1"/>
          <p:nvPr/>
        </p:nvSpPr>
        <p:spPr>
          <a:xfrm>
            <a:off x="372059" y="4276514"/>
            <a:ext cx="942832" cy="523220"/>
          </a:xfrm>
          <a:prstGeom prst="rect">
            <a:avLst/>
          </a:prstGeom>
          <a:solidFill>
            <a:srgbClr val="0070C0"/>
          </a:solidFill>
        </p:spPr>
        <p:txBody>
          <a:bodyPr wrap="square" rtlCol="0">
            <a:spAutoFit/>
          </a:bodyPr>
          <a:lstStyle/>
          <a:p>
            <a:r>
              <a:rPr kumimoji="1" lang="ja-JP" altLang="en-US" sz="2800" b="1" dirty="0"/>
              <a:t>更新</a:t>
            </a:r>
          </a:p>
        </p:txBody>
      </p:sp>
      <p:sp>
        <p:nvSpPr>
          <p:cNvPr id="13" name="テキスト ボックス 12">
            <a:extLst>
              <a:ext uri="{FF2B5EF4-FFF2-40B4-BE49-F238E27FC236}">
                <a16:creationId xmlns:a16="http://schemas.microsoft.com/office/drawing/2014/main" id="{0936FDE9-A738-0F1E-C500-864DB9B3AB86}"/>
              </a:ext>
            </a:extLst>
          </p:cNvPr>
          <p:cNvSpPr txBox="1"/>
          <p:nvPr/>
        </p:nvSpPr>
        <p:spPr>
          <a:xfrm>
            <a:off x="6609513" y="1102006"/>
            <a:ext cx="1393226" cy="523220"/>
          </a:xfrm>
          <a:prstGeom prst="rect">
            <a:avLst/>
          </a:prstGeom>
          <a:solidFill>
            <a:srgbClr val="0070C0"/>
          </a:solidFill>
        </p:spPr>
        <p:txBody>
          <a:bodyPr wrap="square" rtlCol="0">
            <a:spAutoFit/>
          </a:bodyPr>
          <a:lstStyle/>
          <a:p>
            <a:r>
              <a:rPr kumimoji="1" lang="en-US" altLang="ja-JP" sz="2800" b="1" dirty="0"/>
              <a:t>ID</a:t>
            </a:r>
            <a:r>
              <a:rPr kumimoji="1" lang="ja-JP" altLang="en-US" sz="2800" b="1" dirty="0"/>
              <a:t>照会</a:t>
            </a:r>
          </a:p>
        </p:txBody>
      </p:sp>
      <p:sp>
        <p:nvSpPr>
          <p:cNvPr id="16" name="テキスト ボックス 15">
            <a:extLst>
              <a:ext uri="{FF2B5EF4-FFF2-40B4-BE49-F238E27FC236}">
                <a16:creationId xmlns:a16="http://schemas.microsoft.com/office/drawing/2014/main" id="{B616DFC6-6578-8CFD-9818-E8EF2CCCF6CF}"/>
              </a:ext>
            </a:extLst>
          </p:cNvPr>
          <p:cNvSpPr txBox="1"/>
          <p:nvPr/>
        </p:nvSpPr>
        <p:spPr>
          <a:xfrm>
            <a:off x="6610239" y="5911153"/>
            <a:ext cx="1033354" cy="523220"/>
          </a:xfrm>
          <a:prstGeom prst="rect">
            <a:avLst/>
          </a:prstGeom>
          <a:solidFill>
            <a:srgbClr val="0070C0"/>
          </a:solidFill>
        </p:spPr>
        <p:txBody>
          <a:bodyPr wrap="square" rtlCol="0">
            <a:spAutoFit/>
          </a:bodyPr>
          <a:lstStyle/>
          <a:p>
            <a:r>
              <a:rPr kumimoji="1" lang="ja-JP" altLang="en-US" sz="2800" b="1" dirty="0"/>
              <a:t>更新</a:t>
            </a:r>
          </a:p>
        </p:txBody>
      </p:sp>
    </p:spTree>
    <p:extLst>
      <p:ext uri="{BB962C8B-B14F-4D97-AF65-F5344CB8AC3E}">
        <p14:creationId xmlns:p14="http://schemas.microsoft.com/office/powerpoint/2010/main" val="3863107631"/>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ダイアグラム&#10;&#10;自動的に生成された説明">
            <a:extLst>
              <a:ext uri="{FF2B5EF4-FFF2-40B4-BE49-F238E27FC236}">
                <a16:creationId xmlns:a16="http://schemas.microsoft.com/office/drawing/2014/main" id="{40254F20-F904-6D8E-CEBA-9D39ED1C3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806" y="1835242"/>
            <a:ext cx="6605402" cy="3671293"/>
          </a:xfrm>
          <a:prstGeom prst="rect">
            <a:avLst/>
          </a:prstGeom>
        </p:spPr>
      </p:pic>
      <p:pic>
        <p:nvPicPr>
          <p:cNvPr id="13" name="コンテンツ プレースホルダー 12" descr="ダイアグラム, 概略図&#10;&#10;自動的に生成された説明">
            <a:extLst>
              <a:ext uri="{FF2B5EF4-FFF2-40B4-BE49-F238E27FC236}">
                <a16:creationId xmlns:a16="http://schemas.microsoft.com/office/drawing/2014/main" id="{5A702A42-DFE9-7C52-5D16-A95F086A585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1835242"/>
            <a:ext cx="5764192" cy="3608259"/>
          </a:xfrm>
        </p:spPr>
      </p:pic>
      <p:sp>
        <p:nvSpPr>
          <p:cNvPr id="15" name="正方形/長方形 14">
            <a:extLst>
              <a:ext uri="{FF2B5EF4-FFF2-40B4-BE49-F238E27FC236}">
                <a16:creationId xmlns:a16="http://schemas.microsoft.com/office/drawing/2014/main" id="{8CCC66BD-0137-0109-850F-D2A0144A520F}"/>
              </a:ext>
            </a:extLst>
          </p:cNvPr>
          <p:cNvSpPr/>
          <p:nvPr/>
        </p:nvSpPr>
        <p:spPr>
          <a:xfrm>
            <a:off x="0" y="1835242"/>
            <a:ext cx="1551008" cy="6301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照会</a:t>
            </a:r>
          </a:p>
        </p:txBody>
      </p:sp>
      <p:sp>
        <p:nvSpPr>
          <p:cNvPr id="16" name="正方形/長方形 15">
            <a:extLst>
              <a:ext uri="{FF2B5EF4-FFF2-40B4-BE49-F238E27FC236}">
                <a16:creationId xmlns:a16="http://schemas.microsoft.com/office/drawing/2014/main" id="{839870AE-07A6-658D-3569-BCEB51691297}"/>
              </a:ext>
            </a:extLst>
          </p:cNvPr>
          <p:cNvSpPr/>
          <p:nvPr/>
        </p:nvSpPr>
        <p:spPr>
          <a:xfrm>
            <a:off x="6761806" y="1835241"/>
            <a:ext cx="1551008" cy="6301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重複照会</a:t>
            </a:r>
          </a:p>
        </p:txBody>
      </p:sp>
      <p:sp>
        <p:nvSpPr>
          <p:cNvPr id="17" name="矢印: 左右 16">
            <a:extLst>
              <a:ext uri="{FF2B5EF4-FFF2-40B4-BE49-F238E27FC236}">
                <a16:creationId xmlns:a16="http://schemas.microsoft.com/office/drawing/2014/main" id="{BA6CEA91-87CB-4D34-9399-865B8C441C5B}"/>
              </a:ext>
            </a:extLst>
          </p:cNvPr>
          <p:cNvSpPr/>
          <p:nvPr/>
        </p:nvSpPr>
        <p:spPr>
          <a:xfrm>
            <a:off x="5265384" y="3289147"/>
            <a:ext cx="1995230" cy="944204"/>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3600" b="1" dirty="0"/>
              <a:t>比較</a:t>
            </a:r>
          </a:p>
        </p:txBody>
      </p:sp>
      <p:sp>
        <p:nvSpPr>
          <p:cNvPr id="3" name="テキスト ボックス 2">
            <a:extLst>
              <a:ext uri="{FF2B5EF4-FFF2-40B4-BE49-F238E27FC236}">
                <a16:creationId xmlns:a16="http://schemas.microsoft.com/office/drawing/2014/main" id="{3FBAA2B5-40C9-0E55-466C-57ED35116A1D}"/>
              </a:ext>
            </a:extLst>
          </p:cNvPr>
          <p:cNvSpPr txBox="1"/>
          <p:nvPr/>
        </p:nvSpPr>
        <p:spPr>
          <a:xfrm>
            <a:off x="75256" y="192725"/>
            <a:ext cx="668655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u="sng" dirty="0">
                <a:solidFill>
                  <a:prstClr val="white"/>
                </a:solidFill>
                <a:latin typeface="Century Gothic" panose="020B0502020202020204"/>
                <a:ea typeface="ＭＳ Ｐゴシック" panose="020B0600070205080204" pitchFamily="50" charset="-128"/>
              </a:rPr>
              <a:t>重複商品の照会</a:t>
            </a:r>
            <a:r>
              <a:rPr kumimoji="1" lang="ja-JP" altLang="en-US" sz="2400" b="0" i="0" u="sng" strike="noStrike" kern="1200" cap="none" spc="0" normalizeH="0" baseline="0" noProof="0" dirty="0">
                <a:ln>
                  <a:noFill/>
                </a:ln>
                <a:solidFill>
                  <a:prstClr val="white"/>
                </a:solidFill>
                <a:effectLst/>
                <a:uLnTx/>
                <a:uFillTx/>
                <a:latin typeface="Century Gothic" panose="020B0502020202020204"/>
                <a:ea typeface="ＭＳ Ｐゴシック" panose="020B0600070205080204" pitchFamily="50" charset="-128"/>
                <a:cs typeface="+mn-cs"/>
              </a:rPr>
              <a:t>機能 シーケンス図</a:t>
            </a:r>
          </a:p>
        </p:txBody>
      </p:sp>
    </p:spTree>
    <p:extLst>
      <p:ext uri="{BB962C8B-B14F-4D97-AF65-F5344CB8AC3E}">
        <p14:creationId xmlns:p14="http://schemas.microsoft.com/office/powerpoint/2010/main" val="192222897"/>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B5A68B-72B7-8C66-5BF5-71186C163A11}"/>
              </a:ext>
            </a:extLst>
          </p:cNvPr>
          <p:cNvSpPr/>
          <p:nvPr/>
        </p:nvSpPr>
        <p:spPr>
          <a:xfrm>
            <a:off x="3118389" y="2279179"/>
            <a:ext cx="5389617" cy="1569660"/>
          </a:xfrm>
          <a:prstGeom prst="rect">
            <a:avLst/>
          </a:prstGeom>
          <a:noFill/>
        </p:spPr>
        <p:txBody>
          <a:bodyPr wrap="none" lIns="91440" tIns="45720" rIns="91440" bIns="45720">
            <a:spAutoFit/>
          </a:bodyPr>
          <a:lstStyle/>
          <a:p>
            <a:pPr algn="ctr"/>
            <a:r>
              <a:rPr lang="en-US" altLang="ja-JP"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06/</a:t>
            </a:r>
            <a:r>
              <a:rPr lang="ja-JP" alt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まとめ</a:t>
            </a:r>
          </a:p>
        </p:txBody>
      </p:sp>
    </p:spTree>
    <p:extLst>
      <p:ext uri="{BB962C8B-B14F-4D97-AF65-F5344CB8AC3E}">
        <p14:creationId xmlns:p14="http://schemas.microsoft.com/office/powerpoint/2010/main" val="4258924592"/>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96E79-B9C0-25BF-F7D4-371245909F1E}"/>
              </a:ext>
            </a:extLst>
          </p:cNvPr>
          <p:cNvSpPr>
            <a:spLocks noGrp="1"/>
          </p:cNvSpPr>
          <p:nvPr>
            <p:ph type="title"/>
          </p:nvPr>
        </p:nvSpPr>
        <p:spPr>
          <a:xfrm>
            <a:off x="114300" y="0"/>
            <a:ext cx="1892300" cy="867548"/>
          </a:xfrm>
        </p:spPr>
        <p:txBody>
          <a:bodyPr>
            <a:normAutofit/>
          </a:bodyPr>
          <a:lstStyle/>
          <a:p>
            <a:pPr algn="l"/>
            <a:r>
              <a:rPr kumimoji="1" lang="en-US" altLang="ja-JP" sz="3200" u="sng" dirty="0">
                <a:latin typeface="ＭＳ Ｐゴシック 見出し"/>
              </a:rPr>
              <a:t>WBS</a:t>
            </a:r>
            <a:endParaRPr kumimoji="1" lang="ja-JP" altLang="en-US" sz="3200" u="sng" dirty="0">
              <a:latin typeface="ＭＳ Ｐゴシック 見出し"/>
            </a:endParaRPr>
          </a:p>
        </p:txBody>
      </p:sp>
      <p:pic>
        <p:nvPicPr>
          <p:cNvPr id="3" name="図 2" descr="グラフ, カレンダー&#10;&#10;自動的に生成された説明">
            <a:extLst>
              <a:ext uri="{FF2B5EF4-FFF2-40B4-BE49-F238E27FC236}">
                <a16:creationId xmlns:a16="http://schemas.microsoft.com/office/drawing/2014/main" id="{4B940C01-8C51-033C-40E6-20358E20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484" y="1010772"/>
            <a:ext cx="9762066" cy="5204911"/>
          </a:xfrm>
          <a:prstGeom prst="rect">
            <a:avLst/>
          </a:prstGeom>
        </p:spPr>
      </p:pic>
    </p:spTree>
    <p:extLst>
      <p:ext uri="{BB962C8B-B14F-4D97-AF65-F5344CB8AC3E}">
        <p14:creationId xmlns:p14="http://schemas.microsoft.com/office/powerpoint/2010/main" val="188751861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96E79-B9C0-25BF-F7D4-371245909F1E}"/>
              </a:ext>
            </a:extLst>
          </p:cNvPr>
          <p:cNvSpPr>
            <a:spLocks noGrp="1"/>
          </p:cNvSpPr>
          <p:nvPr>
            <p:ph type="title"/>
          </p:nvPr>
        </p:nvSpPr>
        <p:spPr>
          <a:xfrm>
            <a:off x="114300" y="0"/>
            <a:ext cx="1892300" cy="867548"/>
          </a:xfrm>
        </p:spPr>
        <p:txBody>
          <a:bodyPr>
            <a:normAutofit/>
          </a:bodyPr>
          <a:lstStyle/>
          <a:p>
            <a:r>
              <a:rPr kumimoji="1" lang="ja-JP" altLang="en-US" sz="3200" u="sng" dirty="0"/>
              <a:t>遅延対応</a:t>
            </a:r>
          </a:p>
        </p:txBody>
      </p:sp>
      <p:sp>
        <p:nvSpPr>
          <p:cNvPr id="4" name="テキスト ボックス 3">
            <a:extLst>
              <a:ext uri="{FF2B5EF4-FFF2-40B4-BE49-F238E27FC236}">
                <a16:creationId xmlns:a16="http://schemas.microsoft.com/office/drawing/2014/main" id="{DB68D453-D7AC-9DB0-8C27-2B390A7B79CC}"/>
              </a:ext>
            </a:extLst>
          </p:cNvPr>
          <p:cNvSpPr txBox="1"/>
          <p:nvPr/>
        </p:nvSpPr>
        <p:spPr>
          <a:xfrm>
            <a:off x="935818" y="1406521"/>
            <a:ext cx="10615407" cy="1477328"/>
          </a:xfrm>
          <a:prstGeom prst="rect">
            <a:avLst/>
          </a:prstGeom>
          <a:noFill/>
        </p:spPr>
        <p:txBody>
          <a:bodyPr wrap="none" rtlCol="0">
            <a:spAutoFit/>
          </a:bodyPr>
          <a:lstStyle/>
          <a:p>
            <a:r>
              <a:rPr lang="ja-JP" altLang="en-US" sz="3200" dirty="0"/>
              <a:t>・</a:t>
            </a:r>
            <a:r>
              <a:rPr lang="ja-JP" altLang="ja-JP" sz="3600" b="1" u="sng" dirty="0"/>
              <a:t>今回の演習では目立った遅延等は見られなかったが</a:t>
            </a:r>
            <a:endParaRPr lang="en-US" altLang="ja-JP" sz="3600" b="1" u="sng" dirty="0"/>
          </a:p>
          <a:p>
            <a:r>
              <a:rPr lang="en-US" altLang="ja-JP" sz="3600" b="1" u="sng" dirty="0"/>
              <a:t>  </a:t>
            </a:r>
            <a:r>
              <a:rPr lang="ja-JP" altLang="ja-JP" sz="3600" b="1" u="sng" dirty="0"/>
              <a:t>事前に</a:t>
            </a:r>
            <a:r>
              <a:rPr lang="en-US" altLang="ja-JP" sz="3600" b="1" u="sng" dirty="0"/>
              <a:t>WBS</a:t>
            </a:r>
            <a:r>
              <a:rPr lang="ja-JP" altLang="ja-JP" sz="3600" b="1" u="sng" dirty="0"/>
              <a:t>での計画を行えなかった</a:t>
            </a:r>
            <a:endParaRPr lang="en-US" altLang="ja-JP" sz="3600" b="1" u="sng" dirty="0"/>
          </a:p>
          <a:p>
            <a:endParaRPr kumimoji="1" lang="ja-JP" altLang="en-US" sz="1600" dirty="0"/>
          </a:p>
        </p:txBody>
      </p:sp>
      <p:cxnSp>
        <p:nvCxnSpPr>
          <p:cNvPr id="6" name="直線矢印コネクタ 5">
            <a:extLst>
              <a:ext uri="{FF2B5EF4-FFF2-40B4-BE49-F238E27FC236}">
                <a16:creationId xmlns:a16="http://schemas.microsoft.com/office/drawing/2014/main" id="{7F3BAF68-F836-6A2B-4D4E-4D081E6012F0}"/>
              </a:ext>
            </a:extLst>
          </p:cNvPr>
          <p:cNvCxnSpPr>
            <a:cxnSpLocks/>
          </p:cNvCxnSpPr>
          <p:nvPr/>
        </p:nvCxnSpPr>
        <p:spPr>
          <a:xfrm>
            <a:off x="5465893" y="2883849"/>
            <a:ext cx="0" cy="18005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621FFA3-9E3B-A905-D92A-4125BE0AB529}"/>
              </a:ext>
            </a:extLst>
          </p:cNvPr>
          <p:cNvSpPr txBox="1"/>
          <p:nvPr/>
        </p:nvSpPr>
        <p:spPr>
          <a:xfrm>
            <a:off x="2970659" y="4684369"/>
            <a:ext cx="4990469" cy="830997"/>
          </a:xfrm>
          <a:prstGeom prst="rect">
            <a:avLst/>
          </a:prstGeom>
          <a:noFill/>
        </p:spPr>
        <p:txBody>
          <a:bodyPr wrap="none" rtlCol="0">
            <a:spAutoFit/>
          </a:bodyPr>
          <a:lstStyle/>
          <a:p>
            <a:r>
              <a:rPr kumimoji="1" lang="ja-JP" altLang="en-US" sz="4800" b="1" dirty="0"/>
              <a:t>★計画性の重要さ</a:t>
            </a:r>
            <a:endParaRPr kumimoji="1" lang="ja-JP" altLang="en-US" sz="2800" dirty="0"/>
          </a:p>
        </p:txBody>
      </p:sp>
    </p:spTree>
    <p:extLst>
      <p:ext uri="{BB962C8B-B14F-4D97-AF65-F5344CB8AC3E}">
        <p14:creationId xmlns:p14="http://schemas.microsoft.com/office/powerpoint/2010/main" val="1188067425"/>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9AD2CB4-4CDA-1075-43E4-5B81A14FC4C5}"/>
              </a:ext>
            </a:extLst>
          </p:cNvPr>
          <p:cNvSpPr txBox="1"/>
          <p:nvPr/>
        </p:nvSpPr>
        <p:spPr>
          <a:xfrm flipH="1">
            <a:off x="2382596" y="2721114"/>
            <a:ext cx="7258641" cy="707886"/>
          </a:xfrm>
          <a:prstGeom prst="rect">
            <a:avLst/>
          </a:prstGeom>
          <a:noFill/>
        </p:spPr>
        <p:txBody>
          <a:bodyPr wrap="square" rtlCol="0">
            <a:spAutoFit/>
          </a:bodyPr>
          <a:lstStyle/>
          <a:p>
            <a:r>
              <a:rPr kumimoji="1" lang="ja-JP" altLang="en-US" sz="4000" dirty="0"/>
              <a:t>★ 協調性</a:t>
            </a:r>
            <a:endParaRPr kumimoji="1" lang="en-US" altLang="ja-JP" sz="4000" dirty="0"/>
          </a:p>
        </p:txBody>
      </p:sp>
      <p:sp>
        <p:nvSpPr>
          <p:cNvPr id="5" name="テキスト ボックス 4">
            <a:extLst>
              <a:ext uri="{FF2B5EF4-FFF2-40B4-BE49-F238E27FC236}">
                <a16:creationId xmlns:a16="http://schemas.microsoft.com/office/drawing/2014/main" id="{42EA6605-6D90-7D77-582E-CBE57EF88C7D}"/>
              </a:ext>
            </a:extLst>
          </p:cNvPr>
          <p:cNvSpPr txBox="1"/>
          <p:nvPr/>
        </p:nvSpPr>
        <p:spPr>
          <a:xfrm>
            <a:off x="2172526" y="1036948"/>
            <a:ext cx="7468711" cy="769441"/>
          </a:xfrm>
          <a:prstGeom prst="rect">
            <a:avLst/>
          </a:prstGeom>
          <a:noFill/>
        </p:spPr>
        <p:txBody>
          <a:bodyPr wrap="none" rtlCol="0">
            <a:spAutoFit/>
          </a:bodyPr>
          <a:lstStyle/>
          <a:p>
            <a:r>
              <a:rPr kumimoji="1" lang="ja-JP" altLang="en-US" sz="4400" u="sng" dirty="0"/>
              <a:t>開発演習を通して得た力・学び</a:t>
            </a:r>
            <a:endParaRPr kumimoji="1" lang="en-US" altLang="ja-JP" sz="4400" u="sng" dirty="0"/>
          </a:p>
        </p:txBody>
      </p:sp>
      <p:sp>
        <p:nvSpPr>
          <p:cNvPr id="2" name="テキスト ボックス 1">
            <a:extLst>
              <a:ext uri="{FF2B5EF4-FFF2-40B4-BE49-F238E27FC236}">
                <a16:creationId xmlns:a16="http://schemas.microsoft.com/office/drawing/2014/main" id="{6BE31010-D4BB-D3C9-315D-5F074E182910}"/>
              </a:ext>
            </a:extLst>
          </p:cNvPr>
          <p:cNvSpPr txBox="1"/>
          <p:nvPr/>
        </p:nvSpPr>
        <p:spPr>
          <a:xfrm flipH="1">
            <a:off x="2382596" y="4187725"/>
            <a:ext cx="7258641" cy="707886"/>
          </a:xfrm>
          <a:prstGeom prst="rect">
            <a:avLst/>
          </a:prstGeom>
          <a:noFill/>
        </p:spPr>
        <p:txBody>
          <a:bodyPr wrap="square" rtlCol="0">
            <a:spAutoFit/>
          </a:bodyPr>
          <a:lstStyle/>
          <a:p>
            <a:r>
              <a:rPr kumimoji="1" lang="ja-JP" altLang="en-US" sz="4000" dirty="0"/>
              <a:t>★ プログラムの流れを掴む能力</a:t>
            </a:r>
          </a:p>
        </p:txBody>
      </p:sp>
    </p:spTree>
    <p:extLst>
      <p:ext uri="{BB962C8B-B14F-4D97-AF65-F5344CB8AC3E}">
        <p14:creationId xmlns:p14="http://schemas.microsoft.com/office/powerpoint/2010/main" val="283817433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9B0211A-3A27-BFE2-E4CF-FB395F415440}"/>
              </a:ext>
            </a:extLst>
          </p:cNvPr>
          <p:cNvSpPr txBox="1"/>
          <p:nvPr/>
        </p:nvSpPr>
        <p:spPr>
          <a:xfrm>
            <a:off x="1826241" y="2228671"/>
            <a:ext cx="8539517" cy="1754326"/>
          </a:xfrm>
          <a:prstGeom prst="rect">
            <a:avLst/>
          </a:prstGeom>
          <a:noFill/>
        </p:spPr>
        <p:txBody>
          <a:bodyPr wrap="none" rtlCol="0">
            <a:spAutoFit/>
          </a:bodyPr>
          <a:lstStyle/>
          <a:p>
            <a:r>
              <a:rPr kumimoji="1" lang="en-US" altLang="ja-JP" sz="3600" b="1" dirty="0"/>
              <a:t>E</a:t>
            </a:r>
            <a:r>
              <a:rPr kumimoji="1" lang="ja-JP" altLang="en-US" sz="3600" b="1" dirty="0"/>
              <a:t>チームの発表を終わらせていただきます。</a:t>
            </a:r>
            <a:endParaRPr kumimoji="1" lang="en-US" altLang="ja-JP" sz="3600" b="1" dirty="0"/>
          </a:p>
          <a:p>
            <a:endParaRPr kumimoji="1" lang="en-US" altLang="ja-JP" sz="3600" b="1" dirty="0"/>
          </a:p>
          <a:p>
            <a:r>
              <a:rPr kumimoji="1" lang="ja-JP" altLang="en-US" sz="3600" b="1" dirty="0"/>
              <a:t>ご清聴ありがとうございました。</a:t>
            </a:r>
          </a:p>
        </p:txBody>
      </p:sp>
      <p:pic>
        <p:nvPicPr>
          <p:cNvPr id="1026" name="Picture 2" descr="お辞儀をする男性会社員のイラスト | 【ゆるてが】商用可の無料イラスト素材サイト">
            <a:extLst>
              <a:ext uri="{FF2B5EF4-FFF2-40B4-BE49-F238E27FC236}">
                <a16:creationId xmlns:a16="http://schemas.microsoft.com/office/drawing/2014/main" id="{5DE1DABE-15B7-67B2-4C34-53E4A2E23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407" y="2897551"/>
            <a:ext cx="3641793" cy="364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06967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AA53ED7-7082-07A9-25D2-5C9C5A86BEA1}"/>
              </a:ext>
            </a:extLst>
          </p:cNvPr>
          <p:cNvSpPr/>
          <p:nvPr/>
        </p:nvSpPr>
        <p:spPr>
          <a:xfrm>
            <a:off x="1092286" y="2693528"/>
            <a:ext cx="1075936" cy="769441"/>
          </a:xfrm>
          <a:prstGeom prst="rect">
            <a:avLst/>
          </a:prstGeom>
          <a:noFill/>
        </p:spPr>
        <p:txBody>
          <a:bodyPr wrap="none" lIns="91440" tIns="45720" rIns="91440" bIns="45720">
            <a:spAutoFit/>
          </a:bodyPr>
          <a:lstStyle/>
          <a:p>
            <a:pPr algn="ctr"/>
            <a:r>
              <a:rPr lang="en-US" altLang="ja-JP"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02/</a:t>
            </a:r>
          </a:p>
        </p:txBody>
      </p:sp>
      <p:sp>
        <p:nvSpPr>
          <p:cNvPr id="7" name="正方形/長方形 6">
            <a:extLst>
              <a:ext uri="{FF2B5EF4-FFF2-40B4-BE49-F238E27FC236}">
                <a16:creationId xmlns:a16="http://schemas.microsoft.com/office/drawing/2014/main" id="{042AC034-44C6-53D1-6254-9EBAAA2ADDBC}"/>
              </a:ext>
            </a:extLst>
          </p:cNvPr>
          <p:cNvSpPr/>
          <p:nvPr/>
        </p:nvSpPr>
        <p:spPr>
          <a:xfrm>
            <a:off x="2033305" y="2659559"/>
            <a:ext cx="8812028" cy="769441"/>
          </a:xfrm>
          <a:prstGeom prst="rect">
            <a:avLst/>
          </a:prstGeom>
          <a:noFill/>
        </p:spPr>
        <p:txBody>
          <a:bodyPr wrap="none" lIns="91440" tIns="45720" rIns="91440" bIns="45720">
            <a:spAutoFit/>
          </a:bodyPr>
          <a:lstStyle/>
          <a:p>
            <a:pPr algn="ctr"/>
            <a:r>
              <a:rPr lang="ja-JP"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商品マスタ管理システムの追加機能</a:t>
            </a:r>
            <a:endParaRPr lang="ja-JP" alt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2303766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1EACFEA-F836-02A4-530A-B024C95AB4BF}"/>
              </a:ext>
            </a:extLst>
          </p:cNvPr>
          <p:cNvSpPr txBox="1"/>
          <p:nvPr/>
        </p:nvSpPr>
        <p:spPr>
          <a:xfrm>
            <a:off x="349623" y="322729"/>
            <a:ext cx="5100917" cy="461665"/>
          </a:xfrm>
          <a:prstGeom prst="rect">
            <a:avLst/>
          </a:prstGeom>
          <a:noFill/>
        </p:spPr>
        <p:txBody>
          <a:bodyPr wrap="square" rtlCol="0">
            <a:spAutoFit/>
          </a:bodyPr>
          <a:lstStyle/>
          <a:p>
            <a:r>
              <a:rPr lang="ja-JP" altLang="en-US" sz="2400" u="sng" dirty="0">
                <a:effectLst/>
                <a:latin typeface="+mn-ea"/>
                <a:cs typeface="Times New Roman" panose="02020603050405020304" pitchFamily="18" charset="0"/>
              </a:rPr>
              <a:t>商品マスタ管理システムの追加機能</a:t>
            </a:r>
            <a:endParaRPr kumimoji="1" lang="ja-JP" altLang="en-US" sz="2400" u="sng" dirty="0"/>
          </a:p>
        </p:txBody>
      </p:sp>
      <p:sp>
        <p:nvSpPr>
          <p:cNvPr id="26" name="テキスト ボックス 25">
            <a:extLst>
              <a:ext uri="{FF2B5EF4-FFF2-40B4-BE49-F238E27FC236}">
                <a16:creationId xmlns:a16="http://schemas.microsoft.com/office/drawing/2014/main" id="{EA01C580-9E82-D99F-084B-E56D887C6343}"/>
              </a:ext>
            </a:extLst>
          </p:cNvPr>
          <p:cNvSpPr txBox="1"/>
          <p:nvPr/>
        </p:nvSpPr>
        <p:spPr>
          <a:xfrm>
            <a:off x="7091082" y="233206"/>
            <a:ext cx="5100918" cy="923330"/>
          </a:xfrm>
          <a:prstGeom prst="rect">
            <a:avLst/>
          </a:prstGeom>
          <a:noFill/>
        </p:spPr>
        <p:txBody>
          <a:bodyPr wrap="square" rtlCol="0">
            <a:spAutoFit/>
          </a:bodyPr>
          <a:lstStyle/>
          <a:p>
            <a:endParaRPr lang="en-US" altLang="ja-JP" dirty="0">
              <a:latin typeface="Söhne"/>
            </a:endParaRPr>
          </a:p>
          <a:p>
            <a:endParaRPr lang="en-US" altLang="ja-JP" b="0" i="0" dirty="0">
              <a:effectLst/>
              <a:latin typeface="Söhne"/>
            </a:endParaRPr>
          </a:p>
          <a:p>
            <a:endParaRPr kumimoji="1" lang="ja-JP" altLang="en-US" dirty="0"/>
          </a:p>
        </p:txBody>
      </p:sp>
      <p:pic>
        <p:nvPicPr>
          <p:cNvPr id="7" name="図 6" descr="テキスト, 手紙&#10;&#10;自動的に生成された説明">
            <a:extLst>
              <a:ext uri="{FF2B5EF4-FFF2-40B4-BE49-F238E27FC236}">
                <a16:creationId xmlns:a16="http://schemas.microsoft.com/office/drawing/2014/main" id="{B82D0912-03B7-301C-E070-4208AE9C392C}"/>
              </a:ext>
            </a:extLst>
          </p:cNvPr>
          <p:cNvPicPr>
            <a:picLocks noChangeAspect="1"/>
          </p:cNvPicPr>
          <p:nvPr/>
        </p:nvPicPr>
        <p:blipFill rotWithShape="1">
          <a:blip r:embed="rId3">
            <a:extLst>
              <a:ext uri="{28A0092B-C50C-407E-A947-70E740481C1C}">
                <a14:useLocalDpi xmlns:a14="http://schemas.microsoft.com/office/drawing/2010/main" val="0"/>
              </a:ext>
            </a:extLst>
          </a:blip>
          <a:srcRect t="-2" r="9239" b="46777"/>
          <a:stretch/>
        </p:blipFill>
        <p:spPr>
          <a:xfrm>
            <a:off x="349624" y="948008"/>
            <a:ext cx="4231342" cy="3104039"/>
          </a:xfrm>
          <a:prstGeom prst="rect">
            <a:avLst/>
          </a:prstGeom>
        </p:spPr>
      </p:pic>
      <p:pic>
        <p:nvPicPr>
          <p:cNvPr id="23" name="図 22">
            <a:extLst>
              <a:ext uri="{FF2B5EF4-FFF2-40B4-BE49-F238E27FC236}">
                <a16:creationId xmlns:a16="http://schemas.microsoft.com/office/drawing/2014/main" id="{EB00FE8B-02B0-5F28-EC55-F06E58AA6D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23" y="948008"/>
            <a:ext cx="388654" cy="327688"/>
          </a:xfrm>
          <a:prstGeom prst="rect">
            <a:avLst/>
          </a:prstGeom>
        </p:spPr>
      </p:pic>
      <p:pic>
        <p:nvPicPr>
          <p:cNvPr id="9" name="図 8" descr="テーブル&#10;&#10;自動的に生成された説明">
            <a:extLst>
              <a:ext uri="{FF2B5EF4-FFF2-40B4-BE49-F238E27FC236}">
                <a16:creationId xmlns:a16="http://schemas.microsoft.com/office/drawing/2014/main" id="{12C43D62-359D-2840-CA39-387F0F0F03A3}"/>
              </a:ext>
            </a:extLst>
          </p:cNvPr>
          <p:cNvPicPr>
            <a:picLocks noChangeAspect="1"/>
          </p:cNvPicPr>
          <p:nvPr/>
        </p:nvPicPr>
        <p:blipFill rotWithShape="1">
          <a:blip r:embed="rId5">
            <a:extLst>
              <a:ext uri="{28A0092B-C50C-407E-A947-70E740481C1C}">
                <a14:useLocalDpi xmlns:a14="http://schemas.microsoft.com/office/drawing/2010/main" val="0"/>
              </a:ext>
            </a:extLst>
          </a:blip>
          <a:srcRect l="-140" t="3353" r="5771" b="44028"/>
          <a:stretch/>
        </p:blipFill>
        <p:spPr>
          <a:xfrm>
            <a:off x="6221508" y="780018"/>
            <a:ext cx="5717311" cy="3272029"/>
          </a:xfrm>
          <a:prstGeom prst="rect">
            <a:avLst/>
          </a:prstGeom>
        </p:spPr>
      </p:pic>
      <p:pic>
        <p:nvPicPr>
          <p:cNvPr id="10" name="図 9">
            <a:extLst>
              <a:ext uri="{FF2B5EF4-FFF2-40B4-BE49-F238E27FC236}">
                <a16:creationId xmlns:a16="http://schemas.microsoft.com/office/drawing/2014/main" id="{3C165534-199F-CEC2-5A80-4E6A6E33E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254" y="983956"/>
            <a:ext cx="388654" cy="327688"/>
          </a:xfrm>
          <a:prstGeom prst="rect">
            <a:avLst/>
          </a:prstGeom>
        </p:spPr>
      </p:pic>
      <p:cxnSp>
        <p:nvCxnSpPr>
          <p:cNvPr id="11" name="直線矢印コネクタ 10">
            <a:extLst>
              <a:ext uri="{FF2B5EF4-FFF2-40B4-BE49-F238E27FC236}">
                <a16:creationId xmlns:a16="http://schemas.microsoft.com/office/drawing/2014/main" id="{163E6651-BA67-122F-0840-4922EDFCFDBC}"/>
              </a:ext>
            </a:extLst>
          </p:cNvPr>
          <p:cNvCxnSpPr>
            <a:cxnSpLocks/>
          </p:cNvCxnSpPr>
          <p:nvPr/>
        </p:nvCxnSpPr>
        <p:spPr>
          <a:xfrm>
            <a:off x="4763834" y="2699438"/>
            <a:ext cx="1373411" cy="0"/>
          </a:xfrm>
          <a:prstGeom prst="straightConnector1">
            <a:avLst/>
          </a:prstGeom>
          <a:ln w="1301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D640889-6B69-B6F0-DD9A-4FE90804B2EA}"/>
              </a:ext>
            </a:extLst>
          </p:cNvPr>
          <p:cNvSpPr txBox="1"/>
          <p:nvPr/>
        </p:nvSpPr>
        <p:spPr>
          <a:xfrm>
            <a:off x="6101388" y="5912241"/>
            <a:ext cx="5478750" cy="584775"/>
          </a:xfrm>
          <a:prstGeom prst="rect">
            <a:avLst/>
          </a:prstGeom>
          <a:noFill/>
          <a:ln w="28575">
            <a:solidFill>
              <a:schemeClr val="tx2">
                <a:lumMod val="40000"/>
                <a:lumOff val="60000"/>
              </a:schemeClr>
            </a:solidFill>
          </a:ln>
        </p:spPr>
        <p:txBody>
          <a:bodyPr wrap="square" rtlCol="0">
            <a:spAutoFit/>
          </a:bodyPr>
          <a:lstStyle/>
          <a:p>
            <a:pPr algn="ctr"/>
            <a:r>
              <a:rPr lang="ja-JP" altLang="en-US" sz="3200" dirty="0">
                <a:latin typeface="Söhne"/>
              </a:rPr>
              <a:t>重複商品の照会機能</a:t>
            </a:r>
            <a:endParaRPr lang="en-US" altLang="ja-JP" sz="3200" dirty="0">
              <a:latin typeface="Söhne"/>
            </a:endParaRPr>
          </a:p>
        </p:txBody>
      </p:sp>
      <p:sp>
        <p:nvSpPr>
          <p:cNvPr id="15" name="テキスト ボックス 14">
            <a:extLst>
              <a:ext uri="{FF2B5EF4-FFF2-40B4-BE49-F238E27FC236}">
                <a16:creationId xmlns:a16="http://schemas.microsoft.com/office/drawing/2014/main" id="{5AC52108-E20D-3C5A-D69D-694C4C482692}"/>
              </a:ext>
            </a:extLst>
          </p:cNvPr>
          <p:cNvSpPr txBox="1"/>
          <p:nvPr/>
        </p:nvSpPr>
        <p:spPr>
          <a:xfrm>
            <a:off x="6096000" y="5133483"/>
            <a:ext cx="5478751" cy="584775"/>
          </a:xfrm>
          <a:prstGeom prst="rect">
            <a:avLst/>
          </a:prstGeom>
          <a:noFill/>
          <a:ln w="28575">
            <a:solidFill>
              <a:schemeClr val="tx2">
                <a:lumMod val="40000"/>
                <a:lumOff val="60000"/>
              </a:schemeClr>
            </a:solidFill>
          </a:ln>
        </p:spPr>
        <p:txBody>
          <a:bodyPr wrap="square" rtlCol="0">
            <a:spAutoFit/>
          </a:bodyPr>
          <a:lstStyle/>
          <a:p>
            <a:pPr algn="ctr"/>
            <a:r>
              <a:rPr lang="ja-JP" altLang="en-US" sz="3200" dirty="0">
                <a:latin typeface="Söhne"/>
              </a:rPr>
              <a:t>キーワード照会機能</a:t>
            </a:r>
            <a:endParaRPr lang="en-US" altLang="ja-JP" sz="3200" dirty="0">
              <a:latin typeface="Söhne"/>
            </a:endParaRPr>
          </a:p>
        </p:txBody>
      </p:sp>
      <p:cxnSp>
        <p:nvCxnSpPr>
          <p:cNvPr id="16" name="直線矢印コネクタ 15">
            <a:extLst>
              <a:ext uri="{FF2B5EF4-FFF2-40B4-BE49-F238E27FC236}">
                <a16:creationId xmlns:a16="http://schemas.microsoft.com/office/drawing/2014/main" id="{0A11F397-BFF6-6E6C-7E62-6BB8B9BE2AAE}"/>
              </a:ext>
            </a:extLst>
          </p:cNvPr>
          <p:cNvCxnSpPr>
            <a:cxnSpLocks/>
          </p:cNvCxnSpPr>
          <p:nvPr/>
        </p:nvCxnSpPr>
        <p:spPr>
          <a:xfrm>
            <a:off x="8969846" y="4052047"/>
            <a:ext cx="0" cy="1066427"/>
          </a:xfrm>
          <a:prstGeom prst="straightConnector1">
            <a:avLst/>
          </a:prstGeom>
          <a:ln w="1301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8283EAA2-2C4E-7DC9-E0E9-F383CD0999CB}"/>
              </a:ext>
            </a:extLst>
          </p:cNvPr>
          <p:cNvSpPr txBox="1"/>
          <p:nvPr/>
        </p:nvSpPr>
        <p:spPr>
          <a:xfrm>
            <a:off x="4571275" y="4533699"/>
            <a:ext cx="1954306" cy="584775"/>
          </a:xfrm>
          <a:prstGeom prst="rect">
            <a:avLst/>
          </a:prstGeom>
          <a:noFill/>
          <a:ln w="28575">
            <a:noFill/>
          </a:ln>
        </p:spPr>
        <p:txBody>
          <a:bodyPr wrap="square" rtlCol="0">
            <a:spAutoFit/>
          </a:bodyPr>
          <a:lstStyle/>
          <a:p>
            <a:pPr algn="ctr"/>
            <a:r>
              <a:rPr lang="ja-JP" altLang="en-US" sz="3200" u="sng" dirty="0">
                <a:latin typeface="Söhne"/>
              </a:rPr>
              <a:t>新機能</a:t>
            </a:r>
            <a:endParaRPr lang="en-US" altLang="ja-JP" sz="3200" u="sng" dirty="0">
              <a:latin typeface="Söhne"/>
            </a:endParaRPr>
          </a:p>
        </p:txBody>
      </p:sp>
    </p:spTree>
    <p:extLst>
      <p:ext uri="{BB962C8B-B14F-4D97-AF65-F5344CB8AC3E}">
        <p14:creationId xmlns:p14="http://schemas.microsoft.com/office/powerpoint/2010/main" val="405977331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EC65A1E-24CC-D0E4-E14E-0E8928095918}"/>
              </a:ext>
            </a:extLst>
          </p:cNvPr>
          <p:cNvSpPr txBox="1"/>
          <p:nvPr/>
        </p:nvSpPr>
        <p:spPr>
          <a:xfrm>
            <a:off x="3883302" y="1120588"/>
            <a:ext cx="4016188" cy="1200329"/>
          </a:xfrm>
          <a:prstGeom prst="rect">
            <a:avLst/>
          </a:prstGeom>
          <a:noFill/>
        </p:spPr>
        <p:txBody>
          <a:bodyPr wrap="square" rtlCol="0">
            <a:spAutoFit/>
          </a:bodyPr>
          <a:lstStyle/>
          <a:p>
            <a:r>
              <a:rPr kumimoji="1" lang="ja-JP" altLang="en-US" sz="7200" dirty="0"/>
              <a:t>実機説明</a:t>
            </a:r>
          </a:p>
        </p:txBody>
      </p:sp>
      <p:sp>
        <p:nvSpPr>
          <p:cNvPr id="5" name="テキスト ボックス 4">
            <a:extLst>
              <a:ext uri="{FF2B5EF4-FFF2-40B4-BE49-F238E27FC236}">
                <a16:creationId xmlns:a16="http://schemas.microsoft.com/office/drawing/2014/main" id="{17BFE491-A668-D627-9715-DF0209A72497}"/>
              </a:ext>
            </a:extLst>
          </p:cNvPr>
          <p:cNvSpPr txBox="1"/>
          <p:nvPr/>
        </p:nvSpPr>
        <p:spPr>
          <a:xfrm>
            <a:off x="3152020" y="4107609"/>
            <a:ext cx="5478750" cy="584775"/>
          </a:xfrm>
          <a:prstGeom prst="rect">
            <a:avLst/>
          </a:prstGeom>
          <a:noFill/>
          <a:ln w="28575">
            <a:solidFill>
              <a:schemeClr val="tx2">
                <a:lumMod val="40000"/>
                <a:lumOff val="60000"/>
              </a:schemeClr>
            </a:solidFill>
          </a:ln>
        </p:spPr>
        <p:txBody>
          <a:bodyPr wrap="square" rtlCol="0">
            <a:spAutoFit/>
          </a:bodyPr>
          <a:lstStyle/>
          <a:p>
            <a:pPr algn="ctr"/>
            <a:r>
              <a:rPr lang="ja-JP" altLang="en-US" sz="3200" dirty="0">
                <a:latin typeface="Söhne"/>
              </a:rPr>
              <a:t>重複商品の</a:t>
            </a:r>
            <a:r>
              <a:rPr kumimoji="1" lang="ja-JP" altLang="en-US" sz="3200" dirty="0">
                <a:solidFill>
                  <a:prstClr val="white"/>
                </a:solidFill>
                <a:latin typeface="Century Gothic" panose="020B0502020202020204"/>
                <a:ea typeface="ＭＳ Ｐゴシック" panose="020B0600070205080204" pitchFamily="50" charset="-128"/>
              </a:rPr>
              <a:t>照会</a:t>
            </a:r>
            <a:r>
              <a:rPr lang="ja-JP" altLang="en-US" sz="3200" dirty="0">
                <a:latin typeface="Söhne"/>
              </a:rPr>
              <a:t>機能</a:t>
            </a:r>
            <a:endParaRPr lang="en-US" altLang="ja-JP" sz="3200" dirty="0">
              <a:latin typeface="Söhne"/>
            </a:endParaRPr>
          </a:p>
        </p:txBody>
      </p:sp>
      <p:sp>
        <p:nvSpPr>
          <p:cNvPr id="6" name="テキスト ボックス 5">
            <a:extLst>
              <a:ext uri="{FF2B5EF4-FFF2-40B4-BE49-F238E27FC236}">
                <a16:creationId xmlns:a16="http://schemas.microsoft.com/office/drawing/2014/main" id="{ECCFB845-C45A-659D-AC2E-18632E5739B9}"/>
              </a:ext>
            </a:extLst>
          </p:cNvPr>
          <p:cNvSpPr txBox="1"/>
          <p:nvPr/>
        </p:nvSpPr>
        <p:spPr>
          <a:xfrm>
            <a:off x="3152020" y="3003321"/>
            <a:ext cx="5478751" cy="584775"/>
          </a:xfrm>
          <a:prstGeom prst="rect">
            <a:avLst/>
          </a:prstGeom>
          <a:noFill/>
          <a:ln w="28575">
            <a:solidFill>
              <a:schemeClr val="tx2">
                <a:lumMod val="40000"/>
                <a:lumOff val="60000"/>
              </a:schemeClr>
            </a:solidFill>
          </a:ln>
        </p:spPr>
        <p:txBody>
          <a:bodyPr wrap="square" rtlCol="0">
            <a:spAutoFit/>
          </a:bodyPr>
          <a:lstStyle/>
          <a:p>
            <a:pPr algn="ctr"/>
            <a:r>
              <a:rPr lang="ja-JP" altLang="en-US" sz="3200" dirty="0">
                <a:latin typeface="Söhne"/>
              </a:rPr>
              <a:t>キーワード照会機能</a:t>
            </a:r>
            <a:endParaRPr lang="en-US" altLang="ja-JP" sz="3200" dirty="0">
              <a:latin typeface="Söhne"/>
            </a:endParaRPr>
          </a:p>
        </p:txBody>
      </p:sp>
    </p:spTree>
    <p:extLst>
      <p:ext uri="{BB962C8B-B14F-4D97-AF65-F5344CB8AC3E}">
        <p14:creationId xmlns:p14="http://schemas.microsoft.com/office/powerpoint/2010/main" val="93661019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56AE6F82-3688-88BD-54BD-05C69100E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1414" y="2675894"/>
            <a:ext cx="5246559" cy="4010514"/>
          </a:xfrm>
          <a:prstGeom prst="rect">
            <a:avLst/>
          </a:prstGeom>
        </p:spPr>
      </p:pic>
      <p:pic>
        <p:nvPicPr>
          <p:cNvPr id="14" name="図 13">
            <a:extLst>
              <a:ext uri="{FF2B5EF4-FFF2-40B4-BE49-F238E27FC236}">
                <a16:creationId xmlns:a16="http://schemas.microsoft.com/office/drawing/2014/main" id="{E5324A14-8B6E-D2AF-0FAB-8A305E0EE080}"/>
              </a:ext>
            </a:extLst>
          </p:cNvPr>
          <p:cNvPicPr>
            <a:picLocks noChangeAspect="1"/>
          </p:cNvPicPr>
          <p:nvPr/>
        </p:nvPicPr>
        <p:blipFill>
          <a:blip r:embed="rId3"/>
          <a:stretch>
            <a:fillRect/>
          </a:stretch>
        </p:blipFill>
        <p:spPr>
          <a:xfrm>
            <a:off x="129020" y="190446"/>
            <a:ext cx="5734452" cy="3810293"/>
          </a:xfrm>
          <a:prstGeom prst="rect">
            <a:avLst/>
          </a:prstGeom>
        </p:spPr>
      </p:pic>
      <p:sp>
        <p:nvSpPr>
          <p:cNvPr id="15" name="テキスト ボックス 14">
            <a:extLst>
              <a:ext uri="{FF2B5EF4-FFF2-40B4-BE49-F238E27FC236}">
                <a16:creationId xmlns:a16="http://schemas.microsoft.com/office/drawing/2014/main" id="{4529095C-B468-FCDD-9F80-2460745E4BAB}"/>
              </a:ext>
            </a:extLst>
          </p:cNvPr>
          <p:cNvSpPr txBox="1"/>
          <p:nvPr/>
        </p:nvSpPr>
        <p:spPr>
          <a:xfrm>
            <a:off x="7258639" y="1055802"/>
            <a:ext cx="1569660" cy="646331"/>
          </a:xfrm>
          <a:prstGeom prst="rect">
            <a:avLst/>
          </a:prstGeom>
          <a:noFill/>
        </p:spPr>
        <p:txBody>
          <a:bodyPr wrap="none" rtlCol="0">
            <a:spAutoFit/>
          </a:bodyPr>
          <a:lstStyle/>
          <a:p>
            <a:r>
              <a:rPr kumimoji="1" lang="ja-JP" altLang="en-US" sz="3600" b="1" dirty="0"/>
              <a:t>改善前</a:t>
            </a:r>
          </a:p>
        </p:txBody>
      </p:sp>
      <p:cxnSp>
        <p:nvCxnSpPr>
          <p:cNvPr id="18" name="直線矢印コネクタ 17">
            <a:extLst>
              <a:ext uri="{FF2B5EF4-FFF2-40B4-BE49-F238E27FC236}">
                <a16:creationId xmlns:a16="http://schemas.microsoft.com/office/drawing/2014/main" id="{2BF8777B-D90A-F1CB-2DEC-AD08EB4B60FA}"/>
              </a:ext>
            </a:extLst>
          </p:cNvPr>
          <p:cNvCxnSpPr>
            <a:cxnSpLocks/>
            <a:stCxn id="15" idx="1"/>
          </p:cNvCxnSpPr>
          <p:nvPr/>
        </p:nvCxnSpPr>
        <p:spPr>
          <a:xfrm flipH="1">
            <a:off x="5929460" y="1378968"/>
            <a:ext cx="132917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3B9FF47A-A267-7B2F-D682-FC2211B137BC}"/>
              </a:ext>
            </a:extLst>
          </p:cNvPr>
          <p:cNvSpPr txBox="1"/>
          <p:nvPr/>
        </p:nvSpPr>
        <p:spPr>
          <a:xfrm>
            <a:off x="2205873" y="4974500"/>
            <a:ext cx="6094428" cy="769441"/>
          </a:xfrm>
          <a:prstGeom prst="rect">
            <a:avLst/>
          </a:prstGeom>
          <a:noFill/>
        </p:spPr>
        <p:txBody>
          <a:bodyPr wrap="square">
            <a:spAutoFit/>
          </a:bodyPr>
          <a:lstStyle/>
          <a:p>
            <a:r>
              <a:rPr kumimoji="1" lang="ja-JP" altLang="en-US" sz="4400" dirty="0"/>
              <a:t>改善後</a:t>
            </a:r>
            <a:endParaRPr lang="ja-JP" altLang="en-US" sz="4400" dirty="0"/>
          </a:p>
        </p:txBody>
      </p:sp>
      <p:cxnSp>
        <p:nvCxnSpPr>
          <p:cNvPr id="23" name="直線矢印コネクタ 22">
            <a:extLst>
              <a:ext uri="{FF2B5EF4-FFF2-40B4-BE49-F238E27FC236}">
                <a16:creationId xmlns:a16="http://schemas.microsoft.com/office/drawing/2014/main" id="{EF85E625-E312-5378-BD5C-99FB10F375F7}"/>
              </a:ext>
            </a:extLst>
          </p:cNvPr>
          <p:cNvCxnSpPr/>
          <p:nvPr/>
        </p:nvCxnSpPr>
        <p:spPr>
          <a:xfrm>
            <a:off x="4100660" y="5382705"/>
            <a:ext cx="19953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7666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75590AC-62A8-902F-6761-189C162B0775}"/>
              </a:ext>
            </a:extLst>
          </p:cNvPr>
          <p:cNvPicPr>
            <a:picLocks noChangeAspect="1"/>
          </p:cNvPicPr>
          <p:nvPr/>
        </p:nvPicPr>
        <p:blipFill>
          <a:blip r:embed="rId2"/>
          <a:stretch>
            <a:fillRect/>
          </a:stretch>
        </p:blipFill>
        <p:spPr>
          <a:xfrm>
            <a:off x="129324" y="172272"/>
            <a:ext cx="7428322" cy="3256728"/>
          </a:xfrm>
          <a:prstGeom prst="rect">
            <a:avLst/>
          </a:prstGeom>
        </p:spPr>
      </p:pic>
      <p:pic>
        <p:nvPicPr>
          <p:cNvPr id="10" name="図 9" descr="テキスト&#10;&#10;自動的に生成された説明">
            <a:extLst>
              <a:ext uri="{FF2B5EF4-FFF2-40B4-BE49-F238E27FC236}">
                <a16:creationId xmlns:a16="http://schemas.microsoft.com/office/drawing/2014/main" id="{1513ED5E-A6A6-4EB9-4D69-A5791C2CC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1" y="3348655"/>
            <a:ext cx="7033475" cy="3421967"/>
          </a:xfrm>
          <a:prstGeom prst="rect">
            <a:avLst/>
          </a:prstGeom>
        </p:spPr>
      </p:pic>
      <p:sp>
        <p:nvSpPr>
          <p:cNvPr id="11" name="テキスト ボックス 10">
            <a:extLst>
              <a:ext uri="{FF2B5EF4-FFF2-40B4-BE49-F238E27FC236}">
                <a16:creationId xmlns:a16="http://schemas.microsoft.com/office/drawing/2014/main" id="{7E6FDF36-951D-8BB5-AA2E-DFE154EB6B0C}"/>
              </a:ext>
            </a:extLst>
          </p:cNvPr>
          <p:cNvSpPr txBox="1"/>
          <p:nvPr/>
        </p:nvSpPr>
        <p:spPr>
          <a:xfrm>
            <a:off x="8667750" y="1280070"/>
            <a:ext cx="1981200" cy="769441"/>
          </a:xfrm>
          <a:prstGeom prst="rect">
            <a:avLst/>
          </a:prstGeom>
          <a:noFill/>
        </p:spPr>
        <p:txBody>
          <a:bodyPr wrap="square" rtlCol="0">
            <a:spAutoFit/>
          </a:bodyPr>
          <a:lstStyle/>
          <a:p>
            <a:r>
              <a:rPr kumimoji="1" lang="ja-JP" altLang="en-US" sz="4400" dirty="0"/>
              <a:t>改善前</a:t>
            </a:r>
          </a:p>
        </p:txBody>
      </p:sp>
      <p:cxnSp>
        <p:nvCxnSpPr>
          <p:cNvPr id="13" name="直線矢印コネクタ 12">
            <a:extLst>
              <a:ext uri="{FF2B5EF4-FFF2-40B4-BE49-F238E27FC236}">
                <a16:creationId xmlns:a16="http://schemas.microsoft.com/office/drawing/2014/main" id="{12483523-BC79-38CF-8AA4-E66C1528628B}"/>
              </a:ext>
            </a:extLst>
          </p:cNvPr>
          <p:cNvCxnSpPr>
            <a:cxnSpLocks/>
            <a:stCxn id="11" idx="1"/>
          </p:cNvCxnSpPr>
          <p:nvPr/>
        </p:nvCxnSpPr>
        <p:spPr>
          <a:xfrm flipH="1">
            <a:off x="7658100" y="1664791"/>
            <a:ext cx="1009650" cy="306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B3A6B2D5-4A3B-DFB1-05C3-01154C056FBA}"/>
              </a:ext>
            </a:extLst>
          </p:cNvPr>
          <p:cNvSpPr txBox="1"/>
          <p:nvPr/>
        </p:nvSpPr>
        <p:spPr>
          <a:xfrm>
            <a:off x="1263192" y="4268813"/>
            <a:ext cx="2031325" cy="830997"/>
          </a:xfrm>
          <a:prstGeom prst="rect">
            <a:avLst/>
          </a:prstGeom>
          <a:noFill/>
        </p:spPr>
        <p:txBody>
          <a:bodyPr wrap="none" rtlCol="0">
            <a:spAutoFit/>
          </a:bodyPr>
          <a:lstStyle/>
          <a:p>
            <a:r>
              <a:rPr kumimoji="1" lang="ja-JP" altLang="en-US" sz="4800" dirty="0"/>
              <a:t>改善後</a:t>
            </a:r>
          </a:p>
        </p:txBody>
      </p:sp>
      <p:cxnSp>
        <p:nvCxnSpPr>
          <p:cNvPr id="17" name="直線矢印コネクタ 16">
            <a:extLst>
              <a:ext uri="{FF2B5EF4-FFF2-40B4-BE49-F238E27FC236}">
                <a16:creationId xmlns:a16="http://schemas.microsoft.com/office/drawing/2014/main" id="{C9BBFA02-B633-42FF-7A0B-A4A45C3B6173}"/>
              </a:ext>
            </a:extLst>
          </p:cNvPr>
          <p:cNvCxnSpPr>
            <a:stCxn id="15" idx="3"/>
          </p:cNvCxnSpPr>
          <p:nvPr/>
        </p:nvCxnSpPr>
        <p:spPr>
          <a:xfrm>
            <a:off x="3294517" y="4684312"/>
            <a:ext cx="1635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12617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8E4DE7D-0689-9820-8B5B-D96DFDF2BED2}"/>
              </a:ext>
            </a:extLst>
          </p:cNvPr>
          <p:cNvSpPr txBox="1"/>
          <p:nvPr/>
        </p:nvSpPr>
        <p:spPr>
          <a:xfrm>
            <a:off x="1511524" y="1253970"/>
            <a:ext cx="2079812" cy="830997"/>
          </a:xfrm>
          <a:prstGeom prst="rect">
            <a:avLst/>
          </a:prstGeom>
          <a:noFill/>
        </p:spPr>
        <p:txBody>
          <a:bodyPr wrap="square" rtlCol="0">
            <a:spAutoFit/>
          </a:bodyPr>
          <a:lstStyle/>
          <a:p>
            <a:r>
              <a:rPr kumimoji="1" lang="ja-JP" altLang="en-US" sz="4800" i="1" u="sng" dirty="0"/>
              <a:t>目次</a:t>
            </a:r>
          </a:p>
        </p:txBody>
      </p:sp>
      <p:sp>
        <p:nvSpPr>
          <p:cNvPr id="5" name="テキスト ボックス 4">
            <a:extLst>
              <a:ext uri="{FF2B5EF4-FFF2-40B4-BE49-F238E27FC236}">
                <a16:creationId xmlns:a16="http://schemas.microsoft.com/office/drawing/2014/main" id="{46D0A91E-0B6C-613A-6894-BA67C42435AC}"/>
              </a:ext>
            </a:extLst>
          </p:cNvPr>
          <p:cNvSpPr txBox="1"/>
          <p:nvPr/>
        </p:nvSpPr>
        <p:spPr>
          <a:xfrm>
            <a:off x="4358182" y="432361"/>
            <a:ext cx="7390966" cy="5843571"/>
          </a:xfrm>
          <a:prstGeom prst="rect">
            <a:avLst/>
          </a:prstGeom>
          <a:noFill/>
          <a:ln w="38100">
            <a:solidFill>
              <a:schemeClr val="tx1"/>
            </a:solidFill>
          </a:ln>
        </p:spPr>
        <p:txBody>
          <a:bodyPr wrap="square" rtlCol="0">
            <a:noAutofit/>
          </a:bodyPr>
          <a:lstStyle/>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０１</a:t>
            </a:r>
            <a:r>
              <a:rPr kumimoji="1" lang="en-US" altLang="ja-JP" sz="2800" b="1" dirty="0">
                <a:solidFill>
                  <a:schemeClr val="accent6">
                    <a:lumMod val="20000"/>
                    <a:lumOff val="80000"/>
                  </a:schemeClr>
                </a:solidFill>
              </a:rPr>
              <a:t>/ </a:t>
            </a:r>
            <a:r>
              <a:rPr kumimoji="1" lang="ja-JP" altLang="en-US" sz="2800" b="1" dirty="0">
                <a:solidFill>
                  <a:schemeClr val="accent6">
                    <a:lumMod val="20000"/>
                    <a:lumOff val="80000"/>
                  </a:schemeClr>
                </a:solidFill>
              </a:rPr>
              <a:t>挨拶・メンバー紹介</a:t>
            </a:r>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０２</a:t>
            </a:r>
            <a:r>
              <a:rPr kumimoji="1" lang="en-US" altLang="ja-JP" sz="2800" b="1" dirty="0">
                <a:solidFill>
                  <a:schemeClr val="accent6">
                    <a:lumMod val="20000"/>
                    <a:lumOff val="80000"/>
                  </a:schemeClr>
                </a:solidFill>
              </a:rPr>
              <a:t>/</a:t>
            </a:r>
            <a:r>
              <a:rPr kumimoji="1" lang="ja-JP" altLang="en-US" sz="2800" b="1" dirty="0">
                <a:solidFill>
                  <a:schemeClr val="accent6">
                    <a:lumMod val="20000"/>
                    <a:lumOff val="80000"/>
                  </a:schemeClr>
                </a:solidFill>
              </a:rPr>
              <a:t>商品マスタ管理システムの追加機能</a:t>
            </a:r>
          </a:p>
          <a:p>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０３</a:t>
            </a:r>
            <a:r>
              <a:rPr kumimoji="1" lang="en-US" altLang="ja-JP" sz="2800" b="1" dirty="0">
                <a:solidFill>
                  <a:schemeClr val="accent6">
                    <a:lumMod val="20000"/>
                    <a:lumOff val="80000"/>
                  </a:schemeClr>
                </a:solidFill>
              </a:rPr>
              <a:t>/</a:t>
            </a:r>
            <a:r>
              <a:rPr kumimoji="1" lang="ja-JP" altLang="en-US" sz="2800" b="1" dirty="0">
                <a:solidFill>
                  <a:schemeClr val="accent6">
                    <a:lumMod val="20000"/>
                    <a:lumOff val="80000"/>
                  </a:schemeClr>
                </a:solidFill>
              </a:rPr>
              <a:t>　開発作業担当者</a:t>
            </a:r>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０４</a:t>
            </a:r>
            <a:r>
              <a:rPr kumimoji="1" lang="en-US" altLang="ja-JP" sz="2800" b="1" dirty="0">
                <a:solidFill>
                  <a:schemeClr val="accent6">
                    <a:lumMod val="20000"/>
                    <a:lumOff val="80000"/>
                  </a:schemeClr>
                </a:solidFill>
              </a:rPr>
              <a:t>/</a:t>
            </a:r>
            <a:r>
              <a:rPr kumimoji="1" lang="ja-JP" altLang="en-US" sz="2800" b="1" dirty="0">
                <a:solidFill>
                  <a:schemeClr val="accent6">
                    <a:lumMod val="20000"/>
                    <a:lumOff val="80000"/>
                  </a:schemeClr>
                </a:solidFill>
              </a:rPr>
              <a:t>　苦労した事・工夫点・アピールポイント</a:t>
            </a:r>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０５</a:t>
            </a:r>
            <a:r>
              <a:rPr kumimoji="1" lang="en-US" altLang="ja-JP" sz="2800" b="1" dirty="0">
                <a:solidFill>
                  <a:schemeClr val="accent6">
                    <a:lumMod val="20000"/>
                    <a:lumOff val="80000"/>
                  </a:schemeClr>
                </a:solidFill>
              </a:rPr>
              <a:t>/ </a:t>
            </a:r>
            <a:r>
              <a:rPr kumimoji="1" lang="ja-JP" altLang="en-US" sz="2800" b="1" dirty="0">
                <a:solidFill>
                  <a:schemeClr val="accent6">
                    <a:lumMod val="20000"/>
                    <a:lumOff val="80000"/>
                  </a:schemeClr>
                </a:solidFill>
              </a:rPr>
              <a:t>抜粋したドキュメント</a:t>
            </a:r>
            <a:endParaRPr kumimoji="1" lang="en-US" altLang="ja-JP" sz="2800" b="1" dirty="0">
              <a:solidFill>
                <a:schemeClr val="accent6">
                  <a:lumMod val="20000"/>
                  <a:lumOff val="80000"/>
                </a:schemeClr>
              </a:solidFill>
            </a:endParaRPr>
          </a:p>
          <a:p>
            <a:endParaRPr kumimoji="1" lang="en-US" altLang="ja-JP" sz="2800" b="1" dirty="0">
              <a:solidFill>
                <a:schemeClr val="accent6">
                  <a:lumMod val="20000"/>
                  <a:lumOff val="80000"/>
                </a:schemeClr>
              </a:solidFill>
            </a:endParaRPr>
          </a:p>
          <a:p>
            <a:r>
              <a:rPr kumimoji="1" lang="ja-JP" altLang="en-US" sz="2800" b="1" dirty="0">
                <a:solidFill>
                  <a:schemeClr val="accent6">
                    <a:lumMod val="20000"/>
                    <a:lumOff val="80000"/>
                  </a:schemeClr>
                </a:solidFill>
              </a:rPr>
              <a:t>０６</a:t>
            </a:r>
            <a:r>
              <a:rPr kumimoji="1" lang="en-US" altLang="ja-JP" sz="2800" b="1" dirty="0">
                <a:solidFill>
                  <a:schemeClr val="accent6">
                    <a:lumMod val="20000"/>
                    <a:lumOff val="80000"/>
                  </a:schemeClr>
                </a:solidFill>
              </a:rPr>
              <a:t>/ </a:t>
            </a:r>
            <a:r>
              <a:rPr kumimoji="1" lang="ja-JP" altLang="en-US" sz="2800" b="1" dirty="0">
                <a:solidFill>
                  <a:schemeClr val="accent6">
                    <a:lumMod val="20000"/>
                    <a:lumOff val="80000"/>
                  </a:schemeClr>
                </a:solidFill>
              </a:rPr>
              <a:t>まとめ</a:t>
            </a:r>
            <a:endParaRPr kumimoji="1" lang="en-US" altLang="ja-JP" sz="2800" b="1" dirty="0">
              <a:solidFill>
                <a:schemeClr val="accent6">
                  <a:lumMod val="20000"/>
                  <a:lumOff val="80000"/>
                </a:schemeClr>
              </a:solidFill>
            </a:endParaRPr>
          </a:p>
        </p:txBody>
      </p:sp>
      <p:sp>
        <p:nvSpPr>
          <p:cNvPr id="2" name="テキスト ボックス 1">
            <a:extLst>
              <a:ext uri="{FF2B5EF4-FFF2-40B4-BE49-F238E27FC236}">
                <a16:creationId xmlns:a16="http://schemas.microsoft.com/office/drawing/2014/main" id="{C613B6C0-230A-4ED3-A7BD-F4244F598A0D}"/>
              </a:ext>
            </a:extLst>
          </p:cNvPr>
          <p:cNvSpPr txBox="1"/>
          <p:nvPr/>
        </p:nvSpPr>
        <p:spPr>
          <a:xfrm>
            <a:off x="4358182" y="432361"/>
            <a:ext cx="966853" cy="523220"/>
          </a:xfrm>
          <a:prstGeom prst="rect">
            <a:avLst/>
          </a:prstGeom>
          <a:noFill/>
          <a:ln w="38100">
            <a:solidFill>
              <a:schemeClr val="tx1"/>
            </a:solidFill>
            <a:prstDash val="solid"/>
          </a:ln>
        </p:spPr>
        <p:txBody>
          <a:bodyPr wrap="square" rtlCol="0">
            <a:spAutoFit/>
          </a:bodyPr>
          <a:lstStyle/>
          <a:p>
            <a:r>
              <a:rPr kumimoji="1" lang="ja-JP" altLang="en-US" sz="2800" dirty="0"/>
              <a:t>顧客</a:t>
            </a:r>
          </a:p>
        </p:txBody>
      </p:sp>
      <p:cxnSp>
        <p:nvCxnSpPr>
          <p:cNvPr id="8" name="直線コネクタ 7">
            <a:extLst>
              <a:ext uri="{FF2B5EF4-FFF2-40B4-BE49-F238E27FC236}">
                <a16:creationId xmlns:a16="http://schemas.microsoft.com/office/drawing/2014/main" id="{CB8FB2E2-F92C-37F4-B0AA-B931B2C5BA43}"/>
              </a:ext>
            </a:extLst>
          </p:cNvPr>
          <p:cNvCxnSpPr>
            <a:cxnSpLocks/>
          </p:cNvCxnSpPr>
          <p:nvPr/>
        </p:nvCxnSpPr>
        <p:spPr>
          <a:xfrm>
            <a:off x="4358182" y="2520763"/>
            <a:ext cx="73909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89FCF4D-1404-BB4C-8FA2-1F048865C7A0}"/>
              </a:ext>
            </a:extLst>
          </p:cNvPr>
          <p:cNvSpPr txBox="1"/>
          <p:nvPr/>
        </p:nvSpPr>
        <p:spPr>
          <a:xfrm>
            <a:off x="4358182" y="2520763"/>
            <a:ext cx="1838991" cy="523220"/>
          </a:xfrm>
          <a:prstGeom prst="rect">
            <a:avLst/>
          </a:prstGeom>
          <a:noFill/>
          <a:ln w="38100">
            <a:solidFill>
              <a:schemeClr val="tx1"/>
            </a:solidFill>
            <a:prstDash val="solid"/>
          </a:ln>
        </p:spPr>
        <p:txBody>
          <a:bodyPr wrap="square" rtlCol="0">
            <a:spAutoFit/>
          </a:bodyPr>
          <a:lstStyle/>
          <a:p>
            <a:r>
              <a:rPr kumimoji="1" lang="ja-JP" altLang="en-US" sz="2800" dirty="0"/>
              <a:t>会社</a:t>
            </a:r>
            <a:r>
              <a:rPr kumimoji="1" lang="en-US" altLang="ja-JP" sz="2800" dirty="0"/>
              <a:t>/</a:t>
            </a:r>
            <a:r>
              <a:rPr kumimoji="1" lang="ja-JP" altLang="en-US" sz="2800" dirty="0"/>
              <a:t>講師</a:t>
            </a:r>
          </a:p>
        </p:txBody>
      </p:sp>
    </p:spTree>
    <p:extLst>
      <p:ext uri="{BB962C8B-B14F-4D97-AF65-F5344CB8AC3E}">
        <p14:creationId xmlns:p14="http://schemas.microsoft.com/office/powerpoint/2010/main" val="68223090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AA53ED7-7082-07A9-25D2-5C9C5A86BEA1}"/>
              </a:ext>
            </a:extLst>
          </p:cNvPr>
          <p:cNvSpPr/>
          <p:nvPr/>
        </p:nvSpPr>
        <p:spPr>
          <a:xfrm>
            <a:off x="3182755" y="2659559"/>
            <a:ext cx="1075936" cy="769441"/>
          </a:xfrm>
          <a:prstGeom prst="rect">
            <a:avLst/>
          </a:prstGeom>
          <a:noFill/>
        </p:spPr>
        <p:txBody>
          <a:bodyPr wrap="none" lIns="91440" tIns="45720" rIns="91440" bIns="45720">
            <a:spAutoFit/>
          </a:bodyPr>
          <a:lstStyle/>
          <a:p>
            <a:pPr algn="ctr"/>
            <a:r>
              <a:rPr lang="en-US" altLang="ja-JP"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03/</a:t>
            </a:r>
          </a:p>
        </p:txBody>
      </p:sp>
      <p:sp>
        <p:nvSpPr>
          <p:cNvPr id="7" name="正方形/長方形 6">
            <a:extLst>
              <a:ext uri="{FF2B5EF4-FFF2-40B4-BE49-F238E27FC236}">
                <a16:creationId xmlns:a16="http://schemas.microsoft.com/office/drawing/2014/main" id="{042AC034-44C6-53D1-6254-9EBAAA2ADDBC}"/>
              </a:ext>
            </a:extLst>
          </p:cNvPr>
          <p:cNvSpPr/>
          <p:nvPr/>
        </p:nvSpPr>
        <p:spPr>
          <a:xfrm>
            <a:off x="4258691" y="2659559"/>
            <a:ext cx="4145686" cy="769441"/>
          </a:xfrm>
          <a:prstGeom prst="rect">
            <a:avLst/>
          </a:prstGeom>
          <a:noFill/>
        </p:spPr>
        <p:txBody>
          <a:bodyPr wrap="none" lIns="91440" tIns="45720" rIns="91440" bIns="45720">
            <a:spAutoFit/>
          </a:bodyPr>
          <a:lstStyle/>
          <a:p>
            <a:pPr algn="ctr"/>
            <a:r>
              <a:rPr lang="ja-JP"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開発作業担当者</a:t>
            </a:r>
            <a:endParaRPr lang="ja-JP" alt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598309230"/>
      </p:ext>
    </p:extLst>
  </p:cSld>
  <p:clrMapOvr>
    <a:masterClrMapping/>
  </p:clrMapOvr>
  <p:transition spd="slow">
    <p:cover/>
  </p:transition>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飛行機雲</Template>
  <TotalTime>2632</TotalTime>
  <Words>1680</Words>
  <Application>Microsoft Office PowerPoint</Application>
  <PresentationFormat>ワイド画面</PresentationFormat>
  <Paragraphs>247</Paragraphs>
  <Slides>27</Slides>
  <Notes>17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ＭＳ Ｐゴシック</vt:lpstr>
      <vt:lpstr>ＭＳ Ｐゴシック 見出し</vt:lpstr>
      <vt:lpstr>Söhne</vt:lpstr>
      <vt:lpstr>游ゴシック</vt:lpstr>
      <vt:lpstr>Arial</vt:lpstr>
      <vt:lpstr>Century Gothic</vt:lpstr>
      <vt:lpstr>飛行機雲</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WBS</vt:lpstr>
      <vt:lpstr>遅延対応</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itc23oa520</dc:creator>
  <cp:lastModifiedBy>itc23oa532</cp:lastModifiedBy>
  <cp:revision>56</cp:revision>
  <dcterms:created xsi:type="dcterms:W3CDTF">2023-05-19T01:11:17Z</dcterms:created>
  <dcterms:modified xsi:type="dcterms:W3CDTF">2023-05-31T01:57:05Z</dcterms:modified>
</cp:coreProperties>
</file>