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84" r:id="rId4"/>
    <p:sldId id="285" r:id="rId5"/>
    <p:sldId id="286" r:id="rId6"/>
    <p:sldId id="287" r:id="rId7"/>
    <p:sldId id="258" r:id="rId8"/>
    <p:sldId id="294" r:id="rId9"/>
    <p:sldId id="259" r:id="rId10"/>
    <p:sldId id="260" r:id="rId11"/>
    <p:sldId id="261" r:id="rId12"/>
    <p:sldId id="303" r:id="rId13"/>
    <p:sldId id="288" r:id="rId14"/>
    <p:sldId id="299" r:id="rId15"/>
    <p:sldId id="263" r:id="rId16"/>
    <p:sldId id="289" r:id="rId17"/>
    <p:sldId id="300" r:id="rId18"/>
    <p:sldId id="301" r:id="rId19"/>
    <p:sldId id="271" r:id="rId20"/>
    <p:sldId id="302" r:id="rId21"/>
    <p:sldId id="265" r:id="rId22"/>
    <p:sldId id="290" r:id="rId23"/>
    <p:sldId id="291" r:id="rId24"/>
    <p:sldId id="266" r:id="rId25"/>
    <p:sldId id="304" r:id="rId26"/>
    <p:sldId id="29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417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AC8FB-CE5D-4263-92C0-38EAFED6C3D4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3980C-F9B8-497C-B4FA-1E084F6995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8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2792-9399-483D-842E-6550F0D1344E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79E3-5E50-49B6-9280-F5122443983B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5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0A9E-F423-4D66-919E-C86F3E8333C5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9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B46F-5E6D-4AAB-BF1E-AFCA15566F07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2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0DB-ACFA-4587-BD36-AD000E3836D8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E723-29D3-47F9-8E99-655FFE69170D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47B5-591E-478E-84F6-8AFA71645F5A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ABCA-3506-400C-88B4-A54A9474BE4C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A27C-2783-46B7-B638-D7127E9E2F4F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ACE3-4CED-49F5-8AB8-CA40958739F0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F39-B590-4921-AA91-A18480F4700C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7463-07DD-4752-B609-2235A889D94E}" type="datetime1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34CE-C963-49B7-B828-D90ABCFF30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 计算机的语言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f = (</a:t>
            </a:r>
            <a:r>
              <a:rPr lang="en-US" altLang="zh-CN" dirty="0" err="1" smtClean="0"/>
              <a:t>g+h</a:t>
            </a:r>
            <a:r>
              <a:rPr lang="en-US" altLang="zh-CN" dirty="0" smtClean="0"/>
              <a:t>)-(</a:t>
            </a:r>
            <a:r>
              <a:rPr lang="en-US" altLang="zh-CN" dirty="0" err="1" smtClean="0"/>
              <a:t>i+j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add t0,g,h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add t1,i,j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sub f,t0,t1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5157192"/>
            <a:ext cx="489654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计算机中的操作数是怎么存的？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479715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计算机硬件的操作数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91683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/>
              <a:t>高级语言表达式的变量数量可以不受</a:t>
            </a:r>
            <a:r>
              <a:rPr lang="zh-CN" altLang="en-US" sz="3200" dirty="0" smtClean="0"/>
              <a:t>限制</a:t>
            </a:r>
            <a:endParaRPr lang="en-US" altLang="zh-CN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汇编语言算术逻辑运算指令的变量对应寄存器</a:t>
            </a:r>
            <a:r>
              <a:rPr lang="zh-CN" altLang="en-US" sz="3200" dirty="0" smtClean="0"/>
              <a:t>（</a:t>
            </a:r>
            <a:r>
              <a:rPr lang="zh-CN" altLang="en-US" sz="3200" dirty="0"/>
              <a:t>从图</a:t>
            </a:r>
            <a:r>
              <a:rPr lang="en-US" altLang="zh-CN" sz="3200" dirty="0"/>
              <a:t>2-1</a:t>
            </a:r>
            <a:r>
              <a:rPr lang="zh-CN" altLang="en-US" sz="3200" dirty="0"/>
              <a:t>中可见</a:t>
            </a:r>
            <a:r>
              <a:rPr lang="en-US" altLang="zh-CN" sz="3200" dirty="0"/>
              <a:t>MIPS</a:t>
            </a:r>
            <a:r>
              <a:rPr lang="zh-CN" altLang="en-US" sz="3200" dirty="0"/>
              <a:t>的算术运算、逻辑运算指令都是针对寄存器操作</a:t>
            </a:r>
            <a:r>
              <a:rPr lang="zh-CN" altLang="en-US" sz="3200" dirty="0" smtClean="0"/>
              <a:t>的），</a:t>
            </a:r>
            <a:r>
              <a:rPr lang="zh-CN" altLang="en-US" sz="3200" dirty="0"/>
              <a:t>所以数量受</a:t>
            </a:r>
            <a:r>
              <a:rPr lang="zh-CN" altLang="en-US" sz="3200" dirty="0" smtClean="0"/>
              <a:t>限。</a:t>
            </a:r>
            <a:endParaRPr lang="en-US" altLang="zh-C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19998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 </a:t>
            </a:r>
            <a:r>
              <a:rPr lang="zh-CN" altLang="en-US" sz="3600" dirty="0" smtClean="0">
                <a:solidFill>
                  <a:srgbClr val="FF0000"/>
                </a:solidFill>
              </a:rPr>
              <a:t>寄存器操作数</a:t>
            </a:r>
            <a:r>
              <a:rPr lang="zh-CN" altLang="en-US" sz="2800" dirty="0" smtClean="0">
                <a:solidFill>
                  <a:srgbClr val="FF0000"/>
                </a:solidFill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寻址方式：</a:t>
            </a:r>
            <a:r>
              <a:rPr lang="zh-CN" altLang="en-US" sz="2800" dirty="0" smtClean="0">
                <a:solidFill>
                  <a:srgbClr val="FF0000"/>
                </a:solidFill>
              </a:rPr>
              <a:t>寄存器寻址）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的寄存器设置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MIPS </a:t>
            </a:r>
            <a:r>
              <a:rPr lang="zh-CN" altLang="en-US" dirty="0">
                <a:ea typeface="宋体" charset="-122"/>
              </a:rPr>
              <a:t>有</a:t>
            </a:r>
            <a:r>
              <a:rPr lang="en-US" altLang="zh-CN" dirty="0">
                <a:ea typeface="宋体" charset="-122"/>
              </a:rPr>
              <a:t>32 × 32-bit </a:t>
            </a:r>
            <a:r>
              <a:rPr lang="zh-CN" altLang="en-US" dirty="0">
                <a:ea typeface="宋体" charset="-122"/>
              </a:rPr>
              <a:t>个寄存器</a:t>
            </a:r>
            <a:endParaRPr lang="en-US" altLang="zh-CN" dirty="0">
              <a:ea typeface="宋体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用于存储经常访问的数据</a:t>
            </a:r>
            <a:endParaRPr lang="en-US" altLang="zh-CN" dirty="0">
              <a:ea typeface="宋体" charset="-12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编号为</a:t>
            </a:r>
            <a:r>
              <a:rPr lang="en-US" altLang="zh-CN" dirty="0">
                <a:ea typeface="宋体" charset="-122"/>
              </a:rPr>
              <a:t>0 </a:t>
            </a:r>
            <a:r>
              <a:rPr lang="zh-CN" altLang="en-US" dirty="0">
                <a:ea typeface="宋体" charset="-122"/>
              </a:rPr>
              <a:t>到</a:t>
            </a:r>
            <a:r>
              <a:rPr lang="en-US" altLang="zh-CN" dirty="0">
                <a:ea typeface="宋体" charset="-122"/>
              </a:rPr>
              <a:t> 31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32-bit</a:t>
            </a:r>
            <a:r>
              <a:rPr lang="zh-CN" altLang="en-US" dirty="0">
                <a:ea typeface="宋体" charset="-122"/>
              </a:rPr>
              <a:t>数据称为一个字（</a:t>
            </a:r>
            <a:r>
              <a:rPr lang="en-US" altLang="zh-CN" dirty="0">
                <a:ea typeface="宋体" charset="-122"/>
              </a:rPr>
              <a:t>a “word”</a:t>
            </a:r>
            <a:r>
              <a:rPr lang="zh-CN" altLang="en-US" dirty="0">
                <a:ea typeface="宋体" charset="-122"/>
              </a:rPr>
              <a:t>），</a:t>
            </a:r>
            <a:r>
              <a:rPr lang="en-US" altLang="zh-CN" dirty="0">
                <a:ea typeface="宋体" charset="-122"/>
              </a:rPr>
              <a:t>32</a:t>
            </a:r>
            <a:r>
              <a:rPr lang="zh-CN" altLang="en-US" dirty="0">
                <a:ea typeface="宋体" charset="-122"/>
              </a:rPr>
              <a:t>位为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字长</a:t>
            </a:r>
            <a:r>
              <a:rPr lang="zh-CN" altLang="en-US" dirty="0">
                <a:ea typeface="宋体" charset="-122"/>
              </a:rPr>
              <a:t>（定义见</a:t>
            </a:r>
            <a:r>
              <a:rPr lang="en-US" altLang="zh-CN" smtClean="0">
                <a:ea typeface="宋体" charset="-122"/>
              </a:rPr>
              <a:t>P44</a:t>
            </a:r>
            <a:r>
              <a:rPr lang="zh-CN" altLang="en-US" smtClean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寄存器命名：（与寄存器号对应关系见</a:t>
            </a:r>
            <a:r>
              <a:rPr lang="en-US" altLang="zh-CN" dirty="0">
                <a:ea typeface="宋体" charset="-122"/>
              </a:rPr>
              <a:t>P71</a:t>
            </a:r>
            <a:r>
              <a:rPr lang="zh-CN" altLang="en-US" dirty="0">
                <a:ea typeface="宋体" charset="-122"/>
              </a:rPr>
              <a:t>图</a:t>
            </a:r>
            <a:r>
              <a:rPr lang="en-US" altLang="zh-CN" dirty="0" smtClean="0">
                <a:ea typeface="宋体" charset="-122"/>
              </a:rPr>
              <a:t>2-14</a:t>
            </a:r>
            <a:r>
              <a:rPr lang="zh-CN" altLang="en-US" dirty="0" smtClean="0">
                <a:ea typeface="宋体" charset="-122"/>
              </a:rPr>
              <a:t>或封面第二列下）</a:t>
            </a:r>
            <a:endParaRPr lang="en-US" altLang="zh-CN" dirty="0">
              <a:ea typeface="宋体" charset="-122"/>
            </a:endParaRPr>
          </a:p>
          <a:p>
            <a:pPr marL="800100"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$t0, $t1, …, $t9  </a:t>
            </a:r>
            <a:r>
              <a:rPr lang="zh-CN" altLang="en-US" dirty="0"/>
              <a:t>编译时临时寄存器</a:t>
            </a:r>
            <a:endParaRPr lang="en-US" altLang="zh-CN" dirty="0"/>
          </a:p>
          <a:p>
            <a:pPr marL="800100"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$s0, $s1, …, $s7 </a:t>
            </a:r>
            <a:r>
              <a:rPr lang="zh-CN" altLang="en-US" dirty="0">
                <a:ea typeface="宋体" charset="-122"/>
              </a:rPr>
              <a:t>用于存储</a:t>
            </a:r>
            <a:r>
              <a:rPr lang="zh-CN" altLang="en-US" dirty="0" smtClean="0">
                <a:ea typeface="宋体" charset="-122"/>
              </a:rPr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6516216" y="2204864"/>
            <a:ext cx="1584176" cy="792088"/>
          </a:xfrm>
          <a:prstGeom prst="borderCallout1">
            <a:avLst>
              <a:gd name="adj1" fmla="val 18750"/>
              <a:gd name="adj2" fmla="val -8333"/>
              <a:gd name="adj3" fmla="val -24931"/>
              <a:gd name="adj4" fmla="val -22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寄存器设置多少个为宜？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9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计算机硬件的操作数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214422"/>
            <a:ext cx="7848872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2</a:t>
            </a:r>
            <a:r>
              <a:rPr lang="zh-CN" altLang="en-US" sz="3200" dirty="0"/>
              <a:t>：越少越快。</a:t>
            </a:r>
            <a:endParaRPr lang="en-US" altLang="zh-CN" sz="3200" dirty="0"/>
          </a:p>
          <a:p>
            <a:r>
              <a:rPr lang="en-US" altLang="zh-CN" sz="2400" dirty="0"/>
              <a:t>     </a:t>
            </a:r>
            <a:r>
              <a:rPr lang="zh-CN" altLang="en-US" sz="2400" dirty="0" smtClean="0"/>
              <a:t>寄存器太</a:t>
            </a:r>
            <a:r>
              <a:rPr lang="zh-CN" altLang="en-US" sz="2400" dirty="0"/>
              <a:t>多，时钟周期加长</a:t>
            </a:r>
            <a:r>
              <a:rPr lang="en-US" altLang="zh-CN" sz="2400" dirty="0"/>
              <a:t>——</a:t>
            </a:r>
            <a:r>
              <a:rPr lang="zh-CN" altLang="en-US" sz="2400" dirty="0"/>
              <a:t>更远的电信号传输</a:t>
            </a:r>
            <a:r>
              <a:rPr lang="zh-CN" altLang="en-US" sz="2400" dirty="0" smtClean="0"/>
              <a:t>距离；</a:t>
            </a:r>
            <a:endParaRPr lang="en-US" altLang="zh-CN" sz="2400" dirty="0" smtClean="0"/>
          </a:p>
          <a:p>
            <a:r>
              <a:rPr lang="zh-CN" altLang="en-US" sz="2400" dirty="0" smtClean="0"/>
              <a:t>     寄存器个数还受限于指令格式位数。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选</a:t>
            </a:r>
            <a:r>
              <a:rPr lang="en-US" altLang="zh-CN" sz="2400" dirty="0"/>
              <a:t>32</a:t>
            </a:r>
            <a:r>
              <a:rPr lang="zh-CN" altLang="en-US" sz="2400" dirty="0"/>
              <a:t>而非</a:t>
            </a:r>
            <a:r>
              <a:rPr lang="en-US" altLang="zh-CN" sz="2400" dirty="0"/>
              <a:t>31</a:t>
            </a:r>
            <a:r>
              <a:rPr lang="zh-CN" altLang="en-US" sz="2400" dirty="0"/>
              <a:t>∵指令格式位数（</a:t>
            </a:r>
            <a:r>
              <a:rPr lang="en-US" altLang="zh-CN" sz="2400" dirty="0"/>
              <a:t>2</a:t>
            </a:r>
            <a:r>
              <a:rPr lang="zh-CN" altLang="en-US" sz="2400" dirty="0"/>
              <a:t>的次方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3212976"/>
            <a:ext cx="4680520" cy="2592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500" dirty="0" smtClean="0"/>
              <a:t>例：</a:t>
            </a:r>
            <a:r>
              <a:rPr lang="en-US" altLang="zh-CN" sz="3500" dirty="0" smtClean="0"/>
              <a:t>C</a:t>
            </a:r>
            <a:r>
              <a:rPr lang="zh-CN" altLang="en-US" sz="3500" dirty="0" smtClean="0"/>
              <a:t>程序：</a:t>
            </a:r>
            <a:r>
              <a:rPr lang="en-US" altLang="zh-CN" sz="3500" dirty="0" smtClean="0"/>
              <a:t>f = (</a:t>
            </a:r>
            <a:r>
              <a:rPr lang="en-US" altLang="zh-CN" sz="3500" dirty="0" err="1" smtClean="0"/>
              <a:t>g+h</a:t>
            </a:r>
            <a:r>
              <a:rPr lang="en-US" altLang="zh-CN" sz="3500" dirty="0" smtClean="0"/>
              <a:t>)-(</a:t>
            </a:r>
            <a:r>
              <a:rPr lang="en-US" altLang="zh-CN" sz="3500" dirty="0" err="1" smtClean="0"/>
              <a:t>i+j</a:t>
            </a:r>
            <a:r>
              <a:rPr lang="en-US" altLang="zh-CN" sz="3500" dirty="0" smtClean="0"/>
              <a:t>)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</a:t>
            </a:r>
            <a:r>
              <a:rPr lang="zh-CN" altLang="en-US" sz="3500" dirty="0" smtClean="0"/>
              <a:t>刚才的初步分析：</a:t>
            </a: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 add t0,g,h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 add t1,i,j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     add f,t0,t1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4437112"/>
            <a:ext cx="3816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对应寄存器：</a:t>
            </a:r>
            <a:r>
              <a:rPr lang="en-US" altLang="zh-CN" sz="3200" dirty="0"/>
              <a:t>         </a:t>
            </a:r>
          </a:p>
          <a:p>
            <a:r>
              <a:rPr lang="en-US" altLang="zh-CN" sz="3200" dirty="0"/>
              <a:t>         add $t0,$s1,$s2</a:t>
            </a:r>
          </a:p>
          <a:p>
            <a:r>
              <a:rPr lang="en-US" altLang="zh-CN" sz="3200" dirty="0"/>
              <a:t>         add $t1,$s3,$s4</a:t>
            </a:r>
          </a:p>
          <a:p>
            <a:r>
              <a:rPr lang="en-US" altLang="zh-CN" sz="3200" dirty="0"/>
              <a:t>         add $s0,$t0,$t1</a:t>
            </a:r>
          </a:p>
          <a:p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寄存器寻址示意图  </a:t>
            </a:r>
            <a:r>
              <a:rPr lang="en-US" altLang="zh-CN" dirty="0" smtClean="0"/>
              <a:t>P79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add </a:t>
            </a:r>
            <a:r>
              <a:rPr lang="en-US" altLang="zh-CN" dirty="0" err="1" smtClean="0"/>
              <a:t>rd,rs,rt</a:t>
            </a:r>
            <a:r>
              <a:rPr lang="zh-CN" altLang="en-US" dirty="0" smtClean="0"/>
              <a:t>为例，其指令格式：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78356"/>
              </p:ext>
            </p:extLst>
          </p:nvPr>
        </p:nvGraphicFramePr>
        <p:xfrm>
          <a:off x="1403648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func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5666"/>
              </p:ext>
            </p:extLst>
          </p:nvPr>
        </p:nvGraphicFramePr>
        <p:xfrm>
          <a:off x="5148064" y="3861048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843808" y="321297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43808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717032"/>
            <a:ext cx="2016224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位用于指明寄存器号。因为</a:t>
            </a:r>
            <a:r>
              <a:rPr lang="en-US" altLang="zh-CN" sz="2800" dirty="0" smtClean="0"/>
              <a:t>32(2</a:t>
            </a:r>
            <a:r>
              <a:rPr lang="en-US" altLang="zh-CN" sz="2800" baseline="30000" dirty="0" smtClean="0"/>
              <a:t>5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个寄存器需要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位。</a:t>
            </a:r>
            <a:endParaRPr lang="zh-CN" altLang="en-US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7041"/>
              </p:ext>
            </p:extLst>
          </p:nvPr>
        </p:nvGraphicFramePr>
        <p:xfrm>
          <a:off x="5148064" y="4518267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4007"/>
              </p:ext>
            </p:extLst>
          </p:nvPr>
        </p:nvGraphicFramePr>
        <p:xfrm>
          <a:off x="5153000" y="5281645"/>
          <a:ext cx="2687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3851920" y="32129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851920" y="46531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644008" y="3212976"/>
            <a:ext cx="0" cy="83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" idx="1"/>
          </p:cNvCxnSpPr>
          <p:nvPr/>
        </p:nvCxnSpPr>
        <p:spPr>
          <a:xfrm>
            <a:off x="4644008" y="40464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812360" y="4653136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812360" y="55172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01159" y="4394989"/>
            <a:ext cx="5760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运算器</a:t>
            </a:r>
            <a:endParaRPr lang="zh-CN" altLang="en-US" sz="2800" dirty="0"/>
          </a:p>
        </p:txBody>
      </p:sp>
      <p:cxnSp>
        <p:nvCxnSpPr>
          <p:cNvPr id="38" name="直接连接符 37"/>
          <p:cNvCxnSpPr>
            <a:stCxn id="36" idx="0"/>
          </p:cNvCxnSpPr>
          <p:nvPr/>
        </p:nvCxnSpPr>
        <p:spPr>
          <a:xfrm flipV="1">
            <a:off x="8489191" y="4046468"/>
            <a:ext cx="0" cy="3485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6" idx="3"/>
          </p:cNvCxnSpPr>
          <p:nvPr/>
        </p:nvCxnSpPr>
        <p:spPr>
          <a:xfrm flipH="1">
            <a:off x="7836024" y="4046468"/>
            <a:ext cx="653167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67264" y="3248424"/>
            <a:ext cx="104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数据流走向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357158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指明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2.3.1 </a:t>
            </a:r>
            <a:r>
              <a:rPr lang="zh-CN" altLang="en-US" dirty="0" smtClean="0"/>
              <a:t>存储器操作数</a:t>
            </a:r>
            <a:r>
              <a:rPr lang="zh-CN" altLang="en-US" sz="2700" dirty="0" smtClean="0"/>
              <a:t>（寻址方式：基址寻址）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复杂数据结构存储于存储器（内存）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数组、结构、动态数据</a:t>
            </a:r>
            <a:endParaRPr lang="en-US" altLang="zh-CN" dirty="0" smtClean="0"/>
          </a:p>
          <a:p>
            <a:r>
              <a:rPr lang="zh-CN" altLang="en-US" dirty="0" smtClean="0"/>
              <a:t>如前所述</a:t>
            </a:r>
            <a:r>
              <a:rPr lang="en-US" altLang="zh-CN" dirty="0" smtClean="0"/>
              <a:t>MIPS</a:t>
            </a:r>
            <a:r>
              <a:rPr lang="zh-CN" altLang="en-US" dirty="0"/>
              <a:t>的算术运算、逻辑运算指令都是针对寄存器操作的，</a:t>
            </a:r>
            <a:r>
              <a:rPr lang="zh-CN" altLang="en-US" dirty="0" smtClean="0"/>
              <a:t>所以需要</a:t>
            </a:r>
            <a:r>
              <a:rPr lang="zh-CN" altLang="en-US" dirty="0" smtClean="0">
                <a:solidFill>
                  <a:srgbClr val="FF0000"/>
                </a:solidFill>
              </a:rPr>
              <a:t>数据传输类指令</a:t>
            </a:r>
            <a:r>
              <a:rPr lang="zh-CN" altLang="en-US" dirty="0" smtClean="0"/>
              <a:t>用于内存和寄存器交换数据。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从内存中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数据到寄存器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Store</a:t>
            </a:r>
            <a:r>
              <a:rPr lang="zh-CN" altLang="en-US" dirty="0" smtClean="0"/>
              <a:t>寄存器中的运算结果到内存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存储器（内存，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）是按地址访问的。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P47</a:t>
            </a:r>
            <a:r>
              <a:rPr lang="zh-CN" altLang="en-US" dirty="0" smtClean="0"/>
              <a:t>下） 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例：取数指令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$s1,20($s2)   #$s1 = memory[$s2+20]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例：求</a:t>
            </a:r>
            <a:r>
              <a:rPr lang="en-US" altLang="zh-CN" dirty="0" smtClean="0"/>
              <a:t>g = </a:t>
            </a:r>
            <a:r>
              <a:rPr lang="en-US" altLang="zh-CN" dirty="0" err="1" smtClean="0"/>
              <a:t>h+A</a:t>
            </a:r>
            <a:r>
              <a:rPr lang="en-US" altLang="zh-CN" dirty="0" smtClean="0"/>
              <a:t>[8]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$t0,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[$s3]    </a:t>
            </a:r>
            <a:r>
              <a:rPr lang="en-US" altLang="zh-CN" sz="2200" dirty="0" smtClean="0"/>
              <a:t>#$s3</a:t>
            </a:r>
            <a:r>
              <a:rPr lang="zh-CN" altLang="en-US" sz="2200" dirty="0" smtClean="0"/>
              <a:t>存放数组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的起始地址，实现</a:t>
            </a:r>
            <a:r>
              <a:rPr lang="en-US" altLang="zh-CN" sz="2200" dirty="0" smtClean="0"/>
              <a:t>$t0=A[8]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add $s1,$s2,$t0  </a:t>
            </a:r>
            <a:r>
              <a:rPr lang="en-US" altLang="zh-CN" sz="2200" dirty="0" smtClean="0"/>
              <a:t>#$s1</a:t>
            </a:r>
            <a:r>
              <a:rPr lang="zh-CN" altLang="en-US" sz="2200" dirty="0" smtClean="0"/>
              <a:t>对应</a:t>
            </a:r>
            <a:r>
              <a:rPr lang="en-US" altLang="zh-CN" sz="2200" dirty="0" smtClean="0"/>
              <a:t>g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$s2</a:t>
            </a:r>
            <a:r>
              <a:rPr lang="zh-CN" altLang="en-US" sz="2200" dirty="0" smtClean="0"/>
              <a:t>对应</a:t>
            </a:r>
            <a:r>
              <a:rPr lang="en-US" altLang="zh-CN" sz="2200" dirty="0" smtClean="0"/>
              <a:t>h</a:t>
            </a:r>
            <a:r>
              <a:rPr lang="zh-CN" altLang="en-US" sz="2200" dirty="0" smtClean="0"/>
              <a:t>，实现</a:t>
            </a:r>
            <a:r>
              <a:rPr lang="en-US" altLang="zh-CN" sz="2200" dirty="0" smtClean="0"/>
              <a:t>g=</a:t>
            </a:r>
            <a:r>
              <a:rPr lang="en-US" altLang="zh-CN" sz="2200" dirty="0" err="1" smtClean="0"/>
              <a:t>h+A</a:t>
            </a:r>
            <a:r>
              <a:rPr lang="en-US" altLang="zh-CN" sz="2200" dirty="0" smtClean="0"/>
              <a:t>[8]</a:t>
            </a:r>
            <a:endParaRPr lang="en-US" altLang="zh-CN" sz="2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基址寻址示意图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offset(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9161"/>
              </p:ext>
            </p:extLst>
          </p:nvPr>
        </p:nvGraphicFramePr>
        <p:xfrm>
          <a:off x="1403648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Offset(16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2951"/>
              </p:ext>
            </p:extLst>
          </p:nvPr>
        </p:nvGraphicFramePr>
        <p:xfrm>
          <a:off x="2411760" y="4077072"/>
          <a:ext cx="2471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275856" y="306896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300192" y="4005875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932040" y="4221899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6516216" y="3068960"/>
            <a:ext cx="0" cy="9369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42060"/>
              </p:ext>
            </p:extLst>
          </p:nvPr>
        </p:nvGraphicFramePr>
        <p:xfrm>
          <a:off x="7452320" y="3333290"/>
          <a:ext cx="1103784" cy="2209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784"/>
              </a:tblGrid>
              <a:tr h="3682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A[8]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9" idx="6"/>
          </p:cNvCxnSpPr>
          <p:nvPr/>
        </p:nvCxnSpPr>
        <p:spPr>
          <a:xfrm>
            <a:off x="6732240" y="4221899"/>
            <a:ext cx="57606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33726"/>
              </p:ext>
            </p:extLst>
          </p:nvPr>
        </p:nvGraphicFramePr>
        <p:xfrm>
          <a:off x="4044280" y="5373216"/>
          <a:ext cx="2471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148064" y="3068960"/>
            <a:ext cx="0" cy="22322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604448" y="4221899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892480" y="4221899"/>
            <a:ext cx="0" cy="1727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868144" y="5949280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868144" y="5805264"/>
            <a:ext cx="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9872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指明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0272" y="61653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数据走向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946" y="1340768"/>
            <a:ext cx="22682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寻址范围：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)+2</a:t>
            </a:r>
            <a:r>
              <a:rPr lang="en-US" altLang="zh-CN" baseline="30000" dirty="0" smtClean="0"/>
              <a:t>16</a:t>
            </a:r>
            <a:endParaRPr lang="zh-CN" altLang="en-US" baseline="30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39952" y="4221899"/>
            <a:ext cx="3456384" cy="12233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编址单位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字节地址与字地址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采用字节地址（</a:t>
            </a:r>
            <a:r>
              <a:rPr lang="en-US" altLang="zh-CN" dirty="0"/>
              <a:t>8</a:t>
            </a:r>
            <a:r>
              <a:rPr lang="zh-CN" altLang="en-US" dirty="0"/>
              <a:t>位一个地址），所以</a:t>
            </a:r>
            <a:r>
              <a:rPr lang="en-US" altLang="zh-CN" dirty="0"/>
              <a:t>MIPS</a:t>
            </a:r>
            <a:r>
              <a:rPr lang="zh-CN" altLang="en-US" dirty="0"/>
              <a:t>实际存储情况如图</a:t>
            </a:r>
            <a:r>
              <a:rPr lang="en-US" altLang="zh-CN" dirty="0"/>
              <a:t>2-3</a:t>
            </a:r>
            <a:r>
              <a:rPr lang="zh-CN" altLang="en-US" dirty="0"/>
              <a:t>。（</a:t>
            </a:r>
            <a:r>
              <a:rPr lang="en-US" altLang="zh-CN" dirty="0"/>
              <a:t>MIPS</a:t>
            </a:r>
            <a:r>
              <a:rPr lang="zh-CN" altLang="en-US" dirty="0"/>
              <a:t>的字长是</a:t>
            </a:r>
            <a:r>
              <a:rPr lang="en-US" altLang="zh-CN" dirty="0"/>
              <a:t>32</a:t>
            </a:r>
            <a:r>
              <a:rPr lang="zh-CN" altLang="en-US" dirty="0"/>
              <a:t>位，与寄存器宽度一致）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 </a:t>
            </a:r>
            <a:r>
              <a:rPr lang="zh-CN" altLang="en-US" dirty="0">
                <a:ea typeface="宋体" pitchFamily="2" charset="-122"/>
              </a:rPr>
              <a:t>程序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	g = h + A[8];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 </a:t>
            </a:r>
            <a:r>
              <a:rPr lang="zh-CN" altLang="en-US" dirty="0">
                <a:ea typeface="宋体" pitchFamily="2" charset="-122"/>
              </a:rPr>
              <a:t>存于</a:t>
            </a:r>
            <a:r>
              <a:rPr lang="en-US" altLang="zh-CN" dirty="0" smtClean="0">
                <a:ea typeface="宋体" pitchFamily="2" charset="-122"/>
              </a:rPr>
              <a:t>$s1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h</a:t>
            </a:r>
            <a:r>
              <a:rPr lang="zh-CN" altLang="en-US" dirty="0" smtClean="0">
                <a:ea typeface="宋体" pitchFamily="2" charset="-122"/>
              </a:rPr>
              <a:t>存于</a:t>
            </a:r>
            <a:r>
              <a:rPr lang="en-US" altLang="zh-CN" dirty="0" smtClean="0">
                <a:ea typeface="宋体" pitchFamily="2" charset="-122"/>
              </a:rPr>
              <a:t>$</a:t>
            </a:r>
            <a:r>
              <a:rPr lang="en-US" altLang="zh-CN" dirty="0">
                <a:ea typeface="宋体" pitchFamily="2" charset="-122"/>
              </a:rPr>
              <a:t>s2, </a:t>
            </a: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的基址存于</a:t>
            </a:r>
            <a:r>
              <a:rPr lang="en-US" altLang="zh-CN" dirty="0" smtClean="0">
                <a:ea typeface="宋体" pitchFamily="2" charset="-122"/>
              </a:rPr>
              <a:t>$s3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MIPS</a:t>
            </a:r>
            <a:r>
              <a:rPr lang="zh-CN" altLang="en-US" dirty="0" smtClean="0">
                <a:ea typeface="宋体" pitchFamily="2" charset="-122"/>
              </a:rPr>
              <a:t>对应代码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	</a:t>
            </a:r>
            <a:r>
              <a:rPr lang="en-US" altLang="zh-CN" sz="2800" dirty="0" err="1">
                <a:latin typeface="Lucida Console" pitchFamily="49" charset="0"/>
                <a:ea typeface="宋体" pitchFamily="2" charset="-122"/>
              </a:rPr>
              <a:t>lw</a:t>
            </a: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  $t0, 32($s3)    # load word</a:t>
            </a:r>
            <a:br>
              <a:rPr lang="en-US" altLang="zh-CN" sz="2800" dirty="0">
                <a:latin typeface="Lucida Console" pitchFamily="49" charset="0"/>
                <a:ea typeface="宋体" pitchFamily="2" charset="-122"/>
              </a:rPr>
            </a:br>
            <a:r>
              <a:rPr lang="en-US" altLang="zh-CN" sz="2800" dirty="0">
                <a:latin typeface="Lucida Console" pitchFamily="49" charset="0"/>
                <a:ea typeface="宋体" pitchFamily="2" charset="-122"/>
              </a:rPr>
              <a:t>add $s1, $s2, $t0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4644008" y="5445224"/>
            <a:ext cx="3312368" cy="468533"/>
          </a:xfrm>
          <a:prstGeom prst="borderCallout1">
            <a:avLst>
              <a:gd name="adj1" fmla="val 18750"/>
              <a:gd name="adj2" fmla="val -8333"/>
              <a:gd name="adj3" fmla="val -132340"/>
              <a:gd name="adj4" fmla="val -2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基址寄存器（</a:t>
            </a:r>
            <a:r>
              <a:rPr lang="en-US" altLang="zh-CN" dirty="0" smtClean="0"/>
              <a:t>base register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1691680" y="5679490"/>
            <a:ext cx="1800200" cy="557822"/>
          </a:xfrm>
          <a:prstGeom prst="borderCallout1">
            <a:avLst>
              <a:gd name="adj1" fmla="val -22976"/>
              <a:gd name="adj2" fmla="val 58833"/>
              <a:gd name="adj3" fmla="val -161699"/>
              <a:gd name="adj4" fmla="val 78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偏移量（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020272" y="2890838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8304" y="2271644"/>
            <a:ext cx="161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本章的讲解方法：以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为例，讲解符合设备简单性原则的指令集，以及它的硬件实现和与高级语言的关系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字、半字、字节的存储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对于字长</a:t>
            </a:r>
            <a:r>
              <a:rPr lang="en-US" altLang="zh-CN" dirty="0"/>
              <a:t>32</a:t>
            </a:r>
            <a:r>
              <a:rPr lang="zh-CN" altLang="en-US" dirty="0"/>
              <a:t>位的机器，实际数据字长并非都是</a:t>
            </a:r>
            <a:r>
              <a:rPr lang="en-US" altLang="zh-CN" dirty="0"/>
              <a:t>32</a:t>
            </a:r>
            <a:r>
              <a:rPr lang="zh-CN" altLang="en-US" dirty="0"/>
              <a:t>位，比如</a:t>
            </a:r>
            <a:r>
              <a:rPr lang="en-US" altLang="zh-CN" dirty="0"/>
              <a:t>ASCII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位，因而可能出现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等长度的数据。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对齐限制：数据地址与存储器的自然边界对齐的要求。即：数据都从某段的开始排列，而不是一个一个挤在一起排列。（如图右所示，所以，</a:t>
            </a:r>
            <a:r>
              <a:rPr lang="en-US" altLang="zh-CN" dirty="0"/>
              <a:t>MIPS</a:t>
            </a:r>
            <a:r>
              <a:rPr lang="zh-CN" altLang="en-US" dirty="0">
                <a:solidFill>
                  <a:srgbClr val="FF0000"/>
                </a:solidFill>
              </a:rPr>
              <a:t>字的起始地址</a:t>
            </a:r>
            <a:r>
              <a:rPr lang="zh-CN" altLang="en-US" dirty="0"/>
              <a:t>都是</a:t>
            </a:r>
            <a:r>
              <a:rPr lang="en-US" altLang="zh-CN" dirty="0"/>
              <a:t>4</a:t>
            </a:r>
            <a:r>
              <a:rPr lang="zh-CN" altLang="en-US" dirty="0"/>
              <a:t>的倍数，</a:t>
            </a:r>
            <a:r>
              <a:rPr lang="zh-CN" altLang="en-US" dirty="0">
                <a:solidFill>
                  <a:srgbClr val="FF0000"/>
                </a:solidFill>
              </a:rPr>
              <a:t>上例偏移量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8=32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90908"/>
              </p:ext>
            </p:extLst>
          </p:nvPr>
        </p:nvGraphicFramePr>
        <p:xfrm>
          <a:off x="755576" y="1268760"/>
          <a:ext cx="216024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060"/>
                <a:gridCol w="540060"/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731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2590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5147"/>
              </p:ext>
            </p:extLst>
          </p:nvPr>
        </p:nvGraphicFramePr>
        <p:xfrm>
          <a:off x="3707904" y="1397000"/>
          <a:ext cx="2304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318"/>
              </p:ext>
            </p:extLst>
          </p:nvPr>
        </p:nvGraphicFramePr>
        <p:xfrm>
          <a:off x="6516216" y="1397000"/>
          <a:ext cx="237626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4066"/>
                <a:gridCol w="594066"/>
                <a:gridCol w="594066"/>
                <a:gridCol w="594066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altLang="zh-CN" b="0" dirty="0" smtClean="0"/>
                        <a:t>32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92280" y="260130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√</a:t>
            </a:r>
            <a:endParaRPr lang="zh-CN" altLang="en-US" sz="2800" dirty="0"/>
          </a:p>
        </p:txBody>
      </p:sp>
      <p:sp>
        <p:nvSpPr>
          <p:cNvPr id="4" name="线形标注 1 3"/>
          <p:cNvSpPr/>
          <p:nvPr/>
        </p:nvSpPr>
        <p:spPr>
          <a:xfrm>
            <a:off x="1907704" y="4916724"/>
            <a:ext cx="2592288" cy="1248580"/>
          </a:xfrm>
          <a:prstGeom prst="borderCallout1">
            <a:avLst>
              <a:gd name="adj1" fmla="val 18750"/>
              <a:gd name="adj2" fmla="val -8333"/>
              <a:gd name="adj3" fmla="val -85598"/>
              <a:gd name="adj4" fmla="val -4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采用大端编址，见附录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P512</a:t>
            </a:r>
            <a:r>
              <a:rPr lang="zh-CN" altLang="en-US" dirty="0" smtClean="0"/>
              <a:t>：使用最左边字节地址做为字的地址。（与大小没关系）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例：存数指令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sz="2800" dirty="0">
                <a:latin typeface="Lucida Console" pitchFamily="49" charset="0"/>
                <a:ea typeface="宋体" charset="-122"/>
              </a:rPr>
              <a:t>	A[12] = h + A[8];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 </a:t>
            </a:r>
            <a:r>
              <a:rPr lang="zh-CN" altLang="en-US" dirty="0" smtClean="0">
                <a:ea typeface="宋体" charset="-122"/>
              </a:rPr>
              <a:t>存于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$s2, </a:t>
            </a:r>
            <a:r>
              <a:rPr lang="en-US" altLang="zh-CN" dirty="0" smtClean="0">
                <a:ea typeface="宋体" charset="-122"/>
              </a:rPr>
              <a:t>A </a:t>
            </a:r>
            <a:r>
              <a:rPr lang="zh-CN" altLang="en-US" dirty="0" smtClean="0">
                <a:ea typeface="宋体" charset="-122"/>
              </a:rPr>
              <a:t>的基地址存于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$s3</a:t>
            </a:r>
          </a:p>
          <a:p>
            <a:r>
              <a:rPr lang="zh-CN" altLang="en-US" dirty="0" smtClean="0">
                <a:ea typeface="宋体" charset="-122"/>
              </a:rPr>
              <a:t>编译成</a:t>
            </a:r>
            <a:r>
              <a:rPr lang="en-US" altLang="zh-CN" dirty="0" smtClean="0">
                <a:ea typeface="宋体" charset="-122"/>
              </a:rPr>
              <a:t>MIPS 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</a:t>
            </a:r>
            <a:r>
              <a:rPr lang="zh-CN" altLang="en-US" dirty="0" smtClean="0">
                <a:ea typeface="宋体" charset="-122"/>
              </a:rPr>
              <a:t>数组的第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个分量的偏移量为</a:t>
            </a:r>
            <a:r>
              <a:rPr lang="en-US" altLang="zh-CN" dirty="0" smtClean="0">
                <a:ea typeface="宋体" charset="-122"/>
              </a:rPr>
              <a:t>32</a:t>
            </a:r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en-US" altLang="zh-CN" sz="2800" dirty="0">
                <a:latin typeface="Lucida Console" pitchFamily="49" charset="0"/>
                <a:ea typeface="宋体" charset="-122"/>
              </a:rPr>
              <a:t>	</a:t>
            </a: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lw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  $t0, 32($s3)    # load word</a:t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>
                <a:latin typeface="Lucida Console" pitchFamily="49" charset="0"/>
                <a:ea typeface="宋体" charset="-122"/>
              </a:rPr>
              <a:t>add $t0, $s2, $</a:t>
            </a:r>
            <a:r>
              <a:rPr lang="en-US" altLang="zh-CN" sz="2800" dirty="0" smtClean="0">
                <a:latin typeface="Lucida Console" pitchFamily="49" charset="0"/>
                <a:ea typeface="宋体" charset="-122"/>
              </a:rPr>
              <a:t>t0   # $t0=</a:t>
            </a:r>
            <a:r>
              <a:rPr lang="en-US" altLang="zh-CN" sz="2800" dirty="0" err="1" smtClean="0">
                <a:latin typeface="Lucida Console" pitchFamily="49" charset="0"/>
                <a:ea typeface="宋体" charset="-122"/>
              </a:rPr>
              <a:t>h+A</a:t>
            </a:r>
            <a:r>
              <a:rPr lang="en-US" altLang="zh-CN" sz="2800" dirty="0" smtClean="0">
                <a:latin typeface="Lucida Console" pitchFamily="49" charset="0"/>
                <a:ea typeface="宋体" charset="-122"/>
              </a:rPr>
              <a:t>[8]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/>
            </a:r>
            <a:br>
              <a:rPr lang="en-US" altLang="zh-CN" sz="2800" dirty="0">
                <a:latin typeface="Lucida Console" pitchFamily="49" charset="0"/>
                <a:ea typeface="宋体" charset="-122"/>
              </a:rPr>
            </a:br>
            <a:r>
              <a:rPr lang="en-US" altLang="zh-CN" sz="2800" dirty="0" err="1">
                <a:latin typeface="Lucida Console" pitchFamily="49" charset="0"/>
                <a:ea typeface="宋体" charset="-122"/>
              </a:rPr>
              <a:t>sw</a:t>
            </a:r>
            <a:r>
              <a:rPr lang="en-US" altLang="zh-CN" sz="2800" dirty="0">
                <a:latin typeface="Lucida Console" pitchFamily="49" charset="0"/>
                <a:ea typeface="宋体" charset="-122"/>
              </a:rPr>
              <a:t>  $t0, 48($s3)    # store word</a:t>
            </a:r>
            <a:endParaRPr lang="en-AU" altLang="zh-CN" sz="2800" dirty="0">
              <a:latin typeface="Lucida Console" pitchFamily="49" charset="0"/>
              <a:ea typeface="宋体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 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访问寄存器快于访问存储器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寄存器中的数据更易被利用。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一条算术运算指令可以完成取两个寄存器操作数，运算，并将结果存回寄存器。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存储器操作必须用</a:t>
            </a:r>
            <a:r>
              <a:rPr lang="en-US" altLang="zh-CN" dirty="0" smtClean="0">
                <a:ea typeface="宋体" charset="-122"/>
              </a:rPr>
              <a:t>loads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smtClean="0">
                <a:ea typeface="宋体" charset="-122"/>
              </a:rPr>
              <a:t>stores</a:t>
            </a:r>
            <a:r>
              <a:rPr lang="zh-CN" altLang="en-US" dirty="0" smtClean="0">
                <a:ea typeface="宋体" charset="-122"/>
              </a:rPr>
              <a:t>指令，且无法在同一条指令中运算。所以，做同样的事需更多指令。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编译器尽力多地使用寄存器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只将</a:t>
            </a:r>
            <a:r>
              <a:rPr lang="zh-CN" altLang="en-US" dirty="0" smtClean="0">
                <a:ea typeface="宋体" charset="-122"/>
              </a:rPr>
              <a:t>不常使用的变量存回存储器（</a:t>
            </a:r>
            <a:r>
              <a:rPr lang="en-US" altLang="zh-CN" dirty="0" smtClean="0">
                <a:ea typeface="宋体" charset="-122"/>
              </a:rPr>
              <a:t>spilling register</a:t>
            </a:r>
            <a:r>
              <a:rPr lang="zh-CN" altLang="en-US" dirty="0" smtClean="0">
                <a:ea typeface="宋体" charset="-122"/>
              </a:rPr>
              <a:t>，寄存器溢出）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/>
              <a:t>寄存器优先：快，吞吐率高，功耗低，数据易于利用。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2.3.2  </a:t>
            </a:r>
            <a:r>
              <a:rPr lang="zh-CN" altLang="en-US" dirty="0" smtClean="0"/>
              <a:t>常数或立即数操作数</a:t>
            </a:r>
            <a:r>
              <a:rPr lang="zh-CN" altLang="en-US" sz="2200" dirty="0" smtClean="0"/>
              <a:t>（立即寻址）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避免从内存中取得常数而增加</a:t>
            </a:r>
            <a:r>
              <a:rPr lang="zh-CN" altLang="en-US" dirty="0" smtClean="0">
                <a:solidFill>
                  <a:srgbClr val="FF0000"/>
                </a:solidFill>
              </a:rPr>
              <a:t>加立即数指令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$s3,$s3,4 </a:t>
            </a:r>
            <a:r>
              <a:rPr lang="zh-CN" altLang="en-US" dirty="0" smtClean="0"/>
              <a:t>在指令中给出操作数（速度快，能耗低）</a:t>
            </a:r>
            <a:endParaRPr lang="en-US" altLang="zh-CN" dirty="0" smtClean="0"/>
          </a:p>
          <a:p>
            <a:r>
              <a:rPr lang="zh-CN" altLang="en-US" dirty="0" smtClean="0"/>
              <a:t>无减立即数指令，只需使用减数的相反数即可。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ddi</a:t>
            </a:r>
            <a:r>
              <a:rPr lang="en-US" altLang="zh-CN" dirty="0" smtClean="0"/>
              <a:t> $s2,  $s1,  -1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常数操作出现频率高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4747342"/>
            <a:ext cx="568863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3</a:t>
            </a:r>
            <a:r>
              <a:rPr lang="zh-CN" altLang="en-US" sz="3200" dirty="0"/>
              <a:t>：加速执行常用</a:t>
            </a:r>
            <a:r>
              <a:rPr lang="zh-CN" altLang="en-US" sz="3200" dirty="0" smtClean="0"/>
              <a:t>操作</a:t>
            </a:r>
            <a:endParaRPr lang="en-US" altLang="zh-CN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立即寻址示意图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imm</a:t>
            </a:r>
            <a:r>
              <a:rPr lang="zh-CN" altLang="en-US" dirty="0" smtClean="0"/>
              <a:t>为例：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08431"/>
              </p:ext>
            </p:extLst>
          </p:nvPr>
        </p:nvGraphicFramePr>
        <p:xfrm>
          <a:off x="1475656" y="256490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r>
                        <a:rPr lang="zh-CN" altLang="en-US" dirty="0" smtClean="0"/>
                        <a:t>立即数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84323"/>
              </p:ext>
            </p:extLst>
          </p:nvPr>
        </p:nvGraphicFramePr>
        <p:xfrm>
          <a:off x="4499992" y="3891652"/>
          <a:ext cx="11757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707904" y="2924944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6356"/>
              </p:ext>
            </p:extLst>
          </p:nvPr>
        </p:nvGraphicFramePr>
        <p:xfrm>
          <a:off x="3419872" y="4869160"/>
          <a:ext cx="23999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5292080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588224" y="378904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+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6" idx="3"/>
          </p:cNvCxnSpPr>
          <p:nvPr/>
        </p:nvCxnSpPr>
        <p:spPr>
          <a:xfrm>
            <a:off x="5675784" y="4077072"/>
            <a:ext cx="9844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0"/>
          </p:cNvCxnSpPr>
          <p:nvPr/>
        </p:nvCxnSpPr>
        <p:spPr>
          <a:xfrm>
            <a:off x="6876256" y="2924944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4"/>
          </p:cNvCxnSpPr>
          <p:nvPr/>
        </p:nvCxnSpPr>
        <p:spPr>
          <a:xfrm>
            <a:off x="6876256" y="4365104"/>
            <a:ext cx="0" cy="6894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3"/>
          </p:cNvCxnSpPr>
          <p:nvPr/>
        </p:nvCxnSpPr>
        <p:spPr>
          <a:xfrm flipH="1">
            <a:off x="5819800" y="5054580"/>
            <a:ext cx="1056456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将寄存器</a:t>
            </a:r>
            <a:r>
              <a:rPr lang="en-US" altLang="zh-CN" dirty="0"/>
              <a:t>$zero</a:t>
            </a:r>
            <a:r>
              <a:rPr lang="zh-CN" altLang="en-US" dirty="0"/>
              <a:t>恒置为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（不可改动为其他数），</a:t>
            </a:r>
            <a:r>
              <a:rPr lang="zh-CN" altLang="en-US" dirty="0"/>
              <a:t>以便加速某些</a:t>
            </a:r>
            <a:r>
              <a:rPr lang="zh-CN" altLang="en-US" dirty="0" smtClean="0"/>
              <a:t>操作：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AU" altLang="zh-CN" dirty="0">
                <a:latin typeface="Lucida Console" pitchFamily="49" charset="0"/>
                <a:ea typeface="宋体" charset="-122"/>
              </a:rPr>
              <a:t>add $t2, $s1, $</a:t>
            </a:r>
            <a:r>
              <a:rPr lang="en-AU" altLang="zh-CN" dirty="0" smtClean="0">
                <a:latin typeface="Lucida Console" pitchFamily="49" charset="0"/>
                <a:ea typeface="宋体" charset="-122"/>
              </a:rPr>
              <a:t>zero </a:t>
            </a:r>
            <a:r>
              <a:rPr lang="en-US" altLang="zh-CN" dirty="0" smtClean="0">
                <a:latin typeface="Lucida Console" pitchFamily="49" charset="0"/>
                <a:ea typeface="宋体" charset="-122"/>
              </a:rPr>
              <a:t>#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寄存器</a:t>
            </a:r>
            <a:r>
              <a:rPr lang="en-US" altLang="zh-CN" sz="2400" dirty="0" smtClean="0">
                <a:latin typeface="Lucida Console" pitchFamily="49" charset="0"/>
                <a:ea typeface="宋体" charset="-122"/>
              </a:rPr>
              <a:t>$s1</a:t>
            </a:r>
            <a:r>
              <a:rPr lang="zh-CN" altLang="en-US" sz="2400" dirty="0" smtClean="0">
                <a:latin typeface="Lucida Console" pitchFamily="49" charset="0"/>
                <a:ea typeface="宋体" charset="-122"/>
              </a:rPr>
              <a:t>的数存入</a:t>
            </a:r>
            <a:r>
              <a:rPr lang="en-US" altLang="zh-CN" sz="2400" dirty="0" smtClean="0">
                <a:latin typeface="Lucida Console" pitchFamily="49" charset="0"/>
                <a:ea typeface="宋体" charset="-122"/>
              </a:rPr>
              <a:t>$t2</a:t>
            </a:r>
            <a:endParaRPr lang="en-AU" altLang="zh-CN" sz="2400" dirty="0">
              <a:latin typeface="Lucida Console" pitchFamily="49" charset="0"/>
              <a:ea typeface="宋体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7" name="线形标注 1 6"/>
          <p:cNvSpPr/>
          <p:nvPr/>
        </p:nvSpPr>
        <p:spPr>
          <a:xfrm>
            <a:off x="3923928" y="3194361"/>
            <a:ext cx="4248472" cy="919277"/>
          </a:xfrm>
          <a:prstGeom prst="borderCallout1">
            <a:avLst>
              <a:gd name="adj1" fmla="val 18750"/>
              <a:gd name="adj2" fmla="val -8333"/>
              <a:gd name="adj3" fmla="val 182867"/>
              <a:gd name="adj4" fmla="val -3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所有</a:t>
            </a:r>
            <a:r>
              <a:rPr lang="zh-CN" altLang="en-US" dirty="0" smtClean="0"/>
              <a:t>计算机都基于相似基本原理的硬件技术构造</a:t>
            </a:r>
            <a:endParaRPr lang="en-US" altLang="zh-CN" dirty="0" smtClean="0"/>
          </a:p>
          <a:p>
            <a:r>
              <a:rPr lang="zh-CN" altLang="en-US" dirty="0"/>
              <a:t>一些基本</a:t>
            </a:r>
            <a:r>
              <a:rPr lang="zh-CN" altLang="en-US" dirty="0" smtClean="0"/>
              <a:t>操作是必须的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7" name="线形标注 1 6"/>
          <p:cNvSpPr/>
          <p:nvPr/>
        </p:nvSpPr>
        <p:spPr>
          <a:xfrm>
            <a:off x="3635896" y="908720"/>
            <a:ext cx="5256584" cy="3204919"/>
          </a:xfrm>
          <a:prstGeom prst="borderCallout1">
            <a:avLst>
              <a:gd name="adj1" fmla="val 104306"/>
              <a:gd name="adj2" fmla="val 46845"/>
              <a:gd name="adj3" fmla="val 153577"/>
              <a:gd name="adj4" fmla="val 59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．优先选取使用频率最高的一些简单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指令，以及一些很有用但不复杂的指令，避免复杂指令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2．大多数指令在一个时钟周期内完成，必须采用流水线技术。</a:t>
            </a:r>
            <a:endParaRPr lang="en-US" altLang="zh-CN" dirty="0" smtClean="0">
              <a:latin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</a:rPr>
              <a:t>. 只有取数/存数指令访问存储器，其余指令操作在寄存器间进行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algn="just"/>
            <a:r>
              <a:rPr lang="en-US" altLang="zh-CN" dirty="0" smtClean="0">
                <a:latin typeface="宋体" pitchFamily="2" charset="-122"/>
              </a:rPr>
              <a:t>4.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指令长度</a:t>
            </a:r>
            <a:r>
              <a:rPr lang="zh-CN" altLang="en-US" dirty="0">
                <a:latin typeface="宋体" pitchFamily="2" charset="-122"/>
              </a:rPr>
              <a:t>固定，指令格式种类少，寻址方式种类少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algn="just"/>
            <a:r>
              <a:rPr lang="en-US" altLang="zh-CN" dirty="0" smtClean="0">
                <a:latin typeface="宋体" pitchFamily="2" charset="-122"/>
              </a:rPr>
              <a:t>5. </a:t>
            </a:r>
            <a:r>
              <a:rPr lang="zh-CN" altLang="en-US" dirty="0" smtClean="0">
                <a:latin typeface="宋体" pitchFamily="2" charset="-122"/>
              </a:rPr>
              <a:t>采用硬布线控制逻辑，少用或不用微程序控制。</a:t>
            </a:r>
            <a:endParaRPr lang="en-US" altLang="zh-CN" dirty="0" smtClean="0">
              <a:latin typeface="宋体" pitchFamily="2" charset="-122"/>
            </a:endParaRPr>
          </a:p>
          <a:p>
            <a:pPr algn="just"/>
            <a:r>
              <a:rPr lang="en-US" altLang="zh-CN" dirty="0" smtClean="0">
                <a:latin typeface="宋体" pitchFamily="2" charset="-122"/>
              </a:rPr>
              <a:t>6. </a:t>
            </a:r>
            <a:r>
              <a:rPr lang="zh-CN" altLang="en-US" dirty="0">
                <a:latin typeface="宋体" pitchFamily="2" charset="-122"/>
              </a:rPr>
              <a:t>注重编译</a:t>
            </a:r>
            <a:r>
              <a:rPr lang="zh-CN" altLang="en-US" dirty="0" smtClean="0">
                <a:latin typeface="宋体" pitchFamily="2" charset="-122"/>
              </a:rPr>
              <a:t>优化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CN" altLang="en-US" dirty="0" smtClean="0"/>
              <a:t>指令集：一个给定的计算机体系结构所包含的指令集合。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795105" y="2939752"/>
            <a:ext cx="432048" cy="972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273269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汇编语言：编程的书写形式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3681027"/>
            <a:ext cx="52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机器语言：计算机所能识别的形式</a:t>
            </a:r>
            <a:endParaRPr lang="zh-CN" altLang="en-US" sz="2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524328" y="2939752"/>
            <a:ext cx="0" cy="97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1664" y="3068960"/>
            <a:ext cx="121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本章的讲解方法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472514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不同的计算机有不同的指令集，但它们非常相似。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/>
              <a:t>早期的</a:t>
            </a:r>
            <a:r>
              <a:rPr lang="zh-CN" altLang="en-US" sz="2400" dirty="0" smtClean="0"/>
              <a:t>计算机有很简单的指令集</a:t>
            </a:r>
            <a:endParaRPr lang="en-US" altLang="zh-C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dirty="0" smtClean="0"/>
              <a:t>许多现代计算机也有很简单的指令集（</a:t>
            </a:r>
            <a:r>
              <a:rPr lang="en-US" altLang="zh-CN" sz="2400" dirty="0" smtClean="0"/>
              <a:t>RISC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Reduced Instruction Set Computer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1701645"/>
            <a:ext cx="5544616" cy="3046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计算机设计者的共同目标：找到一种语言，方便编译和硬件设计，使性能最佳，成本功耗最低。</a:t>
            </a:r>
            <a:endParaRPr lang="en-US" altLang="zh-CN" sz="3200" dirty="0" smtClean="0"/>
          </a:p>
          <a:p>
            <a:r>
              <a:rPr lang="zh-CN" altLang="en-US" sz="3200" dirty="0"/>
              <a:t>基本</a:t>
            </a:r>
            <a:r>
              <a:rPr lang="zh-CN" altLang="en-US" sz="3200" dirty="0" smtClean="0"/>
              <a:t>点：符合</a:t>
            </a:r>
            <a:r>
              <a:rPr lang="zh-CN" altLang="en-US" sz="3200" dirty="0"/>
              <a:t>“设备简单性”的一种</a:t>
            </a:r>
            <a:r>
              <a:rPr lang="zh-CN" altLang="en-US" sz="3200" dirty="0" smtClean="0"/>
              <a:t>指令集。</a:t>
            </a:r>
            <a:endParaRPr lang="zh-CN" altLang="en-US" sz="3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</a:t>
            </a:r>
            <a:r>
              <a:rPr lang="zh-CN" altLang="en-US" dirty="0"/>
              <a:t>程序的</a:t>
            </a:r>
            <a:r>
              <a:rPr lang="zh-CN" altLang="en-US" dirty="0" smtClean="0"/>
              <a:t>概念：</a:t>
            </a:r>
            <a:r>
              <a:rPr lang="en-US" altLang="zh-CN" dirty="0" smtClean="0"/>
              <a:t>P43  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sz="2800" dirty="0" smtClean="0">
                <a:ea typeface="宋体" charset="-122"/>
              </a:rPr>
              <a:t>MIPS</a:t>
            </a:r>
            <a:r>
              <a:rPr lang="zh-CN" altLang="en-US" sz="2800" dirty="0" smtClean="0">
                <a:ea typeface="宋体" charset="-122"/>
              </a:rPr>
              <a:t>简介：</a:t>
            </a:r>
            <a:r>
              <a:rPr lang="en-US" altLang="zh-CN" sz="2800" dirty="0"/>
              <a:t> MIPS</a:t>
            </a:r>
            <a:r>
              <a:rPr lang="zh-CN" altLang="en-US" sz="2800" dirty="0"/>
              <a:t>是世界上很流行的一种</a:t>
            </a:r>
            <a:r>
              <a:rPr lang="en-US" altLang="zh-CN" sz="2800" dirty="0"/>
              <a:t>RISC</a:t>
            </a:r>
            <a:r>
              <a:rPr lang="zh-CN" altLang="en-US" sz="2800" dirty="0"/>
              <a:t>处理器。</a:t>
            </a:r>
            <a:r>
              <a:rPr lang="en-US" altLang="zh-CN" sz="2800" dirty="0"/>
              <a:t>MIPS</a:t>
            </a:r>
            <a:r>
              <a:rPr lang="zh-CN" altLang="en-US" sz="2800" dirty="0"/>
              <a:t>的意思“无内部互锁流水级的微处理器”</a:t>
            </a:r>
            <a:r>
              <a:rPr lang="en-US" altLang="zh-CN" sz="2800" dirty="0"/>
              <a:t>(Microprocessor without interlocked piped stages)</a:t>
            </a:r>
            <a:endParaRPr lang="en-US" altLang="zh-CN" sz="2800" dirty="0" smtClean="0">
              <a:ea typeface="宋体" charset="-122"/>
            </a:endParaRPr>
          </a:p>
          <a:p>
            <a:r>
              <a:rPr lang="en-US" altLang="zh-CN" sz="2800" dirty="0" smtClean="0">
                <a:ea typeface="宋体" charset="-122"/>
              </a:rPr>
              <a:t>www.mips.com</a:t>
            </a:r>
            <a:r>
              <a:rPr lang="zh-CN" altLang="en-US" sz="2800" dirty="0" smtClean="0">
                <a:ea typeface="宋体" charset="-122"/>
              </a:rPr>
              <a:t>，</a:t>
            </a:r>
            <a:r>
              <a:rPr lang="en-US" altLang="zh-CN" sz="2800" dirty="0">
                <a:ea typeface="宋体" charset="-122"/>
              </a:rPr>
              <a:t> http://baike.baidu.com/view/120375.htm#2</a:t>
            </a:r>
          </a:p>
          <a:p>
            <a:r>
              <a:rPr lang="zh-CN" altLang="en-US" sz="2800" dirty="0" smtClean="0">
                <a:ea typeface="宋体" charset="-122"/>
              </a:rPr>
              <a:t>在嵌入式领域应用很广</a:t>
            </a:r>
            <a:endParaRPr lang="en-US" altLang="zh-CN" sz="2400" dirty="0" smtClean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符合很多现代</a:t>
            </a:r>
            <a:r>
              <a:rPr lang="en-US" altLang="zh-CN" sz="2800" dirty="0" smtClean="0">
                <a:ea typeface="宋体" charset="-122"/>
              </a:rPr>
              <a:t>ISAs</a:t>
            </a:r>
            <a:r>
              <a:rPr lang="zh-CN" altLang="en-US" sz="2800" dirty="0" smtClean="0">
                <a:ea typeface="宋体" charset="-122"/>
              </a:rPr>
              <a:t>的设计思想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 </a:t>
            </a:r>
            <a:r>
              <a:rPr lang="zh-CN" altLang="en-US" dirty="0" smtClean="0"/>
              <a:t>计算机硬件的操作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ea1ChsPeriod"/>
            </a:pPr>
            <a:r>
              <a:rPr lang="en-US" altLang="zh-CN" dirty="0" smtClean="0"/>
              <a:t>MIPS</a:t>
            </a:r>
            <a:r>
              <a:rPr lang="zh-CN" altLang="en-US" dirty="0" smtClean="0"/>
              <a:t>汇编指令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图</a:t>
            </a:r>
            <a:r>
              <a:rPr lang="en-US" altLang="zh-CN" dirty="0" smtClean="0"/>
              <a:t>2-1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汇编语言指令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从</a:t>
            </a:r>
            <a:r>
              <a:rPr lang="zh-CN" altLang="en-US" dirty="0"/>
              <a:t>图中</a:t>
            </a:r>
            <a:r>
              <a:rPr lang="zh-CN" altLang="en-US" dirty="0" smtClean="0"/>
              <a:t>可见与加法</a:t>
            </a:r>
            <a:r>
              <a:rPr lang="en-US" altLang="zh-CN" dirty="0" smtClean="0"/>
              <a:t>add a b c</a:t>
            </a:r>
            <a:r>
              <a:rPr lang="zh-CN" altLang="en-US" dirty="0" smtClean="0"/>
              <a:t>相似的指令如：</a:t>
            </a:r>
            <a:r>
              <a:rPr lang="en-US" altLang="zh-CN" dirty="0" smtClean="0"/>
              <a:t>sub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 and  or nor</a:t>
            </a:r>
            <a:r>
              <a:rPr lang="zh-CN" altLang="en-US" dirty="0" smtClean="0"/>
              <a:t>等都是三个操作数（两个运算数，一个保存结果）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4352100"/>
            <a:ext cx="4968552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设计原则</a:t>
            </a:r>
            <a:r>
              <a:rPr lang="en-US" altLang="zh-CN" sz="3200" dirty="0"/>
              <a:t>1</a:t>
            </a:r>
            <a:r>
              <a:rPr lang="zh-CN" altLang="en-US" sz="3200" dirty="0"/>
              <a:t>：简单源于</a:t>
            </a:r>
            <a:r>
              <a:rPr lang="zh-CN" altLang="en-US" sz="3200" dirty="0" smtClean="0"/>
              <a:t>规整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2292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ea typeface="宋体" charset="-122"/>
              </a:rPr>
              <a:t>规整使得硬件实现简单，例如：操作数数目可变使得硬件设计复杂性更大。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ea typeface="宋体" charset="-122"/>
              </a:rPr>
              <a:t>简单使得更好的性能成本更低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err="1" smtClean="0"/>
              <a:t>b,c,d,e</a:t>
            </a:r>
            <a:r>
              <a:rPr lang="zh-CN" altLang="en-US" dirty="0" smtClean="0"/>
              <a:t>之和放于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add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 # a=</a:t>
            </a:r>
            <a:r>
              <a:rPr lang="en-US" altLang="zh-CN" dirty="0" err="1" smtClean="0"/>
              <a:t>b+c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add </a:t>
            </a:r>
            <a:r>
              <a:rPr lang="en-US" altLang="zh-CN" dirty="0" err="1" smtClean="0"/>
              <a:t>a,a,d</a:t>
            </a:r>
            <a:r>
              <a:rPr lang="en-US" altLang="zh-CN" dirty="0" smtClean="0"/>
              <a:t>  #a=</a:t>
            </a:r>
            <a:r>
              <a:rPr lang="en-US" altLang="zh-CN" dirty="0" err="1" smtClean="0"/>
              <a:t>a+d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add </a:t>
            </a:r>
            <a:r>
              <a:rPr lang="en-US" altLang="zh-CN" dirty="0" err="1" smtClean="0"/>
              <a:t>a,a,e</a:t>
            </a:r>
            <a:r>
              <a:rPr lang="en-US" altLang="zh-CN" dirty="0" smtClean="0"/>
              <a:t>  #a=</a:t>
            </a:r>
            <a:r>
              <a:rPr lang="en-US" altLang="zh-CN" dirty="0" err="1" smtClean="0"/>
              <a:t>a+e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每条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算术运算指令只执行一个操作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一行写一条指令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#</a:t>
            </a:r>
            <a:r>
              <a:rPr lang="zh-CN" altLang="en-US" dirty="0" smtClean="0"/>
              <a:t>后是注释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高级语言与汇编语言之间的关系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 = </a:t>
            </a:r>
            <a:r>
              <a:rPr lang="en-US" altLang="zh-CN" dirty="0" err="1" smtClean="0"/>
              <a:t>b+c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d = a-e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add </a:t>
            </a:r>
            <a:r>
              <a:rPr lang="en-US" altLang="zh-CN" dirty="0" err="1" smtClean="0"/>
              <a:t>a,b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sub </a:t>
            </a:r>
            <a:r>
              <a:rPr lang="en-US" altLang="zh-CN" dirty="0" err="1" smtClean="0"/>
              <a:t>d,a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e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572000" y="1340768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76056" y="2060848"/>
            <a:ext cx="216024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编译器</a:t>
            </a:r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1690</Words>
  <Application>Microsoft Office PowerPoint</Application>
  <PresentationFormat>全屏显示(4:3)</PresentationFormat>
  <Paragraphs>253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第二章 计算机的语言</vt:lpstr>
      <vt:lpstr>2.1 引言</vt:lpstr>
      <vt:lpstr>2.1 引言</vt:lpstr>
      <vt:lpstr>2.1 引言</vt:lpstr>
      <vt:lpstr>2.1 引言</vt:lpstr>
      <vt:lpstr>2.1 引言</vt:lpstr>
      <vt:lpstr>2.2  计算机硬件的操作</vt:lpstr>
      <vt:lpstr>PowerPoint 演示文稿</vt:lpstr>
      <vt:lpstr>PowerPoint 演示文稿</vt:lpstr>
      <vt:lpstr>PowerPoint 演示文稿</vt:lpstr>
      <vt:lpstr>2.3 计算机硬件的操作数</vt:lpstr>
      <vt:lpstr>MIPS的寄存器设置</vt:lpstr>
      <vt:lpstr>2.3 计算机硬件的操作数</vt:lpstr>
      <vt:lpstr>寄存器寻址示意图  P79</vt:lpstr>
      <vt:lpstr>2.3.1 存储器操作数（寻址方式：基址寻址）</vt:lpstr>
      <vt:lpstr>PowerPoint 演示文稿</vt:lpstr>
      <vt:lpstr>基址寻址示意图</vt:lpstr>
      <vt:lpstr>编址单位</vt:lpstr>
      <vt:lpstr>PowerPoint 演示文稿</vt:lpstr>
      <vt:lpstr>字、半字、字节的存储</vt:lpstr>
      <vt:lpstr>PowerPoint 演示文稿</vt:lpstr>
      <vt:lpstr>PowerPoint 演示文稿</vt:lpstr>
      <vt:lpstr>寄存器  vs. 存储器</vt:lpstr>
      <vt:lpstr>2.3.2  常数或立即数操作数（立即寻址）</vt:lpstr>
      <vt:lpstr>立即寻址示意图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计算机的语言</dc:title>
  <dc:creator>hzhang</dc:creator>
  <cp:lastModifiedBy>Shirley Lee</cp:lastModifiedBy>
  <cp:revision>225</cp:revision>
  <dcterms:created xsi:type="dcterms:W3CDTF">2013-01-21T07:11:47Z</dcterms:created>
  <dcterms:modified xsi:type="dcterms:W3CDTF">2018-10-11T08:14:19Z</dcterms:modified>
</cp:coreProperties>
</file>