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3"/>
    <p:sldId id="257" r:id="rId4"/>
    <p:sldId id="258" r:id="rId5"/>
    <p:sldId id="259" r:id="rId6"/>
    <p:sldId id="260" r:id="rId7"/>
    <p:sldId id="263" r:id="rId8"/>
    <p:sldId id="261" r:id="rId9"/>
    <p:sldId id="264" r:id="rId10"/>
    <p:sldId id="265"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80604020202020204" pitchFamily="34" charset="0"/>
          <a:ea typeface="SimSun" pitchFamily="2" charset="-122"/>
        </a:defRPr>
      </a:lvl2pPr>
      <a:lvl3pPr algn="r" rtl="0" fontAlgn="base">
        <a:spcBef>
          <a:spcPct val="0"/>
        </a:spcBef>
        <a:spcAft>
          <a:spcPct val="0"/>
        </a:spcAft>
        <a:defRPr sz="3600">
          <a:solidFill>
            <a:schemeClr val="bg1"/>
          </a:solidFill>
          <a:latin typeface="Arial" panose="02080604020202020204" pitchFamily="34" charset="0"/>
          <a:ea typeface="SimSun" pitchFamily="2" charset="-122"/>
        </a:defRPr>
      </a:lvl3pPr>
      <a:lvl4pPr algn="r" rtl="0" fontAlgn="base">
        <a:spcBef>
          <a:spcPct val="0"/>
        </a:spcBef>
        <a:spcAft>
          <a:spcPct val="0"/>
        </a:spcAft>
        <a:defRPr sz="3600">
          <a:solidFill>
            <a:schemeClr val="bg1"/>
          </a:solidFill>
          <a:latin typeface="Arial" panose="02080604020202020204" pitchFamily="34" charset="0"/>
          <a:ea typeface="SimSun" pitchFamily="2" charset="-122"/>
        </a:defRPr>
      </a:lvl4pPr>
      <a:lvl5pPr algn="r" rtl="0" fontAlgn="base">
        <a:spcBef>
          <a:spcPct val="0"/>
        </a:spcBef>
        <a:spcAft>
          <a:spcPct val="0"/>
        </a:spcAft>
        <a:defRPr sz="3600">
          <a:solidFill>
            <a:schemeClr val="bg1"/>
          </a:solidFill>
          <a:latin typeface="Arial" panose="02080604020202020204" pitchFamily="34" charset="0"/>
          <a:ea typeface="SimSun" pitchFamily="2" charset="-122"/>
        </a:defRPr>
      </a:lvl5pPr>
      <a:lvl6pPr marL="457200" algn="r" rtl="0" fontAlgn="base">
        <a:spcBef>
          <a:spcPct val="0"/>
        </a:spcBef>
        <a:spcAft>
          <a:spcPct val="0"/>
        </a:spcAft>
        <a:defRPr sz="3600">
          <a:solidFill>
            <a:schemeClr val="bg1"/>
          </a:solidFill>
          <a:latin typeface="Arial" panose="02080604020202020204" pitchFamily="34" charset="0"/>
          <a:ea typeface="SimSun" pitchFamily="2" charset="-122"/>
        </a:defRPr>
      </a:lvl6pPr>
      <a:lvl7pPr marL="914400" algn="r" rtl="0" fontAlgn="base">
        <a:spcBef>
          <a:spcPct val="0"/>
        </a:spcBef>
        <a:spcAft>
          <a:spcPct val="0"/>
        </a:spcAft>
        <a:defRPr sz="3600">
          <a:solidFill>
            <a:schemeClr val="bg1"/>
          </a:solidFill>
          <a:latin typeface="Arial" panose="02080604020202020204" pitchFamily="34" charset="0"/>
          <a:ea typeface="SimSun" pitchFamily="2" charset="-122"/>
        </a:defRPr>
      </a:lvl7pPr>
      <a:lvl8pPr marL="1371600" algn="r" rtl="0" fontAlgn="base">
        <a:spcBef>
          <a:spcPct val="0"/>
        </a:spcBef>
        <a:spcAft>
          <a:spcPct val="0"/>
        </a:spcAft>
        <a:defRPr sz="3600">
          <a:solidFill>
            <a:schemeClr val="bg1"/>
          </a:solidFill>
          <a:latin typeface="Arial" panose="02080604020202020204" pitchFamily="34" charset="0"/>
          <a:ea typeface="SimSun" pitchFamily="2" charset="-122"/>
        </a:defRPr>
      </a:lvl8pPr>
      <a:lvl9pPr marL="1828800" algn="r" rtl="0" fontAlgn="base">
        <a:spcBef>
          <a:spcPct val="0"/>
        </a:spcBef>
        <a:spcAft>
          <a:spcPct val="0"/>
        </a:spcAft>
        <a:defRPr sz="3600">
          <a:solidFill>
            <a:schemeClr val="bg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a:t>Pemrosesan dan Optimasi Query</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a:t>
            </a:r>
            <a:endParaRPr lang="en-US"/>
          </a:p>
        </p:txBody>
      </p:sp>
      <p:sp>
        <p:nvSpPr>
          <p:cNvPr id="3" name="Content Placeholder 2"/>
          <p:cNvSpPr>
            <a:spLocks noGrp="1"/>
          </p:cNvSpPr>
          <p:nvPr>
            <p:ph idx="1"/>
          </p:nvPr>
        </p:nvSpPr>
        <p:spPr/>
        <p:txBody>
          <a:bodyPr/>
          <a:p>
            <a:pPr marL="0" indent="0" algn="just">
              <a:buNone/>
            </a:pPr>
            <a:r>
              <a:rPr lang="en-US"/>
              <a:t>Query adalah sebuah ekspresi bahasa yang menggambarkan data yang akan didapatkan kembali dari sebuah database. Dalam hubungannya dengan optimisasi query, seringkali diasumsikan bahwa query-query tersebut dinyatakan dalam sebuah dasar-dasar isi dan sekumpulan cara orientasi, yang memberikan optimizer pilihan-pilihan diantara alternatif prosedur-prosedur evaluasi.</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Pemrosesan Query</a:t>
            </a:r>
            <a:endParaRPr lang="en-US"/>
          </a:p>
        </p:txBody>
      </p:sp>
      <p:sp>
        <p:nvSpPr>
          <p:cNvPr id="3" name="Content Placeholder 2"/>
          <p:cNvSpPr>
            <a:spLocks noGrp="1"/>
          </p:cNvSpPr>
          <p:nvPr>
            <p:ph idx="1"/>
          </p:nvPr>
        </p:nvSpPr>
        <p:spPr>
          <a:xfrm>
            <a:off x="647700" y="1825625"/>
            <a:ext cx="10515600" cy="4090670"/>
          </a:xfrm>
        </p:spPr>
        <p:txBody>
          <a:bodyPr/>
          <a:p>
            <a:pPr marL="457200" indent="-457200" algn="just">
              <a:buFont typeface="+mj-lt"/>
              <a:buAutoNum type="arabicPeriod"/>
            </a:pPr>
            <a:r>
              <a:rPr lang="en-US" sz="2400"/>
              <a:t>Scanner melakukan identifikasi (pengenalan) token-token seperti SQL keywords, attribute, dan relation name. Proses ini disebut dengan scanning. </a:t>
            </a:r>
            <a:endParaRPr lang="en-US" sz="2400"/>
          </a:p>
          <a:p>
            <a:pPr marL="457200" indent="-457200" algn="just">
              <a:buFont typeface="+mj-lt"/>
              <a:buAutoNum type="arabicPeriod"/>
            </a:pPr>
            <a:r>
              <a:rPr lang="en-US" sz="2400"/>
              <a:t>Query Parser mengecek kevalidan query dan kemudian menterjemahkannya ke dalam sebuah bentuk internal yaitu ekspresi relasi aljabar atau parse tree. Proses ini disebut dengan parsing.</a:t>
            </a:r>
            <a:endParaRPr lang="en-US" sz="2400"/>
          </a:p>
          <a:p>
            <a:pPr marL="457200" indent="-457200" algn="just">
              <a:buFont typeface="+mj-lt"/>
              <a:buAutoNum type="arabicPeriod"/>
            </a:pPr>
            <a:r>
              <a:rPr lang="en-US" sz="2400"/>
              <a:t>Query Optimizer memeriksa semua ekspresi-ekspresi aljabar yang sama untuk query yang diberikan dan memilih salah satu dari ekspresi tersebut yang terbaik yang memiliki perkiraan termurah. Dengan kata lain, tugas dari query optimizer adalah menghasilkan sebuah rencana eksekusi. Proses ini disebut dengan optimisasi query.</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Pemrosesan Query</a:t>
            </a:r>
            <a:endParaRPr lang="en-US"/>
          </a:p>
        </p:txBody>
      </p:sp>
      <p:sp>
        <p:nvSpPr>
          <p:cNvPr id="3" name="Content Placeholder 2"/>
          <p:cNvSpPr>
            <a:spLocks noGrp="1"/>
          </p:cNvSpPr>
          <p:nvPr>
            <p:ph idx="1"/>
          </p:nvPr>
        </p:nvSpPr>
        <p:spPr>
          <a:xfrm>
            <a:off x="647700" y="1825625"/>
            <a:ext cx="10515600" cy="4090670"/>
          </a:xfrm>
        </p:spPr>
        <p:txBody>
          <a:bodyPr>
            <a:normAutofit/>
          </a:bodyPr>
          <a:p>
            <a:pPr marL="457200" indent="-457200" algn="just">
              <a:buFont typeface="+mj-lt"/>
              <a:buAutoNum type="arabicPeriod" startAt="4"/>
            </a:pPr>
            <a:r>
              <a:rPr lang="en-US" sz="2400"/>
              <a:t>Code Generator atau Interpreter mentransformasikan rencana akses yang dihasilkan oleh optimizer ke dalam kode-kode. Setelah itu, kode-kode tersebut dikirimkan ke dalam query processor untuk dijalankan. </a:t>
            </a:r>
            <a:endParaRPr lang="en-US" sz="2400"/>
          </a:p>
          <a:p>
            <a:pPr marL="457200" indent="-457200" algn="just">
              <a:buFont typeface="+mj-lt"/>
              <a:buAutoNum type="arabicPeriod" startAt="4"/>
            </a:pPr>
            <a:r>
              <a:rPr lang="en-US" sz="2400"/>
              <a:t>Query Processor melakukan eksekusi query untuk mendapatkan hasil query yang diinginkan.</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Optimasi Query</a:t>
            </a:r>
            <a:endParaRPr lang="en-US"/>
          </a:p>
        </p:txBody>
      </p:sp>
      <p:sp>
        <p:nvSpPr>
          <p:cNvPr id="3" name="Content Placeholder 2"/>
          <p:cNvSpPr>
            <a:spLocks noGrp="1"/>
          </p:cNvSpPr>
          <p:nvPr>
            <p:ph idx="1"/>
          </p:nvPr>
        </p:nvSpPr>
        <p:spPr/>
        <p:txBody>
          <a:bodyPr/>
          <a:p>
            <a:pPr marL="0" indent="0" algn="just">
              <a:buNone/>
            </a:pPr>
            <a:r>
              <a:rPr lang="en-US"/>
              <a:t>suatu proses untuk menganalisa query untuk menentukan sumber-sumber apa saja yang digunakan oleh query tersebut dan apakah penggunaan dari sumber tersebut dapat dikurangi tanpa merubah output. Atau bisa juga dikatakan bahwa optimasi query adalah sebuah prosedur untuk meningkatkan strategi evaluasi dari suatu query untuk membuat evaluasi tersebut menjadi lebih efektif.</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normAutofit fontScale="90000"/>
          </a:bodyPr>
          <a:p>
            <a:r>
              <a:rPr lang="en-US"/>
              <a:t>Ada tiga aspek dasar yang ditetapkan dan mempengaruhi optimisasi query, yaitu : search space, cost model dan search strategy. </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Search space</a:t>
            </a:r>
            <a:endParaRPr lang="en-US"/>
          </a:p>
        </p:txBody>
      </p:sp>
      <p:sp>
        <p:nvSpPr>
          <p:cNvPr id="3" name="Content Placeholder 2"/>
          <p:cNvSpPr>
            <a:spLocks noGrp="1"/>
          </p:cNvSpPr>
          <p:nvPr>
            <p:ph idx="1"/>
          </p:nvPr>
        </p:nvSpPr>
        <p:spPr/>
        <p:txBody>
          <a:bodyPr/>
          <a:p>
            <a:pPr marL="0" indent="0" algn="just">
              <a:buNone/>
            </a:pPr>
            <a:r>
              <a:rPr lang="en-US"/>
              <a:t>Sekumpulan rencana-rencana akses yang sama secara logika yang dapat digunakan untuk mengevaluasi sebuah query. Semua rencanarencana dalam search space query mengembalikan hasil yang sama biarpun beberapa rencana lebih efisien dibandingkan dengan rencana yang lainnya. </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Cost model</a:t>
            </a:r>
            <a:endParaRPr lang="en-US"/>
          </a:p>
        </p:txBody>
      </p:sp>
      <p:sp>
        <p:nvSpPr>
          <p:cNvPr id="3" name="Content Placeholder 2"/>
          <p:cNvSpPr>
            <a:spLocks noGrp="1"/>
          </p:cNvSpPr>
          <p:nvPr>
            <p:ph idx="1"/>
          </p:nvPr>
        </p:nvSpPr>
        <p:spPr/>
        <p:txBody>
          <a:bodyPr/>
          <a:p>
            <a:pPr marL="0" indent="0">
              <a:buNone/>
            </a:pPr>
            <a:r>
              <a:rPr lang="en-US"/>
              <a:t>Menandakan sebuah harga untuk tiap rencana dalam search space. Harga dari rencana tersebut adalah sebuah perkiraan dari sumber-sumber yang digunakan pada saat rencana dijalankan, dimana harga yang lebih rendah, merupakan yang terbaik dari rencana-rencana yang ada. </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Search strategy</a:t>
            </a:r>
            <a:endParaRPr lang="en-US"/>
          </a:p>
        </p:txBody>
      </p:sp>
      <p:sp>
        <p:nvSpPr>
          <p:cNvPr id="3" name="Content Placeholder 2"/>
          <p:cNvSpPr>
            <a:spLocks noGrp="1"/>
          </p:cNvSpPr>
          <p:nvPr>
            <p:ph idx="1"/>
          </p:nvPr>
        </p:nvSpPr>
        <p:spPr/>
        <p:txBody>
          <a:bodyPr/>
          <a:p>
            <a:pPr marL="0" indent="0" algn="just">
              <a:buNone/>
            </a:pPr>
            <a:r>
              <a:rPr lang="en-US"/>
              <a:t>Sebuah perincian dari rencana-rencana mana dalam search space yang akan diperiksa. Apabila search space-nya kecil, maka strategi yang dapat diteruskan adalah menghitung dan mengevaluasi setiap rencana. Meskipun kebanyakan search space bahkan untuk query-query yang sederhana adalah sangat besar, akan tetapi query optimizer selalu memerlukan aturan heuristik untuk mengontrol nomer dari rencana-rencana yang akan diperiksa</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2868</Words>
  <Application>WPS Presentation</Application>
  <PresentationFormat>宽屏</PresentationFormat>
  <Paragraphs>35</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DejaVu Sans</vt:lpstr>
      <vt:lpstr>Arial Black</vt:lpstr>
      <vt:lpstr>Microsoft YaHei</vt:lpstr>
      <vt:lpstr>文泉驿微米黑</vt:lpstr>
      <vt:lpstr>Arial Unicode MS</vt:lpstr>
      <vt:lpstr>SimSun</vt:lpstr>
      <vt:lpstr>SimSun</vt:lpstr>
      <vt:lpstr>OpenSymbol</vt:lpstr>
      <vt:lpstr>Communications and Dialogues</vt:lpstr>
      <vt:lpstr>PowerPoint 演示文稿</vt:lpstr>
      <vt:lpstr>PowerPoint 演示文稿</vt:lpstr>
      <vt:lpstr>PowerPoint 演示文稿</vt:lpstr>
      <vt:lpstr>Pemrosesan Query</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syuknet</cp:lastModifiedBy>
  <cp:revision>10</cp:revision>
  <dcterms:created xsi:type="dcterms:W3CDTF">2023-12-11T03:52:46Z</dcterms:created>
  <dcterms:modified xsi:type="dcterms:W3CDTF">2023-12-11T03:52:46Z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1033-11.1.0.11708</vt:lpwstr>
  </property>
  <property fmtid="{D5CDD505-2E9C-101B-9397-08002B2CF9AE}" pid="3" name="ICV">
    <vt:lpwstr/>
  </property>
</Properties>
</file>