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258" r:id="rId4"/>
    <p:sldId id="262" r:id="rId5"/>
    <p:sldId id="261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1413-7C07-274F-BBFD-715A0D8CB62B}" type="datetimeFigureOut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CEFBB-D40B-3349-B7CB-E45496F546D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3DB0-FC5C-4F3B-BDC3-81B95B49DCB4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93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F4B1-4173-4C35-A214-CD0F4AB53ADB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28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5AD-4961-40F0-AAC9-89F6C7E8A9D6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0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CBDB-25EA-4383-B524-62D314BAE7C7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93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B258-AE4F-4D35-9076-B32455B48026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0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F68-F04E-46EA-9954-75090CBC1F6F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7A27-5DFA-4BE8-9DB5-7E1BCD0EA25D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89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426EF-17BB-4D96-B810-73E5D4953F91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9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DF4B-6819-4D50-A4DC-3CF43FFD8589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0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DFFA-245F-494C-BAD1-41238B103938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0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7636-0146-4E15-B086-0156CB6120C7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5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0D7DD-38F6-48AC-99DD-6489923114FE}" type="datetime1">
              <a:rPr kumimoji="1" lang="ja-JP" altLang="en-US" smtClean="0"/>
              <a:pPr/>
              <a:t>15/03/11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4278" y="65177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A8E93-F869-DD41-A021-6BFEDDEDB2F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7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2111829"/>
            <a:ext cx="9144000" cy="23989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429986" y="2229547"/>
            <a:ext cx="8284028" cy="2163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～料理を振舞う喜びが溢れる～</a:t>
            </a:r>
            <a:endParaRPr lang="en-US" altLang="ja-JP" sz="280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en-US" altLang="ja-JP" sz="7200" dirty="0" smtClean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ONAKAMA</a:t>
            </a:r>
            <a:endParaRPr lang="ja-JP" altLang="en-US" sz="7200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9615" y="152389"/>
            <a:ext cx="8724899" cy="1774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肉じゃが　玉子焼き　きんぴらごぼう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炊き込みごはん　さばの味噌煮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筑前煮　ふろふき大根　かぼちゃの煮付け　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79615" y="4743338"/>
            <a:ext cx="8724899" cy="1774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栗ごはん　　ブリ大根　　チキン南蛮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ポテトサラダ　ハンバーグ　ピーマンの肉詰め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チーズグラタン　竜田揚げ　アクアパッツァ</a:t>
            </a:r>
            <a:endParaRPr lang="en-US" altLang="ja-JP" sz="2800" dirty="0" smtClean="0">
              <a:solidFill>
                <a:schemeClr val="bg1">
                  <a:lumMod val="8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1452" y="1306904"/>
            <a:ext cx="5525348" cy="138471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料理が好きな人が、よりたくさんの人に料理を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振舞い、おいしいと言ってもらえる</a:t>
            </a:r>
            <a:endParaRPr lang="ja-JP" altLang="en-US" dirty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66937" y="1618263"/>
            <a:ext cx="26732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：はじめの一歩</a:t>
            </a:r>
            <a:endParaRPr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32806" y="2435267"/>
            <a:ext cx="2673288" cy="2262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dirty="0"/>
          </a:p>
        </p:txBody>
      </p:sp>
      <p:sp>
        <p:nvSpPr>
          <p:cNvPr id="7" name="正方形/長方形 6"/>
          <p:cNvSpPr/>
          <p:nvPr/>
        </p:nvSpPr>
        <p:spPr>
          <a:xfrm>
            <a:off x="3161452" y="5285405"/>
            <a:ext cx="5525348" cy="138471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おいしいごはんと楽しい会話が広がる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あたたかい世界へ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65456" y="5596764"/>
            <a:ext cx="287625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：達成したい世界</a:t>
            </a:r>
            <a:endParaRPr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603581" y="2884722"/>
            <a:ext cx="0" cy="2079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3204995" y="3369622"/>
            <a:ext cx="5479070" cy="1594271"/>
          </a:xfrm>
          <a:prstGeom prst="wedgeRectCallout">
            <a:avLst>
              <a:gd name="adj1" fmla="val -73907"/>
              <a:gd name="adj2" fmla="val -25366"/>
            </a:avLst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endParaRPr lang="en-US" altLang="ja-JP" sz="160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70508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サービス名</a:t>
            </a:r>
            <a:r>
              <a:rPr lang="en-US" altLang="ja-JP" sz="36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:ONAKAMA </a:t>
            </a:r>
            <a:endParaRPr kumimoji="1" lang="ja-JP" altLang="en-US" sz="36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04995" y="2960885"/>
            <a:ext cx="4883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技術的・サービス的優位点、差別点</a:t>
            </a:r>
            <a:endParaRPr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7483" y="3566593"/>
            <a:ext cx="5551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・料理好きで人を自宅に招ける人を初期に集め、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サービス内にログや評価を蓄積する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・固定資産を持たず、サービスを広げる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（家庭の食卓を活用）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1300843" y="631366"/>
            <a:ext cx="6542315" cy="478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ONAKAMA=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「同じ釜の飯」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仲間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977224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私たちが解決したい課題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817924" y="1382486"/>
            <a:ext cx="6879778" cy="2079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817924" y="4288971"/>
            <a:ext cx="6879778" cy="2209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71004" y="2041071"/>
            <a:ext cx="17469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料理を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作る人</a:t>
            </a:r>
            <a:endParaRPr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1004" y="5012871"/>
            <a:ext cx="17469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料理を</a:t>
            </a:r>
            <a:endParaRPr lang="en-US" altLang="ja-JP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食べる人</a:t>
            </a:r>
            <a:endParaRPr lang="ja-JP" altLang="en-US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0" name="直線コネクタ 9"/>
          <p:cNvCxnSpPr>
            <a:stCxn id="5" idx="2"/>
            <a:endCxn id="6" idx="0"/>
          </p:cNvCxnSpPr>
          <p:nvPr/>
        </p:nvCxnSpPr>
        <p:spPr>
          <a:xfrm>
            <a:off x="5257813" y="3461657"/>
            <a:ext cx="0" cy="827314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19312" y="1545765"/>
            <a:ext cx="6477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家族や友人以外にも、自分が作る料理に</a:t>
            </a:r>
            <a:endParaRPr lang="en-US" altLang="ja-JP" sz="2400" b="1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おいしいと言ってもらいたい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33598" y="2362195"/>
            <a:ext cx="6335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・料理を振る舞う喜びは人間の本能的な欲求</a:t>
            </a:r>
            <a:endParaRPr lang="en-US" altLang="ja-JP" sz="160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・よほどのことがないと、家族や身近な友人にしか料理を</a:t>
            </a:r>
            <a:endParaRPr lang="en-US" altLang="ja-JP" sz="160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振る舞う機会がない</a:t>
            </a:r>
            <a:endParaRPr lang="en-US" altLang="ja-JP" sz="160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（人生で自分の料理を食べてくれるのは数十人レベル）</a:t>
            </a:r>
            <a:endParaRPr lang="en-US" altLang="ja-JP" sz="1600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19312" y="4542942"/>
            <a:ext cx="6477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家庭のやさしい味を会話とともに</a:t>
            </a:r>
            <a:endParaRPr lang="en-US" altLang="ja-JP" sz="2400" b="1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楽しみたい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22708" y="5544434"/>
            <a:ext cx="633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・お茶の間がなく、一人で会話なく日々ご飯を食べている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・いつも外食ばかりで不健康</a:t>
            </a:r>
            <a:endParaRPr lang="en-US" altLang="ja-JP" dirty="0" smtClean="0">
              <a:solidFill>
                <a:srgbClr val="00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792166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市場背景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9" name="図 28" descr="市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469086" cy="5797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onakama画像.jpg"/>
          <p:cNvPicPr>
            <a:picLocks noChangeAspect="1"/>
          </p:cNvPicPr>
          <p:nvPr/>
        </p:nvPicPr>
        <p:blipFill>
          <a:blip r:embed="rId2"/>
          <a:srcRect l="5000" t="13175" r="5232" b="13809"/>
          <a:stretch>
            <a:fillRect/>
          </a:stretch>
        </p:blipFill>
        <p:spPr>
          <a:xfrm>
            <a:off x="76201" y="1273633"/>
            <a:ext cx="8868611" cy="5410195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977224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アプリイメージ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792166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ユーザー想定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 descr="1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3" y="1213402"/>
            <a:ext cx="1493218" cy="1493218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1973097" y="1315466"/>
            <a:ext cx="2891607" cy="1009280"/>
          </a:xfrm>
          <a:prstGeom prst="wedgeRoundRectCallout">
            <a:avLst>
              <a:gd name="adj1" fmla="val -59657"/>
              <a:gd name="adj2" fmla="val -161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今週日曜日に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ガチ料理を振る舞って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ホームパーティしよう</a:t>
            </a:r>
            <a:r>
              <a:rPr kumimoji="1"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!!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上矢印 8"/>
          <p:cNvSpPr/>
          <p:nvPr/>
        </p:nvSpPr>
        <p:spPr>
          <a:xfrm>
            <a:off x="1194282" y="3288658"/>
            <a:ext cx="3175098" cy="2426807"/>
          </a:xfrm>
          <a:prstGeom prst="upArrow">
            <a:avLst>
              <a:gd name="adj1" fmla="val 81429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 rot="20989642">
            <a:off x="2393038" y="3214559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山田家＠中目黒</a:t>
            </a:r>
            <a:endParaRPr kumimoji="1" lang="ja-JP" altLang="en-US" dirty="0"/>
          </a:p>
        </p:txBody>
      </p:sp>
      <p:pic>
        <p:nvPicPr>
          <p:cNvPr id="11" name="図 10" descr="132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100000" l="5000" r="100000">
                        <a14:foregroundMark x1="47333" y1="14000" x2="47333" y2="1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35" y="3730925"/>
            <a:ext cx="888493" cy="88849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7420" y="268439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メーカーで営業勤務の山田さん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趣味：料理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49" y="4823542"/>
            <a:ext cx="759794" cy="75979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1073" y="4948282"/>
            <a:ext cx="759794" cy="75979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49935" y="4948282"/>
            <a:ext cx="759794" cy="759794"/>
          </a:xfrm>
          <a:prstGeom prst="rect">
            <a:avLst/>
          </a:prstGeom>
        </p:spPr>
      </p:pic>
      <p:sp>
        <p:nvSpPr>
          <p:cNvPr id="16" name="円形吹き出し 15"/>
          <p:cNvSpPr/>
          <p:nvPr/>
        </p:nvSpPr>
        <p:spPr>
          <a:xfrm>
            <a:off x="578322" y="4354639"/>
            <a:ext cx="1281379" cy="567012"/>
          </a:xfrm>
          <a:prstGeom prst="wedgeEllipseCallout">
            <a:avLst>
              <a:gd name="adj1" fmla="val 58288"/>
              <a:gd name="adj2" fmla="val 66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うま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09729" y="4948282"/>
            <a:ext cx="759794" cy="759794"/>
          </a:xfrm>
          <a:prstGeom prst="rect">
            <a:avLst/>
          </a:prstGeom>
        </p:spPr>
      </p:pic>
      <p:sp>
        <p:nvSpPr>
          <p:cNvPr id="18" name="円形吹き出し 17"/>
          <p:cNvSpPr/>
          <p:nvPr/>
        </p:nvSpPr>
        <p:spPr>
          <a:xfrm>
            <a:off x="3280177" y="4347251"/>
            <a:ext cx="1505150" cy="567012"/>
          </a:xfrm>
          <a:prstGeom prst="wedgeEllipseCallout">
            <a:avLst>
              <a:gd name="adj1" fmla="val -19588"/>
              <a:gd name="adj2" fmla="val 70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おいしー</a:t>
            </a:r>
            <a:r>
              <a:rPr kumimoji="1" lang="ja-JP" altLang="en-US" sz="1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  <a:endParaRPr kumimoji="1" lang="en-US" altLang="ja-JP" sz="12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円形吹き出し 18"/>
          <p:cNvSpPr/>
          <p:nvPr/>
        </p:nvSpPr>
        <p:spPr>
          <a:xfrm>
            <a:off x="2266907" y="4328524"/>
            <a:ext cx="1013270" cy="567012"/>
          </a:xfrm>
          <a:prstGeom prst="wedgeEllipseCallout">
            <a:avLst>
              <a:gd name="adj1" fmla="val 4306"/>
              <a:gd name="adj2" fmla="val 76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ウマ</a:t>
            </a:r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8424" y="613741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元々の友人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（口コミでお誘い）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6660" y="6101819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初対面の新たな食べナカマ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ONAKAMA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経由で参加）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/>
          <p:cNvCxnSpPr>
            <a:stCxn id="20" idx="0"/>
          </p:cNvCxnSpPr>
          <p:nvPr/>
        </p:nvCxnSpPr>
        <p:spPr>
          <a:xfrm flipV="1">
            <a:off x="1678671" y="5583336"/>
            <a:ext cx="294426" cy="554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0"/>
          </p:cNvCxnSpPr>
          <p:nvPr/>
        </p:nvCxnSpPr>
        <p:spPr>
          <a:xfrm flipH="1" flipV="1">
            <a:off x="3246843" y="5583337"/>
            <a:ext cx="381773" cy="51848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円形吹き出し 23"/>
          <p:cNvSpPr/>
          <p:nvPr/>
        </p:nvSpPr>
        <p:spPr>
          <a:xfrm>
            <a:off x="1629315" y="3241625"/>
            <a:ext cx="636816" cy="567012"/>
          </a:xfrm>
          <a:prstGeom prst="wedgeEllipseCallout">
            <a:avLst>
              <a:gd name="adj1" fmla="val 26710"/>
              <a:gd name="adj2" fmla="val 58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❤</a:t>
            </a:r>
            <a:endParaRPr kumimoji="1" lang="en-US" altLang="ja-JP" sz="1400" dirty="0" smtClean="0"/>
          </a:p>
        </p:txBody>
      </p:sp>
      <p:sp>
        <p:nvSpPr>
          <p:cNvPr id="25" name="右矢印 24"/>
          <p:cNvSpPr/>
          <p:nvPr/>
        </p:nvSpPr>
        <p:spPr>
          <a:xfrm>
            <a:off x="4695820" y="3499870"/>
            <a:ext cx="960847" cy="284356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63351" y="257567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後日、アプリ上で山田さんの料理を</a:t>
            </a:r>
            <a:endParaRPr kumimoji="1"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レビュー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7" name="図 26" descr="132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100000" l="5000" r="100000">
                        <a14:foregroundMark x1="47333" y1="14000" x2="47333" y2="1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91" y="3155431"/>
            <a:ext cx="888493" cy="88849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7756" y="4961897"/>
            <a:ext cx="759794" cy="759794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7756" y="5708076"/>
            <a:ext cx="759794" cy="759794"/>
          </a:xfrm>
          <a:prstGeom prst="rect">
            <a:avLst/>
          </a:prstGeom>
        </p:spPr>
      </p:pic>
      <p:sp>
        <p:nvSpPr>
          <p:cNvPr id="30" name="星 5 29"/>
          <p:cNvSpPr/>
          <p:nvPr/>
        </p:nvSpPr>
        <p:spPr>
          <a:xfrm>
            <a:off x="6408858" y="5088317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星 5 30"/>
          <p:cNvSpPr/>
          <p:nvPr/>
        </p:nvSpPr>
        <p:spPr>
          <a:xfrm>
            <a:off x="6854566" y="5088317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 5 31"/>
          <p:cNvSpPr/>
          <p:nvPr/>
        </p:nvSpPr>
        <p:spPr>
          <a:xfrm>
            <a:off x="7300274" y="5088317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星 5 32"/>
          <p:cNvSpPr/>
          <p:nvPr/>
        </p:nvSpPr>
        <p:spPr>
          <a:xfrm>
            <a:off x="7745982" y="5088317"/>
            <a:ext cx="445708" cy="445708"/>
          </a:xfrm>
          <a:prstGeom prst="star5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星 5 33"/>
          <p:cNvSpPr/>
          <p:nvPr/>
        </p:nvSpPr>
        <p:spPr>
          <a:xfrm>
            <a:off x="8241092" y="5088317"/>
            <a:ext cx="445708" cy="44570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星 5 34"/>
          <p:cNvSpPr/>
          <p:nvPr/>
        </p:nvSpPr>
        <p:spPr>
          <a:xfrm>
            <a:off x="6408858" y="5867625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星 5 35"/>
          <p:cNvSpPr/>
          <p:nvPr/>
        </p:nvSpPr>
        <p:spPr>
          <a:xfrm>
            <a:off x="6854566" y="5867625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星 5 36"/>
          <p:cNvSpPr/>
          <p:nvPr/>
        </p:nvSpPr>
        <p:spPr>
          <a:xfrm>
            <a:off x="7300274" y="5867625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星 5 37"/>
          <p:cNvSpPr/>
          <p:nvPr/>
        </p:nvSpPr>
        <p:spPr>
          <a:xfrm>
            <a:off x="7745982" y="5867625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星 5 38"/>
          <p:cNvSpPr/>
          <p:nvPr/>
        </p:nvSpPr>
        <p:spPr>
          <a:xfrm>
            <a:off x="8241092" y="5867625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星 5 39"/>
          <p:cNvSpPr/>
          <p:nvPr/>
        </p:nvSpPr>
        <p:spPr>
          <a:xfrm>
            <a:off x="6281940" y="3400490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星 5 40"/>
          <p:cNvSpPr/>
          <p:nvPr/>
        </p:nvSpPr>
        <p:spPr>
          <a:xfrm>
            <a:off x="6727648" y="3400490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星 5 41"/>
          <p:cNvSpPr/>
          <p:nvPr/>
        </p:nvSpPr>
        <p:spPr>
          <a:xfrm>
            <a:off x="7173356" y="3400490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星 5 42"/>
          <p:cNvSpPr/>
          <p:nvPr/>
        </p:nvSpPr>
        <p:spPr>
          <a:xfrm>
            <a:off x="7619064" y="3400490"/>
            <a:ext cx="445708" cy="44570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星 5 43"/>
          <p:cNvSpPr/>
          <p:nvPr/>
        </p:nvSpPr>
        <p:spPr>
          <a:xfrm>
            <a:off x="8114174" y="3400490"/>
            <a:ext cx="445708" cy="445708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中かっこ 44"/>
          <p:cNvSpPr/>
          <p:nvPr/>
        </p:nvSpPr>
        <p:spPr>
          <a:xfrm rot="16200000">
            <a:off x="7358707" y="3558856"/>
            <a:ext cx="445708" cy="248136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>
            <a:stCxn id="45" idx="1"/>
          </p:cNvCxnSpPr>
          <p:nvPr/>
        </p:nvCxnSpPr>
        <p:spPr>
          <a:xfrm flipV="1">
            <a:off x="7581562" y="4043924"/>
            <a:ext cx="0" cy="5327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627419" y="4224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134395" y="729734"/>
            <a:ext cx="48752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～料理好きな山田さんの例～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977224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マネタイズ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 descr="マネタイ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038964"/>
            <a:ext cx="8686800" cy="5478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122234"/>
            <a:ext cx="8229600" cy="792166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総括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66936" y="1506527"/>
            <a:ext cx="8419863" cy="384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私たちは、</a:t>
            </a:r>
            <a:r>
              <a:rPr lang="en-US" altLang="ja-JP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ONAKAMA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12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料理が好きな人に</a:t>
            </a:r>
            <a:r>
              <a:rPr lang="ja-JP" altLang="en-US" sz="6000" b="1" dirty="0" smtClean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おいしい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と言ってもらえる楽しさを増やし、</a:t>
            </a:r>
            <a:endParaRPr lang="en-US" altLang="ja-JP" sz="4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6600" b="1" dirty="0" smtClean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食</a:t>
            </a:r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の楽しみ方を変えていきます。</a:t>
            </a:r>
            <a:endParaRPr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8E93-F869-DD41-A021-6BFEDDEDB2F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3032917"/>
            <a:ext cx="8229600" cy="792166"/>
          </a:xfrm>
        </p:spPr>
        <p:txBody>
          <a:bodyPr anchor="ctr">
            <a:normAutofit/>
          </a:bodyPr>
          <a:lstStyle/>
          <a:p>
            <a:r>
              <a:rPr lang="ja-JP" altLang="en-US" sz="4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ご清聴ありがとうございました。</a:t>
            </a:r>
            <a:endParaRPr kumimoji="1" lang="ja-JP" altLang="en-US" sz="4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293</Words>
  <Application>Microsoft Macintosh PowerPoint</Application>
  <PresentationFormat>画面に合わせる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PowerPoint プレゼンテーション</vt:lpstr>
      <vt:lpstr>サービス名:ONAKAMA </vt:lpstr>
      <vt:lpstr>私たちが解決したい課題</vt:lpstr>
      <vt:lpstr>市場背景</vt:lpstr>
      <vt:lpstr>アプリイメージ</vt:lpstr>
      <vt:lpstr>ユーザー想定</vt:lpstr>
      <vt:lpstr>マネタイズ</vt:lpstr>
      <vt:lpstr>総括</vt:lpstr>
      <vt:lpstr>ご清聴ありがとうございました。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 フォーム</dc:title>
  <dc:creator>tab tab</dc:creator>
  <cp:lastModifiedBy>洋介 伊関</cp:lastModifiedBy>
  <cp:revision>5</cp:revision>
  <dcterms:created xsi:type="dcterms:W3CDTF">2015-03-06T20:08:08Z</dcterms:created>
  <dcterms:modified xsi:type="dcterms:W3CDTF">2015-03-10T15:47:31Z</dcterms:modified>
</cp:coreProperties>
</file>