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4"/>
  </p:notesMasterIdLst>
  <p:sldIdLst>
    <p:sldId id="256" r:id="rId2"/>
    <p:sldId id="266" r:id="rId3"/>
    <p:sldId id="259" r:id="rId4"/>
    <p:sldId id="257" r:id="rId5"/>
    <p:sldId id="261" r:id="rId6"/>
    <p:sldId id="258" r:id="rId7"/>
    <p:sldId id="278" r:id="rId8"/>
    <p:sldId id="260" r:id="rId9"/>
    <p:sldId id="279" r:id="rId10"/>
    <p:sldId id="262" r:id="rId11"/>
    <p:sldId id="273" r:id="rId12"/>
    <p:sldId id="263" r:id="rId13"/>
    <p:sldId id="276" r:id="rId14"/>
    <p:sldId id="271" r:id="rId15"/>
    <p:sldId id="270" r:id="rId16"/>
    <p:sldId id="275" r:id="rId17"/>
    <p:sldId id="293" r:id="rId18"/>
    <p:sldId id="283" r:id="rId19"/>
    <p:sldId id="284" r:id="rId20"/>
    <p:sldId id="274" r:id="rId21"/>
    <p:sldId id="281" r:id="rId22"/>
    <p:sldId id="288" r:id="rId23"/>
    <p:sldId id="298" r:id="rId24"/>
    <p:sldId id="299" r:id="rId25"/>
    <p:sldId id="302" r:id="rId26"/>
    <p:sldId id="289" r:id="rId27"/>
    <p:sldId id="297" r:id="rId28"/>
    <p:sldId id="300" r:id="rId29"/>
    <p:sldId id="291" r:id="rId30"/>
    <p:sldId id="301" r:id="rId31"/>
    <p:sldId id="290" r:id="rId32"/>
    <p:sldId id="292" r:id="rId33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9" autoAdjust="0"/>
    <p:restoredTop sz="95522" autoAdjust="0"/>
  </p:normalViewPr>
  <p:slideViewPr>
    <p:cSldViewPr snapToGrid="0" snapToObjects="1">
      <p:cViewPr varScale="1">
        <p:scale>
          <a:sx n="105" d="100"/>
          <a:sy n="105" d="100"/>
        </p:scale>
        <p:origin x="-120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printerSettings" Target="printerSettings/printerSettings1.bin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Yosuke:Documents:gaigaer%20&#12503;&#12524;&#12476;&#12531;&#12288;&#22259;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Yosuke:Documents:gaigaer%20&#12503;&#12524;&#12476;&#12531;&#12288;&#22259;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49425244571701"/>
          <c:y val="0.0434056761268781"/>
          <c:w val="0.657232641374374"/>
          <c:h val="0.8719645603565"/>
        </c:manualLayout>
      </c:layout>
      <c:barChart>
        <c:barDir val="col"/>
        <c:grouping val="clustered"/>
        <c:varyColors val="0"/>
        <c:ser>
          <c:idx val="1"/>
          <c:order val="1"/>
          <c:tx>
            <c:strRef>
              <c:f>Sheet1!$A$20</c:f>
              <c:strCache>
                <c:ptCount val="1"/>
                <c:pt idx="0">
                  <c:v>Valuation</c:v>
                </c:pt>
              </c:strCache>
            </c:strRef>
          </c:tx>
          <c:invertIfNegative val="0"/>
          <c:cat>
            <c:numRef>
              <c:f>Sheet1!$B$18:$G$18</c:f>
              <c:numCache>
                <c:formatCode>General</c:formatCode>
                <c:ptCount val="6"/>
                <c:pt idx="0">
                  <c:v>2007.0</c:v>
                </c:pt>
                <c:pt idx="1">
                  <c:v>2008.0</c:v>
                </c:pt>
                <c:pt idx="2">
                  <c:v>2009.0</c:v>
                </c:pt>
                <c:pt idx="3">
                  <c:v>2011.0</c:v>
                </c:pt>
                <c:pt idx="4">
                  <c:v>2012.0</c:v>
                </c:pt>
                <c:pt idx="5">
                  <c:v>2014.0</c:v>
                </c:pt>
              </c:numCache>
            </c:numRef>
          </c:cat>
          <c:val>
            <c:numRef>
              <c:f>Sheet1!$B$20:$G$20</c:f>
              <c:numCache>
                <c:formatCode>General</c:formatCode>
                <c:ptCount val="6"/>
                <c:pt idx="3" formatCode="&quot;US$&quot;#,##0;[Red]&quot;US$&quot;#,##0">
                  <c:v>1500.0</c:v>
                </c:pt>
                <c:pt idx="4" formatCode="&quot;US$&quot;#,##0;[Red]&quot;US$&quot;#,##0">
                  <c:v>2100.0</c:v>
                </c:pt>
                <c:pt idx="5" formatCode="&quot;US$&quot;#,##0;[Red]&quot;US$&quot;#,##0">
                  <c:v>10000.0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11146536"/>
        <c:axId val="-2030324472"/>
      </c:barChart>
      <c:lineChart>
        <c:grouping val="standard"/>
        <c:varyColors val="0"/>
        <c:ser>
          <c:idx val="0"/>
          <c:order val="0"/>
          <c:tx>
            <c:strRef>
              <c:f>Sheet1!$A$19</c:f>
              <c:strCache>
                <c:ptCount val="1"/>
                <c:pt idx="0">
                  <c:v>Fund Raised</c:v>
                </c:pt>
              </c:strCache>
            </c:strRef>
          </c:tx>
          <c:marker>
            <c:symbol val="none"/>
          </c:marker>
          <c:cat>
            <c:numRef>
              <c:f>Sheet1!$B$18:$G$18</c:f>
              <c:numCache>
                <c:formatCode>General</c:formatCode>
                <c:ptCount val="6"/>
                <c:pt idx="0">
                  <c:v>2007.0</c:v>
                </c:pt>
                <c:pt idx="1">
                  <c:v>2008.0</c:v>
                </c:pt>
                <c:pt idx="2">
                  <c:v>2009.0</c:v>
                </c:pt>
                <c:pt idx="3">
                  <c:v>2011.0</c:v>
                </c:pt>
                <c:pt idx="4">
                  <c:v>2012.0</c:v>
                </c:pt>
                <c:pt idx="5">
                  <c:v>2014.0</c:v>
                </c:pt>
              </c:numCache>
            </c:numRef>
          </c:cat>
          <c:val>
            <c:numRef>
              <c:f>Sheet1!$B$19:$G$19</c:f>
              <c:numCache>
                <c:formatCode>General</c:formatCode>
                <c:ptCount val="6"/>
                <c:pt idx="2" formatCode="&quot;US$&quot;#,##0_);[Red]\(&quot;US$&quot;#,##0\)">
                  <c:v>0.62</c:v>
                </c:pt>
                <c:pt idx="3" formatCode="&quot;US$&quot;#,##0_);[Red]\(&quot;US$&quot;#,##0\)">
                  <c:v>112.0</c:v>
                </c:pt>
                <c:pt idx="4" formatCode="&quot;US$&quot;#,##0_);[Red]\(&quot;US$&quot;#,##0\)">
                  <c:v>207.0</c:v>
                </c:pt>
                <c:pt idx="5" formatCode="&quot;US$&quot;#,##0_);[Red]\(&quot;US$&quot;#,##0\)">
                  <c:v>450.0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030352072"/>
        <c:axId val="-2113445416"/>
      </c:lineChart>
      <c:catAx>
        <c:axId val="-211114653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-2030324472"/>
        <c:crosses val="autoZero"/>
        <c:auto val="1"/>
        <c:lblAlgn val="ctr"/>
        <c:lblOffset val="100"/>
        <c:noMultiLvlLbl val="0"/>
      </c:catAx>
      <c:valAx>
        <c:axId val="-203032447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111146536"/>
        <c:crosses val="autoZero"/>
        <c:crossBetween val="between"/>
      </c:valAx>
      <c:valAx>
        <c:axId val="-2113445416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crossAx val="-2030352072"/>
        <c:crosses val="max"/>
        <c:crossBetween val="between"/>
      </c:valAx>
      <c:catAx>
        <c:axId val="-203035207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-2113445416"/>
        <c:crosses val="autoZero"/>
        <c:auto val="1"/>
        <c:lblAlgn val="ctr"/>
        <c:lblOffset val="100"/>
        <c:noMultiLvlLbl val="0"/>
      </c:cat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amazon!$A$4</c:f>
              <c:strCache>
                <c:ptCount val="1"/>
                <c:pt idx="0">
                  <c:v>Sales</c:v>
                </c:pt>
              </c:strCache>
            </c:strRef>
          </c:tx>
          <c:invertIfNegative val="0"/>
          <c:cat>
            <c:numRef>
              <c:f>amazon!$B$2:$G$2</c:f>
              <c:numCache>
                <c:formatCode>General</c:formatCode>
                <c:ptCount val="6"/>
                <c:pt idx="0">
                  <c:v>1994.0</c:v>
                </c:pt>
                <c:pt idx="1">
                  <c:v>1995.0</c:v>
                </c:pt>
                <c:pt idx="2">
                  <c:v>1996.0</c:v>
                </c:pt>
                <c:pt idx="3">
                  <c:v>1997.0</c:v>
                </c:pt>
                <c:pt idx="4">
                  <c:v>1998.0</c:v>
                </c:pt>
                <c:pt idx="5">
                  <c:v>1999.0</c:v>
                </c:pt>
              </c:numCache>
            </c:numRef>
          </c:cat>
          <c:val>
            <c:numRef>
              <c:f>amazon!$B$4:$G$4</c:f>
              <c:numCache>
                <c:formatCode>#,##0_);[Red]\(#,##0\)</c:formatCode>
                <c:ptCount val="6"/>
                <c:pt idx="1">
                  <c:v>0.511</c:v>
                </c:pt>
                <c:pt idx="2">
                  <c:v>15.75</c:v>
                </c:pt>
                <c:pt idx="3">
                  <c:v>147.88</c:v>
                </c:pt>
                <c:pt idx="4">
                  <c:v>609.8099999999994</c:v>
                </c:pt>
                <c:pt idx="5" formatCode="#,##0.00_);[Red]\(#,##0.00\)">
                  <c:v>1639.83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31058328"/>
        <c:axId val="-2033903176"/>
      </c:barChart>
      <c:lineChart>
        <c:grouping val="standard"/>
        <c:varyColors val="0"/>
        <c:ser>
          <c:idx val="0"/>
          <c:order val="0"/>
          <c:tx>
            <c:strRef>
              <c:f>amazon!$A$3</c:f>
              <c:strCache>
                <c:ptCount val="1"/>
                <c:pt idx="0">
                  <c:v>Market Value</c:v>
                </c:pt>
              </c:strCache>
            </c:strRef>
          </c:tx>
          <c:marker>
            <c:symbol val="none"/>
          </c:marker>
          <c:cat>
            <c:numRef>
              <c:f>amazon!$B$2:$G$2</c:f>
              <c:numCache>
                <c:formatCode>General</c:formatCode>
                <c:ptCount val="6"/>
                <c:pt idx="0">
                  <c:v>1994.0</c:v>
                </c:pt>
                <c:pt idx="1">
                  <c:v>1995.0</c:v>
                </c:pt>
                <c:pt idx="2">
                  <c:v>1996.0</c:v>
                </c:pt>
                <c:pt idx="3">
                  <c:v>1997.0</c:v>
                </c:pt>
                <c:pt idx="4">
                  <c:v>1998.0</c:v>
                </c:pt>
                <c:pt idx="5">
                  <c:v>1999.0</c:v>
                </c:pt>
              </c:numCache>
            </c:numRef>
          </c:cat>
          <c:val>
            <c:numRef>
              <c:f>amazon!$B$3:$G$3</c:f>
              <c:numCache>
                <c:formatCode>General</c:formatCode>
                <c:ptCount val="6"/>
                <c:pt idx="3" formatCode="#,##0;[Red]\-#,##0">
                  <c:v>8.9891</c:v>
                </c:pt>
                <c:pt idx="4" formatCode="#,##0;[Red]\-#,##0">
                  <c:v>4990.0</c:v>
                </c:pt>
                <c:pt idx="5" formatCode="#,##0;[Red]\-#,##0">
                  <c:v>23840.0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071154776"/>
        <c:axId val="-2129456344"/>
      </c:lineChart>
      <c:catAx>
        <c:axId val="-203105832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-2033903176"/>
        <c:crosses val="autoZero"/>
        <c:auto val="1"/>
        <c:lblAlgn val="ctr"/>
        <c:lblOffset val="100"/>
        <c:noMultiLvlLbl val="0"/>
      </c:catAx>
      <c:valAx>
        <c:axId val="-2033903176"/>
        <c:scaling>
          <c:orientation val="minMax"/>
        </c:scaling>
        <c:delete val="0"/>
        <c:axPos val="l"/>
        <c:majorGridlines/>
        <c:numFmt formatCode="#,##0_);[Red]\(#,##0\)" sourceLinked="0"/>
        <c:majorTickMark val="out"/>
        <c:minorTickMark val="none"/>
        <c:tickLblPos val="nextTo"/>
        <c:crossAx val="-2031058328"/>
        <c:crosses val="autoZero"/>
        <c:crossBetween val="between"/>
      </c:valAx>
      <c:valAx>
        <c:axId val="-2129456344"/>
        <c:scaling>
          <c:orientation val="minMax"/>
        </c:scaling>
        <c:delete val="0"/>
        <c:axPos val="r"/>
        <c:numFmt formatCode="#,##0_);[Red]\(#,##0\)" sourceLinked="0"/>
        <c:majorTickMark val="out"/>
        <c:minorTickMark val="none"/>
        <c:tickLblPos val="nextTo"/>
        <c:crossAx val="-2071154776"/>
        <c:crosses val="max"/>
        <c:crossBetween val="between"/>
      </c:valAx>
      <c:catAx>
        <c:axId val="-207115477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-2129456344"/>
        <c:crosses val="autoZero"/>
        <c:auto val="1"/>
        <c:lblAlgn val="ctr"/>
        <c:lblOffset val="100"/>
        <c:noMultiLvlLbl val="0"/>
      </c:cat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0183F8-77FE-B84C-9F1E-F1B6ADAE154B}" type="datetimeFigureOut">
              <a:rPr kumimoji="1" lang="ja-JP" altLang="en-US" smtClean="0"/>
              <a:t>15/03/05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FB29C-FEA3-6E4C-8EE0-82184E3115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02518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0FB29C-FEA3-6E4C-8EE0-82184E311590}" type="slidenum">
              <a:rPr kumimoji="1" lang="ja-JP" altLang="en-US" smtClean="0"/>
              <a:t>31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1810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B4CA3-55CB-2E41-80BB-4E1CB445848E}" type="datetimeFigureOut">
              <a:rPr kumimoji="1" lang="ja-JP" altLang="en-US" smtClean="0"/>
              <a:t>15/03/05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9F1B0-1BEA-B240-8AEE-EE96376CB6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7588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B4CA3-55CB-2E41-80BB-4E1CB445848E}" type="datetimeFigureOut">
              <a:rPr kumimoji="1" lang="ja-JP" altLang="en-US" smtClean="0"/>
              <a:t>15/03/05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9F1B0-1BEA-B240-8AEE-EE96376CB6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243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B4CA3-55CB-2E41-80BB-4E1CB445848E}" type="datetimeFigureOut">
              <a:rPr kumimoji="1" lang="ja-JP" altLang="en-US" smtClean="0"/>
              <a:t>15/03/05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9F1B0-1BEA-B240-8AEE-EE96376CB6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4071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B4CA3-55CB-2E41-80BB-4E1CB445848E}" type="datetimeFigureOut">
              <a:rPr kumimoji="1" lang="ja-JP" altLang="en-US" smtClean="0"/>
              <a:t>15/03/05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9F1B0-1BEA-B240-8AEE-EE96376CB6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2172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B4CA3-55CB-2E41-80BB-4E1CB445848E}" type="datetimeFigureOut">
              <a:rPr kumimoji="1" lang="ja-JP" altLang="en-US" smtClean="0"/>
              <a:t>15/03/05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9F1B0-1BEA-B240-8AEE-EE96376CB6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2745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B4CA3-55CB-2E41-80BB-4E1CB445848E}" type="datetimeFigureOut">
              <a:rPr kumimoji="1" lang="ja-JP" altLang="en-US" smtClean="0"/>
              <a:t>15/03/05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9F1B0-1BEA-B240-8AEE-EE96376CB6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9221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B4CA3-55CB-2E41-80BB-4E1CB445848E}" type="datetimeFigureOut">
              <a:rPr kumimoji="1" lang="ja-JP" altLang="en-US" smtClean="0"/>
              <a:t>15/03/05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9F1B0-1BEA-B240-8AEE-EE96376CB6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8740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B4CA3-55CB-2E41-80BB-4E1CB445848E}" type="datetimeFigureOut">
              <a:rPr kumimoji="1" lang="ja-JP" altLang="en-US" smtClean="0"/>
              <a:t>15/03/05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9F1B0-1BEA-B240-8AEE-EE96376CB6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1316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B4CA3-55CB-2E41-80BB-4E1CB445848E}" type="datetimeFigureOut">
              <a:rPr kumimoji="1" lang="ja-JP" altLang="en-US" smtClean="0"/>
              <a:t>15/03/05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9F1B0-1BEA-B240-8AEE-EE96376CB6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6687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B4CA3-55CB-2E41-80BB-4E1CB445848E}" type="datetimeFigureOut">
              <a:rPr kumimoji="1" lang="ja-JP" altLang="en-US" smtClean="0"/>
              <a:t>15/03/05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9F1B0-1BEA-B240-8AEE-EE96376CB6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391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B4CA3-55CB-2E41-80BB-4E1CB445848E}" type="datetimeFigureOut">
              <a:rPr kumimoji="1" lang="ja-JP" altLang="en-US" smtClean="0"/>
              <a:t>15/03/05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9F1B0-1BEA-B240-8AEE-EE96376CB6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5755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6B4CA3-55CB-2E41-80BB-4E1CB445848E}" type="datetimeFigureOut">
              <a:rPr kumimoji="1" lang="ja-JP" altLang="en-US" smtClean="0"/>
              <a:t>15/03/05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59F1B0-1BEA-B240-8AEE-EE96376CB6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3329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Relationship Id="rId7" Type="http://schemas.openxmlformats.org/officeDocument/2006/relationships/image" Target="../media/image25.png"/><Relationship Id="rId8" Type="http://schemas.openxmlformats.org/officeDocument/2006/relationships/image" Target="../media/image10.png"/><Relationship Id="rId9" Type="http://schemas.openxmlformats.org/officeDocument/2006/relationships/image" Target="../media/image26.jpeg"/><Relationship Id="rId10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jpeg"/><Relationship Id="rId3" Type="http://schemas.openxmlformats.org/officeDocument/2006/relationships/image" Target="../media/image25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jpg"/><Relationship Id="rId5" Type="http://schemas.openxmlformats.org/officeDocument/2006/relationships/image" Target="../media/image4.jpg"/><Relationship Id="rId6" Type="http://schemas.openxmlformats.org/officeDocument/2006/relationships/image" Target="../media/image5.jpg"/><Relationship Id="rId7" Type="http://schemas.openxmlformats.org/officeDocument/2006/relationships/image" Target="../media/image6.jpg"/><Relationship Id="rId8" Type="http://schemas.openxmlformats.org/officeDocument/2006/relationships/image" Target="../media/image7.jpg"/><Relationship Id="rId9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7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4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僕らが考えるイノベーション</a:t>
            </a:r>
            <a:endParaRPr kumimoji="1" lang="ja-JP" altLang="en-US" dirty="0"/>
          </a:p>
        </p:txBody>
      </p:sp>
      <p:sp>
        <p:nvSpPr>
          <p:cNvPr id="3" name="タイトル 1"/>
          <p:cNvSpPr txBox="1">
            <a:spLocks/>
          </p:cNvSpPr>
          <p:nvPr/>
        </p:nvSpPr>
        <p:spPr>
          <a:xfrm>
            <a:off x="685800" y="4183968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2800" dirty="0" smtClean="0"/>
              <a:t>By</a:t>
            </a:r>
            <a:r>
              <a:rPr lang="ja-JP" altLang="en-US" sz="2800" dirty="0" smtClean="0"/>
              <a:t> </a:t>
            </a:r>
            <a:r>
              <a:rPr lang="en-US" altLang="ja-JP" sz="2800" dirty="0" smtClean="0"/>
              <a:t>9</a:t>
            </a:r>
            <a:r>
              <a:rPr lang="ja-JP" altLang="en-US" sz="2800" dirty="0" smtClean="0"/>
              <a:t> </a:t>
            </a:r>
            <a:r>
              <a:rPr lang="en-US" altLang="ja-JP" sz="2800" dirty="0" smtClean="0"/>
              <a:t>dots</a:t>
            </a:r>
            <a:endParaRPr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9951967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グラフ 2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39468254"/>
              </p:ext>
            </p:extLst>
          </p:nvPr>
        </p:nvGraphicFramePr>
        <p:xfrm>
          <a:off x="448616" y="1346859"/>
          <a:ext cx="8842107" cy="47867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Amazon </a:t>
            </a:r>
            <a:r>
              <a:rPr lang="ja-JP" altLang="en-US" dirty="0" smtClean="0"/>
              <a:t>売上</a:t>
            </a:r>
            <a:r>
              <a:rPr kumimoji="1" lang="en-US" altLang="ja-JP" dirty="0" smtClean="0"/>
              <a:t>/</a:t>
            </a:r>
            <a:r>
              <a:rPr lang="ja-JP" altLang="en-US" dirty="0" smtClean="0"/>
              <a:t>時価総額</a:t>
            </a:r>
            <a:r>
              <a:rPr kumimoji="1" lang="en-US" altLang="ja-JP" dirty="0" smtClean="0"/>
              <a:t> </a:t>
            </a:r>
            <a:r>
              <a:rPr kumimoji="1" lang="ja-JP" altLang="en-US" dirty="0" smtClean="0"/>
              <a:t>推移</a:t>
            </a:r>
            <a:endParaRPr kumimoji="1" lang="ja-JP" altLang="en-US" dirty="0"/>
          </a:p>
        </p:txBody>
      </p:sp>
      <p:sp>
        <p:nvSpPr>
          <p:cNvPr id="7" name="四角形吹き出し 6"/>
          <p:cNvSpPr/>
          <p:nvPr/>
        </p:nvSpPr>
        <p:spPr>
          <a:xfrm>
            <a:off x="2063239" y="3463119"/>
            <a:ext cx="1177146" cy="1288420"/>
          </a:xfrm>
          <a:prstGeom prst="wedgeRectCallout">
            <a:avLst>
              <a:gd name="adj1" fmla="val -2443"/>
              <a:gd name="adj2" fmla="val 127388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ja-JP" altLang="en-US" sz="1400" dirty="0" smtClean="0">
                <a:solidFill>
                  <a:schemeClr val="tx1"/>
                </a:solidFill>
              </a:rPr>
              <a:t>ｻｲﾄｵｰﾌﾟﾝ。</a:t>
            </a:r>
            <a:endParaRPr lang="en-US" altLang="ja-JP" sz="1400" dirty="0" smtClean="0">
              <a:solidFill>
                <a:schemeClr val="tx1"/>
              </a:solidFill>
            </a:endParaRPr>
          </a:p>
          <a:p>
            <a:r>
              <a:rPr lang="ja-JP" altLang="en-US" sz="1400" dirty="0" smtClean="0">
                <a:solidFill>
                  <a:schemeClr val="tx1"/>
                </a:solidFill>
              </a:rPr>
              <a:t>本の取扱い</a:t>
            </a:r>
            <a:endParaRPr lang="en-US" altLang="ja-JP" sz="1400" dirty="0" smtClean="0">
              <a:solidFill>
                <a:schemeClr val="tx1"/>
              </a:solidFill>
            </a:endParaRPr>
          </a:p>
          <a:p>
            <a:r>
              <a:rPr lang="ja-JP" altLang="en-US" sz="1400" dirty="0" smtClean="0">
                <a:solidFill>
                  <a:schemeClr val="tx1"/>
                </a:solidFill>
              </a:rPr>
              <a:t>ｽﾀｰﾄ。</a:t>
            </a:r>
            <a:endParaRPr lang="en-US" altLang="ja-JP" sz="1400" dirty="0" smtClean="0">
              <a:solidFill>
                <a:schemeClr val="tx1"/>
              </a:solidFill>
            </a:endParaRPr>
          </a:p>
          <a:p>
            <a:r>
              <a:rPr lang="ja-JP" altLang="en-US" sz="1400" dirty="0" smtClean="0">
                <a:solidFill>
                  <a:schemeClr val="tx1"/>
                </a:solidFill>
              </a:rPr>
              <a:t>初年度売上げ</a:t>
            </a:r>
            <a:r>
              <a:rPr lang="en-US" altLang="ja-JP" sz="1400" dirty="0" smtClean="0">
                <a:solidFill>
                  <a:schemeClr val="tx1"/>
                </a:solidFill>
              </a:rPr>
              <a:t>5</a:t>
            </a:r>
            <a:r>
              <a:rPr lang="ja-JP" altLang="en-US" sz="1400" dirty="0" smtClean="0">
                <a:solidFill>
                  <a:schemeClr val="tx1"/>
                </a:solidFill>
              </a:rPr>
              <a:t>億円</a:t>
            </a:r>
            <a:endParaRPr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四角形吹き出し 9"/>
          <p:cNvSpPr/>
          <p:nvPr/>
        </p:nvSpPr>
        <p:spPr>
          <a:xfrm>
            <a:off x="4486845" y="2706403"/>
            <a:ext cx="1177146" cy="823620"/>
          </a:xfrm>
          <a:prstGeom prst="wedgeRectCallout">
            <a:avLst>
              <a:gd name="adj1" fmla="val 55032"/>
              <a:gd name="adj2" fmla="val 15919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ja-JP" altLang="en-US" sz="1400" dirty="0" smtClean="0">
                <a:solidFill>
                  <a:schemeClr val="tx1"/>
                </a:solidFill>
              </a:rPr>
              <a:t>ﾗﾝｷﾝｸﾞ、</a:t>
            </a:r>
            <a:endParaRPr lang="en-US" altLang="ja-JP" sz="1400" dirty="0" smtClean="0">
              <a:solidFill>
                <a:schemeClr val="tx1"/>
              </a:solidFill>
            </a:endParaRPr>
          </a:p>
          <a:p>
            <a:r>
              <a:rPr lang="en-US" altLang="ja-JP" sz="1400" dirty="0" smtClean="0">
                <a:solidFill>
                  <a:schemeClr val="tx1"/>
                </a:solidFill>
              </a:rPr>
              <a:t>1</a:t>
            </a:r>
            <a:r>
              <a:rPr lang="ja-JP" altLang="en-US" sz="1400" dirty="0" smtClean="0">
                <a:solidFill>
                  <a:schemeClr val="tx1"/>
                </a:solidFill>
              </a:rPr>
              <a:t>ｸﾘｯｸ</a:t>
            </a:r>
            <a:endParaRPr lang="en-US" altLang="ja-JP" sz="1400" dirty="0" smtClean="0">
              <a:solidFill>
                <a:schemeClr val="tx1"/>
              </a:solidFill>
            </a:endParaRPr>
          </a:p>
          <a:p>
            <a:r>
              <a:rPr lang="ja-JP" altLang="en-US" sz="1400" dirty="0" smtClean="0">
                <a:solidFill>
                  <a:schemeClr val="tx1"/>
                </a:solidFill>
              </a:rPr>
              <a:t>機能追加</a:t>
            </a:r>
            <a:endParaRPr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四角形吹き出し 10"/>
          <p:cNvSpPr/>
          <p:nvPr/>
        </p:nvSpPr>
        <p:spPr>
          <a:xfrm>
            <a:off x="5691200" y="3463119"/>
            <a:ext cx="1177146" cy="578924"/>
          </a:xfrm>
          <a:prstGeom prst="wedgeRectCallout">
            <a:avLst>
              <a:gd name="adj1" fmla="val -41767"/>
              <a:gd name="adj2" fmla="val 125828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ja-JP" altLang="en-US" sz="1400" dirty="0" smtClean="0">
                <a:solidFill>
                  <a:schemeClr val="tx1"/>
                </a:solidFill>
              </a:rPr>
              <a:t>音楽、</a:t>
            </a:r>
            <a:r>
              <a:rPr lang="en-US" altLang="ja-JP" sz="1400" dirty="0" smtClean="0">
                <a:solidFill>
                  <a:schemeClr val="tx1"/>
                </a:solidFill>
              </a:rPr>
              <a:t>DVD</a:t>
            </a:r>
            <a:r>
              <a:rPr lang="ja-JP" altLang="en-US" sz="1400" dirty="0" smtClean="0">
                <a:solidFill>
                  <a:schemeClr val="tx1"/>
                </a:solidFill>
              </a:rPr>
              <a:t>へ</a:t>
            </a:r>
          </a:p>
          <a:p>
            <a:r>
              <a:rPr lang="ja-JP" altLang="en-US" sz="1400" dirty="0" smtClean="0">
                <a:solidFill>
                  <a:schemeClr val="tx1"/>
                </a:solidFill>
              </a:rPr>
              <a:t>ｶﾃｺﾞﾘｰ拡大</a:t>
            </a:r>
            <a:endParaRPr lang="en-US" altLang="ja-JP" sz="1400" dirty="0" smtClean="0">
              <a:solidFill>
                <a:schemeClr val="tx1"/>
              </a:solidFill>
            </a:endParaRPr>
          </a:p>
        </p:txBody>
      </p:sp>
      <p:sp>
        <p:nvSpPr>
          <p:cNvPr id="12" name="四角形吹き出し 11"/>
          <p:cNvSpPr/>
          <p:nvPr/>
        </p:nvSpPr>
        <p:spPr>
          <a:xfrm>
            <a:off x="9667975" y="5466967"/>
            <a:ext cx="1695705" cy="666688"/>
          </a:xfrm>
          <a:prstGeom prst="wedgeRectCallout">
            <a:avLst>
              <a:gd name="adj1" fmla="val -55333"/>
              <a:gd name="adj2" fmla="val 12443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altLang="ja-JP" sz="1400" dirty="0" smtClean="0">
              <a:solidFill>
                <a:schemeClr val="tx1"/>
              </a:solidFill>
            </a:endParaRPr>
          </a:p>
        </p:txBody>
      </p:sp>
      <p:sp>
        <p:nvSpPr>
          <p:cNvPr id="13" name="四角形吹き出し 12"/>
          <p:cNvSpPr/>
          <p:nvPr/>
        </p:nvSpPr>
        <p:spPr>
          <a:xfrm>
            <a:off x="7940724" y="1211435"/>
            <a:ext cx="1293780" cy="521785"/>
          </a:xfrm>
          <a:prstGeom prst="wedgeRectCallout">
            <a:avLst>
              <a:gd name="adj1" fmla="val 74434"/>
              <a:gd name="adj2" fmla="val 58858"/>
            </a:avLst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ja-JP" sz="1100" dirty="0" smtClean="0">
                <a:solidFill>
                  <a:schemeClr val="tx1"/>
                </a:solidFill>
              </a:rPr>
              <a:t>Market Values</a:t>
            </a:r>
          </a:p>
          <a:p>
            <a:r>
              <a:rPr lang="en-US" altLang="ja-JP" sz="1100" dirty="0" smtClean="0">
                <a:solidFill>
                  <a:schemeClr val="tx1"/>
                </a:solidFill>
              </a:rPr>
              <a:t>(M</a:t>
            </a:r>
            <a:r>
              <a:rPr lang="en-US" altLang="en-US" sz="1100" dirty="0" smtClean="0">
                <a:solidFill>
                  <a:schemeClr val="tx1"/>
                </a:solidFill>
              </a:rPr>
              <a:t>$</a:t>
            </a:r>
            <a:r>
              <a:rPr lang="en-US" altLang="ja-JP" sz="1100" dirty="0" smtClean="0">
                <a:solidFill>
                  <a:schemeClr val="tx1"/>
                </a:solidFill>
              </a:rPr>
              <a:t>)</a:t>
            </a:r>
            <a:endParaRPr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4" name="左中かっこ 13"/>
          <p:cNvSpPr/>
          <p:nvPr/>
        </p:nvSpPr>
        <p:spPr>
          <a:xfrm rot="16200000">
            <a:off x="4223452" y="3327308"/>
            <a:ext cx="211461" cy="6295213"/>
          </a:xfrm>
          <a:prstGeom prst="leftBrac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ja-JP" altLang="en-US" dirty="0"/>
          </a:p>
        </p:txBody>
      </p:sp>
      <p:sp>
        <p:nvSpPr>
          <p:cNvPr id="15" name="四角形吹き出し 14"/>
          <p:cNvSpPr/>
          <p:nvPr/>
        </p:nvSpPr>
        <p:spPr>
          <a:xfrm>
            <a:off x="3097951" y="6451177"/>
            <a:ext cx="2611300" cy="521785"/>
          </a:xfrm>
          <a:prstGeom prst="wedgeRectCallout">
            <a:avLst>
              <a:gd name="adj1" fmla="val 74434"/>
              <a:gd name="adj2" fmla="val 58858"/>
            </a:avLst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ja-JP" altLang="en-US" sz="2000" dirty="0" smtClean="0">
                <a:solidFill>
                  <a:schemeClr val="tx1"/>
                </a:solidFill>
              </a:rPr>
              <a:t>概念具現化＝</a:t>
            </a:r>
            <a:r>
              <a:rPr lang="en-US" altLang="ja-JP" sz="2000" dirty="0">
                <a:solidFill>
                  <a:schemeClr val="tx1"/>
                </a:solidFill>
              </a:rPr>
              <a:t>6</a:t>
            </a:r>
            <a:r>
              <a:rPr lang="ja-JP" altLang="en-US" sz="2000" dirty="0" smtClean="0">
                <a:solidFill>
                  <a:schemeClr val="tx1"/>
                </a:solidFill>
              </a:rPr>
              <a:t>年</a:t>
            </a:r>
            <a:endParaRPr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16" name="四角形吹き出し 15"/>
          <p:cNvSpPr/>
          <p:nvPr/>
        </p:nvSpPr>
        <p:spPr>
          <a:xfrm>
            <a:off x="5075418" y="6119065"/>
            <a:ext cx="1996204" cy="521785"/>
          </a:xfrm>
          <a:prstGeom prst="wedgeRectCallout">
            <a:avLst>
              <a:gd name="adj1" fmla="val 74434"/>
              <a:gd name="adj2" fmla="val 58858"/>
            </a:avLst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ja-JP" altLang="en-US" sz="2000" dirty="0" smtClean="0">
                <a:solidFill>
                  <a:schemeClr val="tx1"/>
                </a:solidFill>
              </a:rPr>
              <a:t>収益化＝</a:t>
            </a:r>
            <a:r>
              <a:rPr lang="en-US" altLang="ja-JP" sz="2000" dirty="0" smtClean="0">
                <a:solidFill>
                  <a:schemeClr val="tx1"/>
                </a:solidFill>
              </a:rPr>
              <a:t>5</a:t>
            </a:r>
            <a:r>
              <a:rPr lang="ja-JP" altLang="en-US" sz="2000" dirty="0" smtClean="0">
                <a:solidFill>
                  <a:schemeClr val="tx1"/>
                </a:solidFill>
              </a:rPr>
              <a:t>年</a:t>
            </a:r>
            <a:endParaRPr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17" name="左中かっこ 16"/>
          <p:cNvSpPr/>
          <p:nvPr/>
        </p:nvSpPr>
        <p:spPr>
          <a:xfrm rot="16200000">
            <a:off x="4787802" y="3560137"/>
            <a:ext cx="211462" cy="5166514"/>
          </a:xfrm>
          <a:prstGeom prst="leftBrac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ja-JP" altLang="en-US" dirty="0"/>
          </a:p>
        </p:txBody>
      </p:sp>
      <p:sp>
        <p:nvSpPr>
          <p:cNvPr id="6" name="四角形吹き出し 5"/>
          <p:cNvSpPr/>
          <p:nvPr/>
        </p:nvSpPr>
        <p:spPr>
          <a:xfrm>
            <a:off x="950859" y="4643121"/>
            <a:ext cx="1359416" cy="849602"/>
          </a:xfrm>
          <a:prstGeom prst="wedgeRectCallout">
            <a:avLst>
              <a:gd name="adj1" fmla="val -8764"/>
              <a:gd name="adj2" fmla="val 8119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ja-JP" sz="1400" dirty="0" smtClean="0">
                <a:solidFill>
                  <a:schemeClr val="tx1"/>
                </a:solidFill>
              </a:rPr>
              <a:t>“Everything store”</a:t>
            </a:r>
            <a:r>
              <a:rPr lang="ja-JP" altLang="en-US" sz="1400" dirty="0" smtClean="0">
                <a:solidFill>
                  <a:schemeClr val="tx1"/>
                </a:solidFill>
              </a:rPr>
              <a:t>のｺﾝｾﾌﾟﾄ定まる</a:t>
            </a:r>
            <a:endParaRPr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四角形吹き出し 7"/>
          <p:cNvSpPr/>
          <p:nvPr/>
        </p:nvSpPr>
        <p:spPr>
          <a:xfrm>
            <a:off x="2922908" y="4643121"/>
            <a:ext cx="1177146" cy="579760"/>
          </a:xfrm>
          <a:prstGeom prst="wedgeRectCallout">
            <a:avLst>
              <a:gd name="adj1" fmla="val 21758"/>
              <a:gd name="adj2" fmla="val 13750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ja-JP" altLang="en-US" sz="1400" dirty="0" smtClean="0">
                <a:solidFill>
                  <a:schemeClr val="tx1"/>
                </a:solidFill>
              </a:rPr>
              <a:t>ﾚｺﾒﾝﾃﾞｰｼｮﾝ機能追加</a:t>
            </a:r>
            <a:endParaRPr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四角形吹き出し 19"/>
          <p:cNvSpPr/>
          <p:nvPr/>
        </p:nvSpPr>
        <p:spPr>
          <a:xfrm>
            <a:off x="10413" y="1234499"/>
            <a:ext cx="893573" cy="521785"/>
          </a:xfrm>
          <a:prstGeom prst="wedgeRectCallout">
            <a:avLst>
              <a:gd name="adj1" fmla="val 74434"/>
              <a:gd name="adj2" fmla="val 58858"/>
            </a:avLst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ja-JP" sz="1100" dirty="0" smtClean="0">
                <a:solidFill>
                  <a:schemeClr val="tx1"/>
                </a:solidFill>
              </a:rPr>
              <a:t>Sales</a:t>
            </a:r>
          </a:p>
          <a:p>
            <a:r>
              <a:rPr lang="en-US" altLang="ja-JP" sz="1100" dirty="0" smtClean="0">
                <a:solidFill>
                  <a:schemeClr val="tx1"/>
                </a:solidFill>
              </a:rPr>
              <a:t>(M</a:t>
            </a:r>
            <a:r>
              <a:rPr lang="en-US" altLang="en-US" sz="1100" dirty="0">
                <a:solidFill>
                  <a:schemeClr val="tx1"/>
                </a:solidFill>
              </a:rPr>
              <a:t>$</a:t>
            </a:r>
            <a:r>
              <a:rPr lang="en-US" altLang="ja-JP" sz="1100" dirty="0" smtClean="0">
                <a:solidFill>
                  <a:schemeClr val="tx1"/>
                </a:solidFill>
              </a:rPr>
              <a:t>)</a:t>
            </a:r>
            <a:endParaRPr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8" name="四角形吹き出し 17"/>
          <p:cNvSpPr/>
          <p:nvPr/>
        </p:nvSpPr>
        <p:spPr>
          <a:xfrm>
            <a:off x="5179452" y="1974116"/>
            <a:ext cx="1529844" cy="553451"/>
          </a:xfrm>
          <a:prstGeom prst="wedgeRectCallout">
            <a:avLst>
              <a:gd name="adj1" fmla="val 53758"/>
              <a:gd name="adj2" fmla="val 7731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ja-JP" altLang="en-US" sz="1400" dirty="0" smtClean="0">
                <a:solidFill>
                  <a:schemeClr val="tx1"/>
                </a:solidFill>
              </a:rPr>
              <a:t>玩具、家電へ</a:t>
            </a:r>
            <a:endParaRPr lang="en-US" altLang="ja-JP" sz="1400" dirty="0" smtClean="0">
              <a:solidFill>
                <a:schemeClr val="tx1"/>
              </a:solidFill>
            </a:endParaRPr>
          </a:p>
          <a:p>
            <a:r>
              <a:rPr lang="ja-JP" altLang="en-US" sz="1400" dirty="0" smtClean="0">
                <a:solidFill>
                  <a:schemeClr val="tx1"/>
                </a:solidFill>
              </a:rPr>
              <a:t>ｶﾃｺﾞﾘｰ拡大</a:t>
            </a:r>
            <a:endParaRPr lang="en-US" altLang="ja-JP" sz="1400" dirty="0" smtClean="0">
              <a:solidFill>
                <a:schemeClr val="tx1"/>
              </a:solidFill>
            </a:endParaRPr>
          </a:p>
        </p:txBody>
      </p:sp>
      <p:sp>
        <p:nvSpPr>
          <p:cNvPr id="21" name="四角形吹き出し 20"/>
          <p:cNvSpPr/>
          <p:nvPr/>
        </p:nvSpPr>
        <p:spPr>
          <a:xfrm>
            <a:off x="9587416" y="5443218"/>
            <a:ext cx="1290310" cy="761215"/>
          </a:xfrm>
          <a:prstGeom prst="wedgeRectCallout">
            <a:avLst>
              <a:gd name="adj1" fmla="val -53193"/>
              <a:gd name="adj2" fmla="val 108104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altLang="ja-JP" sz="1400" dirty="0" smtClean="0">
              <a:solidFill>
                <a:schemeClr val="tx1"/>
              </a:solidFill>
            </a:endParaRPr>
          </a:p>
        </p:txBody>
      </p:sp>
      <p:sp>
        <p:nvSpPr>
          <p:cNvPr id="24" name="四角形吹き出し 23"/>
          <p:cNvSpPr/>
          <p:nvPr/>
        </p:nvSpPr>
        <p:spPr>
          <a:xfrm>
            <a:off x="5338502" y="1211435"/>
            <a:ext cx="1529844" cy="544849"/>
          </a:xfrm>
          <a:prstGeom prst="wedgeRectCallout">
            <a:avLst>
              <a:gd name="adj1" fmla="val 53758"/>
              <a:gd name="adj2" fmla="val 7731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ja-JP" altLang="en-US" sz="1400" dirty="0" smtClean="0">
                <a:solidFill>
                  <a:schemeClr val="tx1"/>
                </a:solidFill>
              </a:rPr>
              <a:t>メインのカテゴリが出そろう</a:t>
            </a:r>
            <a:endParaRPr lang="en-US" altLang="ja-JP" sz="1400" dirty="0" smtClean="0">
              <a:solidFill>
                <a:schemeClr val="tx1"/>
              </a:solidFill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-1828749" y="3345357"/>
            <a:ext cx="32439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/>
              <a:t>Belong </a:t>
            </a:r>
            <a:r>
              <a:rPr lang="en-US" altLang="ja-JP" dirty="0" err="1" smtClean="0"/>
              <a:t>Anywher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800519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3" grpId="0">
        <p:bldAsOne/>
      </p:bldGraphic>
      <p:bldP spid="7" grpId="0" animBg="1"/>
      <p:bldP spid="10" grpId="0" animBg="1"/>
      <p:bldP spid="11" grpId="0" animBg="1"/>
      <p:bldP spid="12" grpId="0" animBg="1"/>
      <p:bldP spid="13" grpId="0"/>
      <p:bldP spid="14" grpId="0" animBg="1"/>
      <p:bldP spid="15" grpId="0"/>
      <p:bldP spid="16" grpId="1"/>
      <p:bldP spid="17" grpId="0" animBg="1"/>
      <p:bldP spid="6" grpId="0" animBg="1"/>
      <p:bldP spid="8" grpId="0" animBg="1"/>
      <p:bldP spid="20" grpId="0"/>
      <p:bldP spid="18" grpId="0" animBg="1"/>
      <p:bldP spid="2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図 18" descr="スクリーンショット 2015-03-01 15.45.4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64" y="1519135"/>
            <a:ext cx="5032430" cy="516197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Amazon Web site history</a:t>
            </a:r>
            <a:endParaRPr kumimoji="1" lang="ja-JP" altLang="en-US" dirty="0"/>
          </a:p>
        </p:txBody>
      </p:sp>
      <p:pic>
        <p:nvPicPr>
          <p:cNvPr id="10" name="図 9" descr="スクリーンショット 2015-03-01 15.32.1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3031" y="1519132"/>
            <a:ext cx="3572273" cy="516197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8" name="正方形/長方形 17"/>
          <p:cNvSpPr/>
          <p:nvPr/>
        </p:nvSpPr>
        <p:spPr>
          <a:xfrm>
            <a:off x="2077550" y="2194560"/>
            <a:ext cx="5585345" cy="18493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dirty="0" smtClean="0">
                <a:solidFill>
                  <a:schemeClr val="tx1"/>
                </a:solidFill>
              </a:rPr>
              <a:t>1999</a:t>
            </a:r>
            <a:r>
              <a:rPr lang="ja-JP" altLang="en-US" sz="3200" dirty="0" smtClean="0">
                <a:solidFill>
                  <a:schemeClr val="tx1"/>
                </a:solidFill>
              </a:rPr>
              <a:t>年から</a:t>
            </a:r>
            <a:r>
              <a:rPr lang="en-US" altLang="ja-JP" sz="3200" dirty="0" smtClean="0">
                <a:solidFill>
                  <a:schemeClr val="tx1"/>
                </a:solidFill>
              </a:rPr>
              <a:t>2015</a:t>
            </a:r>
            <a:r>
              <a:rPr lang="ja-JP" altLang="en-US" sz="3200" dirty="0" smtClean="0">
                <a:solidFill>
                  <a:schemeClr val="tx1"/>
                </a:solidFill>
              </a:rPr>
              <a:t>年の間で</a:t>
            </a:r>
            <a:endParaRPr lang="en-US" altLang="ja-JP" sz="32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3200" dirty="0" smtClean="0">
                <a:solidFill>
                  <a:schemeClr val="tx1"/>
                </a:solidFill>
              </a:rPr>
              <a:t>主要のカテゴリは</a:t>
            </a:r>
            <a:endParaRPr lang="en-US" altLang="ja-JP" sz="32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3200" dirty="0" smtClean="0">
                <a:solidFill>
                  <a:schemeClr val="tx1"/>
                </a:solidFill>
              </a:rPr>
              <a:t>ほぼ変わっていない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5291101" y="4130211"/>
            <a:ext cx="1698160" cy="1393176"/>
          </a:xfrm>
          <a:prstGeom prst="roundRect">
            <a:avLst/>
          </a:prstGeom>
          <a:noFill/>
          <a:ln w="762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ja-JP" altLang="en-US" dirty="0"/>
          </a:p>
        </p:txBody>
      </p:sp>
      <p:sp>
        <p:nvSpPr>
          <p:cNvPr id="17" name="右矢印 16"/>
          <p:cNvSpPr/>
          <p:nvPr/>
        </p:nvSpPr>
        <p:spPr>
          <a:xfrm>
            <a:off x="2362039" y="4580477"/>
            <a:ext cx="2716685" cy="56713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角丸四角形 7"/>
          <p:cNvSpPr/>
          <p:nvPr/>
        </p:nvSpPr>
        <p:spPr>
          <a:xfrm>
            <a:off x="234263" y="2979935"/>
            <a:ext cx="1738485" cy="3727035"/>
          </a:xfrm>
          <a:prstGeom prst="roundRect">
            <a:avLst/>
          </a:prstGeom>
          <a:noFill/>
          <a:ln w="762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ja-JP" altLang="en-US" dirty="0"/>
          </a:p>
        </p:txBody>
      </p:sp>
      <p:sp>
        <p:nvSpPr>
          <p:cNvPr id="9" name="タイトル 1"/>
          <p:cNvSpPr txBox="1">
            <a:spLocks/>
          </p:cNvSpPr>
          <p:nvPr/>
        </p:nvSpPr>
        <p:spPr>
          <a:xfrm>
            <a:off x="115566" y="953597"/>
            <a:ext cx="1593647" cy="6130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3200" dirty="0" smtClean="0"/>
              <a:t>&lt;1999&gt;</a:t>
            </a:r>
            <a:endParaRPr lang="ja-JP" altLang="en-US" sz="3200" dirty="0"/>
          </a:p>
        </p:txBody>
      </p:sp>
      <p:sp>
        <p:nvSpPr>
          <p:cNvPr id="12" name="タイトル 1"/>
          <p:cNvSpPr txBox="1">
            <a:spLocks/>
          </p:cNvSpPr>
          <p:nvPr/>
        </p:nvSpPr>
        <p:spPr>
          <a:xfrm>
            <a:off x="7550353" y="906113"/>
            <a:ext cx="1593647" cy="6130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3200" dirty="0" smtClean="0"/>
              <a:t>&lt;2015&gt;</a:t>
            </a:r>
            <a:endParaRPr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2470268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1" grpId="0" animBg="1"/>
      <p:bldP spid="17" grpId="0" animBg="1"/>
      <p:bldP spid="8" grpId="0" animBg="1"/>
      <p:bldP spid="9" grpId="0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イノベーションのパターン</a:t>
            </a:r>
            <a:endParaRPr kumimoji="1" lang="ja-JP" altLang="en-US" dirty="0"/>
          </a:p>
        </p:txBody>
      </p:sp>
      <p:pic>
        <p:nvPicPr>
          <p:cNvPr id="4" name="図 3" descr="アマゾン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316" y="2325192"/>
            <a:ext cx="1887740" cy="125620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53433" y="1432771"/>
            <a:ext cx="1831158" cy="7620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2800" dirty="0" smtClean="0"/>
              <a:t>A → A</a:t>
            </a:r>
            <a:endParaRPr kumimoji="1" lang="ja-JP" altLang="en-US" sz="2800" dirty="0"/>
          </a:p>
        </p:txBody>
      </p:sp>
      <p:sp>
        <p:nvSpPr>
          <p:cNvPr id="7" name="コンテンツ プレースホルダー 2"/>
          <p:cNvSpPr txBox="1">
            <a:spLocks/>
          </p:cNvSpPr>
          <p:nvPr/>
        </p:nvSpPr>
        <p:spPr>
          <a:xfrm>
            <a:off x="990601" y="1490888"/>
            <a:ext cx="3175000" cy="5642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ja-JP" altLang="en-US" sz="2400" dirty="0"/>
          </a:p>
        </p:txBody>
      </p:sp>
      <p:pic>
        <p:nvPicPr>
          <p:cNvPr id="8" name="図 7" descr="airbnb_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4961" y="2575521"/>
            <a:ext cx="2545783" cy="950083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13" name="コンテンツ プレースホルダー 2"/>
          <p:cNvSpPr txBox="1">
            <a:spLocks/>
          </p:cNvSpPr>
          <p:nvPr/>
        </p:nvSpPr>
        <p:spPr>
          <a:xfrm>
            <a:off x="5133346" y="1354318"/>
            <a:ext cx="1831158" cy="762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altLang="ja-JP" sz="2800" dirty="0"/>
              <a:t>B</a:t>
            </a:r>
            <a:r>
              <a:rPr lang="en-US" altLang="ja-JP" sz="2800" dirty="0" smtClean="0"/>
              <a:t> → A</a:t>
            </a:r>
            <a:endParaRPr lang="ja-JP" altLang="en-US" sz="2800" dirty="0"/>
          </a:p>
        </p:txBody>
      </p:sp>
      <p:sp>
        <p:nvSpPr>
          <p:cNvPr id="14" name="コンテンツ プレースホルダー 2"/>
          <p:cNvSpPr txBox="1">
            <a:spLocks/>
          </p:cNvSpPr>
          <p:nvPr/>
        </p:nvSpPr>
        <p:spPr>
          <a:xfrm>
            <a:off x="1164844" y="4463488"/>
            <a:ext cx="3212948" cy="156420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ja-JP" altLang="en-US" sz="2400" dirty="0" smtClean="0"/>
              <a:t>１人目のユーザーから達成したい世界の価値を提供する</a:t>
            </a:r>
            <a:endParaRPr lang="en-US" altLang="ja-JP" sz="2400" dirty="0" smtClean="0"/>
          </a:p>
          <a:p>
            <a:pPr marL="0" indent="0">
              <a:buFont typeface="Arial"/>
              <a:buNone/>
            </a:pPr>
            <a:endParaRPr lang="ja-JP" altLang="en-US" sz="2400" dirty="0"/>
          </a:p>
        </p:txBody>
      </p:sp>
      <p:sp>
        <p:nvSpPr>
          <p:cNvPr id="16" name="コンテンツ プレースホルダー 2"/>
          <p:cNvSpPr txBox="1">
            <a:spLocks/>
          </p:cNvSpPr>
          <p:nvPr/>
        </p:nvSpPr>
        <p:spPr>
          <a:xfrm>
            <a:off x="5036005" y="4464180"/>
            <a:ext cx="3212948" cy="156420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altLang="ja-JP" sz="2400" dirty="0" smtClean="0"/>
              <a:t>100</a:t>
            </a:r>
            <a:r>
              <a:rPr lang="ja-JP" altLang="en-US" sz="2400" dirty="0" smtClean="0"/>
              <a:t>万人目のユーザーから達成したい世界の価値を提供する</a:t>
            </a:r>
            <a:endParaRPr lang="ja-JP" altLang="en-US" sz="2400" dirty="0"/>
          </a:p>
        </p:txBody>
      </p:sp>
      <p:sp>
        <p:nvSpPr>
          <p:cNvPr id="11" name="角丸四角形 10"/>
          <p:cNvSpPr/>
          <p:nvPr/>
        </p:nvSpPr>
        <p:spPr>
          <a:xfrm>
            <a:off x="4635730" y="1354318"/>
            <a:ext cx="4051069" cy="5002474"/>
          </a:xfrm>
          <a:prstGeom prst="roundRect">
            <a:avLst/>
          </a:prstGeom>
          <a:noFill/>
          <a:ln w="762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846818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13" grpId="0"/>
      <p:bldP spid="14" grpId="0" animBg="1"/>
      <p:bldP spid="16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ベソスの頭の中</a:t>
            </a:r>
            <a:r>
              <a:rPr lang="ja-JP" altLang="en-US" dirty="0"/>
              <a:t> </a:t>
            </a:r>
            <a:r>
              <a:rPr lang="en-US" altLang="ja-JP" dirty="0" smtClean="0"/>
              <a:t>in</a:t>
            </a:r>
            <a:r>
              <a:rPr lang="ja-JP" altLang="en-US" dirty="0" smtClean="0"/>
              <a:t> </a:t>
            </a:r>
            <a:r>
              <a:rPr lang="en-US" altLang="ja-JP" dirty="0" smtClean="0"/>
              <a:t>1994</a:t>
            </a:r>
            <a:endParaRPr kumimoji="1" lang="ja-JP" altLang="en-US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/>
          <a:srcRect l="-7914" r="-7914"/>
          <a:stretch>
            <a:fillRect/>
          </a:stretch>
        </p:blipFill>
        <p:spPr>
          <a:xfrm>
            <a:off x="157076" y="4459063"/>
            <a:ext cx="4027877" cy="2215177"/>
          </a:xfrm>
        </p:spPr>
      </p:pic>
      <p:sp>
        <p:nvSpPr>
          <p:cNvPr id="6" name="雲形吹き出し 5"/>
          <p:cNvSpPr/>
          <p:nvPr/>
        </p:nvSpPr>
        <p:spPr>
          <a:xfrm>
            <a:off x="335406" y="1296685"/>
            <a:ext cx="8672448" cy="3003247"/>
          </a:xfrm>
          <a:prstGeom prst="cloudCallout">
            <a:avLst>
              <a:gd name="adj1" fmla="val -12705"/>
              <a:gd name="adj2" fmla="val 65957"/>
            </a:avLst>
          </a:prstGeom>
          <a:solidFill>
            <a:srgbClr val="FFFFFF"/>
          </a:solidFill>
          <a:ln w="381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2400" dirty="0" smtClean="0">
              <a:solidFill>
                <a:schemeClr val="tx1"/>
              </a:solidFill>
            </a:endParaRPr>
          </a:p>
        </p:txBody>
      </p:sp>
      <p:sp>
        <p:nvSpPr>
          <p:cNvPr id="7" name="タイトル 1"/>
          <p:cNvSpPr txBox="1">
            <a:spLocks/>
          </p:cNvSpPr>
          <p:nvPr/>
        </p:nvSpPr>
        <p:spPr>
          <a:xfrm>
            <a:off x="662820" y="1296685"/>
            <a:ext cx="8229600" cy="27093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2800" dirty="0"/>
              <a:t>【</a:t>
            </a:r>
            <a:r>
              <a:rPr lang="ja-JP" altLang="en-US" sz="2800" dirty="0"/>
              <a:t>マーケット</a:t>
            </a:r>
            <a:r>
              <a:rPr lang="en-US" altLang="ja-JP" sz="2800" dirty="0" smtClean="0"/>
              <a:t>】</a:t>
            </a:r>
            <a:endParaRPr lang="en-US" altLang="ja-JP" sz="2800" dirty="0"/>
          </a:p>
          <a:p>
            <a:r>
              <a:rPr lang="ja-JP" altLang="en-US" sz="2800" dirty="0" smtClean="0"/>
              <a:t>インターネット、年率</a:t>
            </a:r>
            <a:r>
              <a:rPr lang="en-US" altLang="ja-JP" sz="2800" dirty="0" smtClean="0"/>
              <a:t>2000%</a:t>
            </a:r>
            <a:r>
              <a:rPr lang="ja-JP" altLang="en-US" sz="2800" dirty="0" smtClean="0"/>
              <a:t>成長（</a:t>
            </a:r>
            <a:r>
              <a:rPr lang="en-US" altLang="ja-JP" sz="2800" dirty="0" smtClean="0"/>
              <a:t>’94</a:t>
            </a:r>
            <a:r>
              <a:rPr lang="ja-JP" altLang="en-US" sz="2800" dirty="0" smtClean="0"/>
              <a:t>当時）</a:t>
            </a:r>
            <a:endParaRPr lang="en-US" altLang="ja-JP" sz="2800" dirty="0" smtClean="0"/>
          </a:p>
          <a:p>
            <a:r>
              <a:rPr lang="en-US" altLang="ja-JP" sz="2800" dirty="0" smtClean="0"/>
              <a:t>→EC</a:t>
            </a:r>
            <a:r>
              <a:rPr lang="ja-JP" altLang="en-US" sz="2800" dirty="0" smtClean="0"/>
              <a:t>も急成長</a:t>
            </a:r>
            <a:endParaRPr lang="en-US" altLang="ja-JP" sz="2800" dirty="0" smtClean="0"/>
          </a:p>
          <a:p>
            <a:r>
              <a:rPr lang="en-US" altLang="ja-JP" sz="2800" dirty="0" smtClean="0"/>
              <a:t>【</a:t>
            </a:r>
            <a:r>
              <a:rPr lang="ja-JP" altLang="en-US" sz="2800" dirty="0"/>
              <a:t>プロダクト</a:t>
            </a:r>
            <a:r>
              <a:rPr lang="en-US" altLang="ja-JP" sz="2800" dirty="0" smtClean="0"/>
              <a:t>】</a:t>
            </a:r>
          </a:p>
          <a:p>
            <a:r>
              <a:rPr lang="ja-JP" altLang="en-US" sz="2800" dirty="0" smtClean="0"/>
              <a:t>レコメンド、ランキングなど</a:t>
            </a:r>
            <a:endParaRPr lang="en-US" altLang="ja-JP" sz="2800" dirty="0"/>
          </a:p>
        </p:txBody>
      </p:sp>
      <p:sp>
        <p:nvSpPr>
          <p:cNvPr id="12" name="フリーフォーム 11"/>
          <p:cNvSpPr/>
          <p:nvPr/>
        </p:nvSpPr>
        <p:spPr>
          <a:xfrm>
            <a:off x="5200953" y="4459063"/>
            <a:ext cx="1941333" cy="1576009"/>
          </a:xfrm>
          <a:custGeom>
            <a:avLst/>
            <a:gdLst>
              <a:gd name="connsiteX0" fmla="*/ 858855 w 1391046"/>
              <a:gd name="connsiteY0" fmla="*/ 1245810 h 1282096"/>
              <a:gd name="connsiteX1" fmla="*/ 508093 w 1391046"/>
              <a:gd name="connsiteY1" fmla="*/ 1233715 h 1282096"/>
              <a:gd name="connsiteX2" fmla="*/ 435522 w 1391046"/>
              <a:gd name="connsiteY2" fmla="*/ 1209524 h 1282096"/>
              <a:gd name="connsiteX3" fmla="*/ 302474 w 1391046"/>
              <a:gd name="connsiteY3" fmla="*/ 1149048 h 1282096"/>
              <a:gd name="connsiteX4" fmla="*/ 205713 w 1391046"/>
              <a:gd name="connsiteY4" fmla="*/ 1076477 h 1282096"/>
              <a:gd name="connsiteX5" fmla="*/ 133141 w 1391046"/>
              <a:gd name="connsiteY5" fmla="*/ 955524 h 1282096"/>
              <a:gd name="connsiteX6" fmla="*/ 121046 w 1391046"/>
              <a:gd name="connsiteY6" fmla="*/ 907143 h 1282096"/>
              <a:gd name="connsiteX7" fmla="*/ 96855 w 1391046"/>
              <a:gd name="connsiteY7" fmla="*/ 882953 h 1282096"/>
              <a:gd name="connsiteX8" fmla="*/ 72665 w 1391046"/>
              <a:gd name="connsiteY8" fmla="*/ 810381 h 1282096"/>
              <a:gd name="connsiteX9" fmla="*/ 24284 w 1391046"/>
              <a:gd name="connsiteY9" fmla="*/ 713619 h 1282096"/>
              <a:gd name="connsiteX10" fmla="*/ 12189 w 1391046"/>
              <a:gd name="connsiteY10" fmla="*/ 641048 h 1282096"/>
              <a:gd name="connsiteX11" fmla="*/ 93 w 1391046"/>
              <a:gd name="connsiteY11" fmla="*/ 580572 h 1282096"/>
              <a:gd name="connsiteX12" fmla="*/ 24284 w 1391046"/>
              <a:gd name="connsiteY12" fmla="*/ 423334 h 1282096"/>
              <a:gd name="connsiteX13" fmla="*/ 48474 w 1391046"/>
              <a:gd name="connsiteY13" fmla="*/ 362858 h 1282096"/>
              <a:gd name="connsiteX14" fmla="*/ 96855 w 1391046"/>
              <a:gd name="connsiteY14" fmla="*/ 314477 h 1282096"/>
              <a:gd name="connsiteX15" fmla="*/ 133141 w 1391046"/>
              <a:gd name="connsiteY15" fmla="*/ 254000 h 1282096"/>
              <a:gd name="connsiteX16" fmla="*/ 157332 w 1391046"/>
              <a:gd name="connsiteY16" fmla="*/ 217715 h 1282096"/>
              <a:gd name="connsiteX17" fmla="*/ 205713 w 1391046"/>
              <a:gd name="connsiteY17" fmla="*/ 193524 h 1282096"/>
              <a:gd name="connsiteX18" fmla="*/ 314570 w 1391046"/>
              <a:gd name="connsiteY18" fmla="*/ 96762 h 1282096"/>
              <a:gd name="connsiteX19" fmla="*/ 375046 w 1391046"/>
              <a:gd name="connsiteY19" fmla="*/ 48381 h 1282096"/>
              <a:gd name="connsiteX20" fmla="*/ 520189 w 1391046"/>
              <a:gd name="connsiteY20" fmla="*/ 24191 h 1282096"/>
              <a:gd name="connsiteX21" fmla="*/ 568570 w 1391046"/>
              <a:gd name="connsiteY21" fmla="*/ 12096 h 1282096"/>
              <a:gd name="connsiteX22" fmla="*/ 834665 w 1391046"/>
              <a:gd name="connsiteY22" fmla="*/ 0 h 1282096"/>
              <a:gd name="connsiteX23" fmla="*/ 979808 w 1391046"/>
              <a:gd name="connsiteY23" fmla="*/ 24191 h 1282096"/>
              <a:gd name="connsiteX24" fmla="*/ 1028189 w 1391046"/>
              <a:gd name="connsiteY24" fmla="*/ 60477 h 1282096"/>
              <a:gd name="connsiteX25" fmla="*/ 1076570 w 1391046"/>
              <a:gd name="connsiteY25" fmla="*/ 72572 h 1282096"/>
              <a:gd name="connsiteX26" fmla="*/ 1221713 w 1391046"/>
              <a:gd name="connsiteY26" fmla="*/ 193524 h 1282096"/>
              <a:gd name="connsiteX27" fmla="*/ 1270093 w 1391046"/>
              <a:gd name="connsiteY27" fmla="*/ 278191 h 1282096"/>
              <a:gd name="connsiteX28" fmla="*/ 1342665 w 1391046"/>
              <a:gd name="connsiteY28" fmla="*/ 399143 h 1282096"/>
              <a:gd name="connsiteX29" fmla="*/ 1391046 w 1391046"/>
              <a:gd name="connsiteY29" fmla="*/ 568477 h 1282096"/>
              <a:gd name="connsiteX30" fmla="*/ 1378951 w 1391046"/>
              <a:gd name="connsiteY30" fmla="*/ 1064381 h 1282096"/>
              <a:gd name="connsiteX31" fmla="*/ 1318474 w 1391046"/>
              <a:gd name="connsiteY31" fmla="*/ 1112762 h 1282096"/>
              <a:gd name="connsiteX32" fmla="*/ 1270093 w 1391046"/>
              <a:gd name="connsiteY32" fmla="*/ 1161143 h 1282096"/>
              <a:gd name="connsiteX33" fmla="*/ 1245903 w 1391046"/>
              <a:gd name="connsiteY33" fmla="*/ 1185334 h 1282096"/>
              <a:gd name="connsiteX34" fmla="*/ 1209617 w 1391046"/>
              <a:gd name="connsiteY34" fmla="*/ 1209524 h 1282096"/>
              <a:gd name="connsiteX35" fmla="*/ 1185427 w 1391046"/>
              <a:gd name="connsiteY35" fmla="*/ 1233715 h 1282096"/>
              <a:gd name="connsiteX36" fmla="*/ 1149141 w 1391046"/>
              <a:gd name="connsiteY36" fmla="*/ 1245810 h 1282096"/>
              <a:gd name="connsiteX37" fmla="*/ 1076570 w 1391046"/>
              <a:gd name="connsiteY37" fmla="*/ 1282096 h 1282096"/>
              <a:gd name="connsiteX38" fmla="*/ 834665 w 1391046"/>
              <a:gd name="connsiteY38" fmla="*/ 1270000 h 1282096"/>
              <a:gd name="connsiteX39" fmla="*/ 786284 w 1391046"/>
              <a:gd name="connsiteY39" fmla="*/ 1245810 h 1282096"/>
              <a:gd name="connsiteX40" fmla="*/ 689522 w 1391046"/>
              <a:gd name="connsiteY40" fmla="*/ 1245810 h 1282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391046" h="1282096">
                <a:moveTo>
                  <a:pt x="858855" y="1245810"/>
                </a:moveTo>
                <a:cubicBezTo>
                  <a:pt x="741934" y="1241778"/>
                  <a:pt x="624656" y="1243706"/>
                  <a:pt x="508093" y="1233715"/>
                </a:cubicBezTo>
                <a:cubicBezTo>
                  <a:pt x="482687" y="1231537"/>
                  <a:pt x="458329" y="1220927"/>
                  <a:pt x="435522" y="1209524"/>
                </a:cubicBezTo>
                <a:cubicBezTo>
                  <a:pt x="327356" y="1155441"/>
                  <a:pt x="372971" y="1172546"/>
                  <a:pt x="302474" y="1149048"/>
                </a:cubicBezTo>
                <a:cubicBezTo>
                  <a:pt x="270220" y="1124858"/>
                  <a:pt x="226456" y="1111049"/>
                  <a:pt x="205713" y="1076477"/>
                </a:cubicBezTo>
                <a:lnTo>
                  <a:pt x="133141" y="955524"/>
                </a:lnTo>
                <a:cubicBezTo>
                  <a:pt x="129109" y="939397"/>
                  <a:pt x="128480" y="922011"/>
                  <a:pt x="121046" y="907143"/>
                </a:cubicBezTo>
                <a:cubicBezTo>
                  <a:pt x="115946" y="896943"/>
                  <a:pt x="101955" y="893153"/>
                  <a:pt x="96855" y="882953"/>
                </a:cubicBezTo>
                <a:cubicBezTo>
                  <a:pt x="85451" y="860146"/>
                  <a:pt x="86810" y="831597"/>
                  <a:pt x="72665" y="810381"/>
                </a:cubicBezTo>
                <a:cubicBezTo>
                  <a:pt x="36430" y="756031"/>
                  <a:pt x="53873" y="787593"/>
                  <a:pt x="24284" y="713619"/>
                </a:cubicBezTo>
                <a:cubicBezTo>
                  <a:pt x="20252" y="689429"/>
                  <a:pt x="16576" y="665176"/>
                  <a:pt x="12189" y="641048"/>
                </a:cubicBezTo>
                <a:cubicBezTo>
                  <a:pt x="8511" y="620822"/>
                  <a:pt x="-1047" y="601098"/>
                  <a:pt x="93" y="580572"/>
                </a:cubicBezTo>
                <a:cubicBezTo>
                  <a:pt x="3034" y="527624"/>
                  <a:pt x="12780" y="475101"/>
                  <a:pt x="24284" y="423334"/>
                </a:cubicBezTo>
                <a:cubicBezTo>
                  <a:pt x="28994" y="402140"/>
                  <a:pt x="36431" y="380923"/>
                  <a:pt x="48474" y="362858"/>
                </a:cubicBezTo>
                <a:cubicBezTo>
                  <a:pt x="61125" y="343881"/>
                  <a:pt x="80728" y="330604"/>
                  <a:pt x="96855" y="314477"/>
                </a:cubicBezTo>
                <a:cubicBezTo>
                  <a:pt x="117860" y="251464"/>
                  <a:pt x="95193" y="301435"/>
                  <a:pt x="133141" y="254000"/>
                </a:cubicBezTo>
                <a:cubicBezTo>
                  <a:pt x="142222" y="242649"/>
                  <a:pt x="146165" y="227021"/>
                  <a:pt x="157332" y="217715"/>
                </a:cubicBezTo>
                <a:cubicBezTo>
                  <a:pt x="171184" y="206172"/>
                  <a:pt x="189586" y="201588"/>
                  <a:pt x="205713" y="193524"/>
                </a:cubicBezTo>
                <a:cubicBezTo>
                  <a:pt x="339355" y="59882"/>
                  <a:pt x="228237" y="161513"/>
                  <a:pt x="314570" y="96762"/>
                </a:cubicBezTo>
                <a:cubicBezTo>
                  <a:pt x="335223" y="81272"/>
                  <a:pt x="352479" y="60918"/>
                  <a:pt x="375046" y="48381"/>
                </a:cubicBezTo>
                <a:cubicBezTo>
                  <a:pt x="398376" y="35420"/>
                  <a:pt x="517579" y="24626"/>
                  <a:pt x="520189" y="24191"/>
                </a:cubicBezTo>
                <a:cubicBezTo>
                  <a:pt x="536586" y="21458"/>
                  <a:pt x="551996" y="13371"/>
                  <a:pt x="568570" y="12096"/>
                </a:cubicBezTo>
                <a:cubicBezTo>
                  <a:pt x="657098" y="5286"/>
                  <a:pt x="745967" y="4032"/>
                  <a:pt x="834665" y="0"/>
                </a:cubicBezTo>
                <a:cubicBezTo>
                  <a:pt x="883046" y="8064"/>
                  <a:pt x="932992" y="9561"/>
                  <a:pt x="979808" y="24191"/>
                </a:cubicBezTo>
                <a:cubicBezTo>
                  <a:pt x="999049" y="30204"/>
                  <a:pt x="1010158" y="51462"/>
                  <a:pt x="1028189" y="60477"/>
                </a:cubicBezTo>
                <a:cubicBezTo>
                  <a:pt x="1043057" y="67911"/>
                  <a:pt x="1060443" y="68540"/>
                  <a:pt x="1076570" y="72572"/>
                </a:cubicBezTo>
                <a:cubicBezTo>
                  <a:pt x="1130116" y="108269"/>
                  <a:pt x="1184465" y="137650"/>
                  <a:pt x="1221713" y="193524"/>
                </a:cubicBezTo>
                <a:cubicBezTo>
                  <a:pt x="1305408" y="319071"/>
                  <a:pt x="1178000" y="124702"/>
                  <a:pt x="1270093" y="278191"/>
                </a:cubicBezTo>
                <a:cubicBezTo>
                  <a:pt x="1357674" y="424159"/>
                  <a:pt x="1287364" y="288543"/>
                  <a:pt x="1342665" y="399143"/>
                </a:cubicBezTo>
                <a:cubicBezTo>
                  <a:pt x="1373039" y="520643"/>
                  <a:pt x="1356341" y="464365"/>
                  <a:pt x="1391046" y="568477"/>
                </a:cubicBezTo>
                <a:cubicBezTo>
                  <a:pt x="1387014" y="733778"/>
                  <a:pt x="1390459" y="899431"/>
                  <a:pt x="1378951" y="1064381"/>
                </a:cubicBezTo>
                <a:cubicBezTo>
                  <a:pt x="1378078" y="1076894"/>
                  <a:pt x="1321422" y="1110235"/>
                  <a:pt x="1318474" y="1112762"/>
                </a:cubicBezTo>
                <a:cubicBezTo>
                  <a:pt x="1301158" y="1127605"/>
                  <a:pt x="1286220" y="1145016"/>
                  <a:pt x="1270093" y="1161143"/>
                </a:cubicBezTo>
                <a:cubicBezTo>
                  <a:pt x="1262030" y="1169207"/>
                  <a:pt x="1255391" y="1179009"/>
                  <a:pt x="1245903" y="1185334"/>
                </a:cubicBezTo>
                <a:cubicBezTo>
                  <a:pt x="1233808" y="1193397"/>
                  <a:pt x="1220968" y="1200443"/>
                  <a:pt x="1209617" y="1209524"/>
                </a:cubicBezTo>
                <a:cubicBezTo>
                  <a:pt x="1200712" y="1216648"/>
                  <a:pt x="1195205" y="1227848"/>
                  <a:pt x="1185427" y="1233715"/>
                </a:cubicBezTo>
                <a:cubicBezTo>
                  <a:pt x="1174494" y="1240275"/>
                  <a:pt x="1160545" y="1240108"/>
                  <a:pt x="1149141" y="1245810"/>
                </a:cubicBezTo>
                <a:cubicBezTo>
                  <a:pt x="1055342" y="1292708"/>
                  <a:pt x="1167783" y="1251689"/>
                  <a:pt x="1076570" y="1282096"/>
                </a:cubicBezTo>
                <a:cubicBezTo>
                  <a:pt x="995935" y="1278064"/>
                  <a:pt x="914777" y="1280014"/>
                  <a:pt x="834665" y="1270000"/>
                </a:cubicBezTo>
                <a:cubicBezTo>
                  <a:pt x="816774" y="1267764"/>
                  <a:pt x="804069" y="1248774"/>
                  <a:pt x="786284" y="1245810"/>
                </a:cubicBezTo>
                <a:cubicBezTo>
                  <a:pt x="754469" y="1240508"/>
                  <a:pt x="721776" y="1245810"/>
                  <a:pt x="689522" y="1245810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フリーフォーム 12"/>
          <p:cNvSpPr/>
          <p:nvPr/>
        </p:nvSpPr>
        <p:spPr>
          <a:xfrm>
            <a:off x="6495141" y="4459062"/>
            <a:ext cx="2032001" cy="2215177"/>
          </a:xfrm>
          <a:custGeom>
            <a:avLst/>
            <a:gdLst>
              <a:gd name="connsiteX0" fmla="*/ 628952 w 1779920"/>
              <a:gd name="connsiteY0" fmla="*/ 1850571 h 1959428"/>
              <a:gd name="connsiteX1" fmla="*/ 399143 w 1779920"/>
              <a:gd name="connsiteY1" fmla="*/ 1826381 h 1959428"/>
              <a:gd name="connsiteX2" fmla="*/ 350762 w 1779920"/>
              <a:gd name="connsiteY2" fmla="*/ 1802190 h 1959428"/>
              <a:gd name="connsiteX3" fmla="*/ 241905 w 1779920"/>
              <a:gd name="connsiteY3" fmla="*/ 1741714 h 1959428"/>
              <a:gd name="connsiteX4" fmla="*/ 157238 w 1779920"/>
              <a:gd name="connsiteY4" fmla="*/ 1596571 h 1959428"/>
              <a:gd name="connsiteX5" fmla="*/ 108857 w 1779920"/>
              <a:gd name="connsiteY5" fmla="*/ 1487714 h 1959428"/>
              <a:gd name="connsiteX6" fmla="*/ 96762 w 1779920"/>
              <a:gd name="connsiteY6" fmla="*/ 1451428 h 1959428"/>
              <a:gd name="connsiteX7" fmla="*/ 72572 w 1779920"/>
              <a:gd name="connsiteY7" fmla="*/ 1354666 h 1959428"/>
              <a:gd name="connsiteX8" fmla="*/ 60476 w 1779920"/>
              <a:gd name="connsiteY8" fmla="*/ 1318381 h 1959428"/>
              <a:gd name="connsiteX9" fmla="*/ 36286 w 1779920"/>
              <a:gd name="connsiteY9" fmla="*/ 1221619 h 1959428"/>
              <a:gd name="connsiteX10" fmla="*/ 12095 w 1779920"/>
              <a:gd name="connsiteY10" fmla="*/ 955523 h 1959428"/>
              <a:gd name="connsiteX11" fmla="*/ 0 w 1779920"/>
              <a:gd name="connsiteY11" fmla="*/ 834571 h 1959428"/>
              <a:gd name="connsiteX12" fmla="*/ 24191 w 1779920"/>
              <a:gd name="connsiteY12" fmla="*/ 544285 h 1959428"/>
              <a:gd name="connsiteX13" fmla="*/ 72572 w 1779920"/>
              <a:gd name="connsiteY13" fmla="*/ 483809 h 1959428"/>
              <a:gd name="connsiteX14" fmla="*/ 145143 w 1779920"/>
              <a:gd name="connsiteY14" fmla="*/ 423333 h 1959428"/>
              <a:gd name="connsiteX15" fmla="*/ 157238 w 1779920"/>
              <a:gd name="connsiteY15" fmla="*/ 387047 h 1959428"/>
              <a:gd name="connsiteX16" fmla="*/ 290286 w 1779920"/>
              <a:gd name="connsiteY16" fmla="*/ 290285 h 1959428"/>
              <a:gd name="connsiteX17" fmla="*/ 387048 w 1779920"/>
              <a:gd name="connsiteY17" fmla="*/ 217714 h 1959428"/>
              <a:gd name="connsiteX18" fmla="*/ 483810 w 1779920"/>
              <a:gd name="connsiteY18" fmla="*/ 157238 h 1959428"/>
              <a:gd name="connsiteX19" fmla="*/ 508000 w 1779920"/>
              <a:gd name="connsiteY19" fmla="*/ 133047 h 1959428"/>
              <a:gd name="connsiteX20" fmla="*/ 592667 w 1779920"/>
              <a:gd name="connsiteY20" fmla="*/ 72571 h 1959428"/>
              <a:gd name="connsiteX21" fmla="*/ 701524 w 1779920"/>
              <a:gd name="connsiteY21" fmla="*/ 24190 h 1959428"/>
              <a:gd name="connsiteX22" fmla="*/ 737810 w 1779920"/>
              <a:gd name="connsiteY22" fmla="*/ 12095 h 1959428"/>
              <a:gd name="connsiteX23" fmla="*/ 967619 w 1779920"/>
              <a:gd name="connsiteY23" fmla="*/ 0 h 1959428"/>
              <a:gd name="connsiteX24" fmla="*/ 1318381 w 1779920"/>
              <a:gd name="connsiteY24" fmla="*/ 12095 h 1959428"/>
              <a:gd name="connsiteX25" fmla="*/ 1390952 w 1779920"/>
              <a:gd name="connsiteY25" fmla="*/ 60476 h 1959428"/>
              <a:gd name="connsiteX26" fmla="*/ 1415143 w 1779920"/>
              <a:gd name="connsiteY26" fmla="*/ 96762 h 1959428"/>
              <a:gd name="connsiteX27" fmla="*/ 1499810 w 1779920"/>
              <a:gd name="connsiteY27" fmla="*/ 181428 h 1959428"/>
              <a:gd name="connsiteX28" fmla="*/ 1524000 w 1779920"/>
              <a:gd name="connsiteY28" fmla="*/ 205619 h 1959428"/>
              <a:gd name="connsiteX29" fmla="*/ 1572381 w 1779920"/>
              <a:gd name="connsiteY29" fmla="*/ 266095 h 1959428"/>
              <a:gd name="connsiteX30" fmla="*/ 1620762 w 1779920"/>
              <a:gd name="connsiteY30" fmla="*/ 374952 h 1959428"/>
              <a:gd name="connsiteX31" fmla="*/ 1644952 w 1779920"/>
              <a:gd name="connsiteY31" fmla="*/ 399143 h 1959428"/>
              <a:gd name="connsiteX32" fmla="*/ 1657048 w 1779920"/>
              <a:gd name="connsiteY32" fmla="*/ 435428 h 1959428"/>
              <a:gd name="connsiteX33" fmla="*/ 1681238 w 1779920"/>
              <a:gd name="connsiteY33" fmla="*/ 532190 h 1959428"/>
              <a:gd name="connsiteX34" fmla="*/ 1693333 w 1779920"/>
              <a:gd name="connsiteY34" fmla="*/ 568476 h 1959428"/>
              <a:gd name="connsiteX35" fmla="*/ 1717524 w 1779920"/>
              <a:gd name="connsiteY35" fmla="*/ 604762 h 1959428"/>
              <a:gd name="connsiteX36" fmla="*/ 1753810 w 1779920"/>
              <a:gd name="connsiteY36" fmla="*/ 762000 h 1959428"/>
              <a:gd name="connsiteX37" fmla="*/ 1765905 w 1779920"/>
              <a:gd name="connsiteY37" fmla="*/ 810381 h 1959428"/>
              <a:gd name="connsiteX38" fmla="*/ 1778000 w 1779920"/>
              <a:gd name="connsiteY38" fmla="*/ 967619 h 1959428"/>
              <a:gd name="connsiteX39" fmla="*/ 1753810 w 1779920"/>
              <a:gd name="connsiteY39" fmla="*/ 1427238 h 1959428"/>
              <a:gd name="connsiteX40" fmla="*/ 1717524 w 1779920"/>
              <a:gd name="connsiteY40" fmla="*/ 1536095 h 1959428"/>
              <a:gd name="connsiteX41" fmla="*/ 1693333 w 1779920"/>
              <a:gd name="connsiteY41" fmla="*/ 1620762 h 1959428"/>
              <a:gd name="connsiteX42" fmla="*/ 1644952 w 1779920"/>
              <a:gd name="connsiteY42" fmla="*/ 1693333 h 1959428"/>
              <a:gd name="connsiteX43" fmla="*/ 1608667 w 1779920"/>
              <a:gd name="connsiteY43" fmla="*/ 1717523 h 1959428"/>
              <a:gd name="connsiteX44" fmla="*/ 1548191 w 1779920"/>
              <a:gd name="connsiteY44" fmla="*/ 1765904 h 1959428"/>
              <a:gd name="connsiteX45" fmla="*/ 1524000 w 1779920"/>
              <a:gd name="connsiteY45" fmla="*/ 1790095 h 1959428"/>
              <a:gd name="connsiteX46" fmla="*/ 1403048 w 1779920"/>
              <a:gd name="connsiteY46" fmla="*/ 1862666 h 1959428"/>
              <a:gd name="connsiteX47" fmla="*/ 1366762 w 1779920"/>
              <a:gd name="connsiteY47" fmla="*/ 1886857 h 1959428"/>
              <a:gd name="connsiteX48" fmla="*/ 1294191 w 1779920"/>
              <a:gd name="connsiteY48" fmla="*/ 1911047 h 1959428"/>
              <a:gd name="connsiteX49" fmla="*/ 1257905 w 1779920"/>
              <a:gd name="connsiteY49" fmla="*/ 1935238 h 1959428"/>
              <a:gd name="connsiteX50" fmla="*/ 1124857 w 1779920"/>
              <a:gd name="connsiteY50" fmla="*/ 1959428 h 1959428"/>
              <a:gd name="connsiteX51" fmla="*/ 749905 w 1779920"/>
              <a:gd name="connsiteY51" fmla="*/ 1947333 h 1959428"/>
              <a:gd name="connsiteX52" fmla="*/ 713619 w 1779920"/>
              <a:gd name="connsiteY52" fmla="*/ 1935238 h 1959428"/>
              <a:gd name="connsiteX53" fmla="*/ 592667 w 1779920"/>
              <a:gd name="connsiteY53" fmla="*/ 1898952 h 1959428"/>
              <a:gd name="connsiteX54" fmla="*/ 556381 w 1779920"/>
              <a:gd name="connsiteY54" fmla="*/ 1886857 h 1959428"/>
              <a:gd name="connsiteX55" fmla="*/ 520095 w 1779920"/>
              <a:gd name="connsiteY55" fmla="*/ 1874762 h 1959428"/>
              <a:gd name="connsiteX56" fmla="*/ 435429 w 1779920"/>
              <a:gd name="connsiteY56" fmla="*/ 1850571 h 1959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1779920" h="1959428">
                <a:moveTo>
                  <a:pt x="628952" y="1850571"/>
                </a:moveTo>
                <a:cubicBezTo>
                  <a:pt x="601625" y="1848619"/>
                  <a:pt x="456070" y="1845357"/>
                  <a:pt x="399143" y="1826381"/>
                </a:cubicBezTo>
                <a:cubicBezTo>
                  <a:pt x="382038" y="1820679"/>
                  <a:pt x="367239" y="1809513"/>
                  <a:pt x="350762" y="1802190"/>
                </a:cubicBezTo>
                <a:cubicBezTo>
                  <a:pt x="305416" y="1782036"/>
                  <a:pt x="276229" y="1780328"/>
                  <a:pt x="241905" y="1741714"/>
                </a:cubicBezTo>
                <a:cubicBezTo>
                  <a:pt x="213785" y="1710079"/>
                  <a:pt x="173721" y="1636130"/>
                  <a:pt x="157238" y="1596571"/>
                </a:cubicBezTo>
                <a:cubicBezTo>
                  <a:pt x="109259" y="1481422"/>
                  <a:pt x="158133" y="1561628"/>
                  <a:pt x="108857" y="1487714"/>
                </a:cubicBezTo>
                <a:cubicBezTo>
                  <a:pt x="104825" y="1475619"/>
                  <a:pt x="100117" y="1463728"/>
                  <a:pt x="96762" y="1451428"/>
                </a:cubicBezTo>
                <a:cubicBezTo>
                  <a:pt x="88014" y="1419353"/>
                  <a:pt x="83086" y="1386206"/>
                  <a:pt x="72572" y="1354666"/>
                </a:cubicBezTo>
                <a:cubicBezTo>
                  <a:pt x="68540" y="1342571"/>
                  <a:pt x="63831" y="1330681"/>
                  <a:pt x="60476" y="1318381"/>
                </a:cubicBezTo>
                <a:cubicBezTo>
                  <a:pt x="51728" y="1286306"/>
                  <a:pt x="36286" y="1221619"/>
                  <a:pt x="36286" y="1221619"/>
                </a:cubicBezTo>
                <a:cubicBezTo>
                  <a:pt x="28222" y="1132920"/>
                  <a:pt x="20408" y="1044199"/>
                  <a:pt x="12095" y="955523"/>
                </a:cubicBezTo>
                <a:cubicBezTo>
                  <a:pt x="8313" y="915181"/>
                  <a:pt x="0" y="834571"/>
                  <a:pt x="0" y="834571"/>
                </a:cubicBezTo>
                <a:cubicBezTo>
                  <a:pt x="8064" y="737809"/>
                  <a:pt x="4518" y="639369"/>
                  <a:pt x="24191" y="544285"/>
                </a:cubicBezTo>
                <a:cubicBezTo>
                  <a:pt x="29421" y="519005"/>
                  <a:pt x="55572" y="503237"/>
                  <a:pt x="72572" y="483809"/>
                </a:cubicBezTo>
                <a:cubicBezTo>
                  <a:pt x="105169" y="446555"/>
                  <a:pt x="106494" y="449098"/>
                  <a:pt x="145143" y="423333"/>
                </a:cubicBezTo>
                <a:cubicBezTo>
                  <a:pt x="149175" y="411238"/>
                  <a:pt x="147840" y="395662"/>
                  <a:pt x="157238" y="387047"/>
                </a:cubicBezTo>
                <a:cubicBezTo>
                  <a:pt x="197662" y="349992"/>
                  <a:pt x="251510" y="329061"/>
                  <a:pt x="290286" y="290285"/>
                </a:cubicBezTo>
                <a:cubicBezTo>
                  <a:pt x="351416" y="229155"/>
                  <a:pt x="318268" y="252103"/>
                  <a:pt x="387048" y="217714"/>
                </a:cubicBezTo>
                <a:cubicBezTo>
                  <a:pt x="462748" y="142012"/>
                  <a:pt x="376908" y="218325"/>
                  <a:pt x="483810" y="157238"/>
                </a:cubicBezTo>
                <a:cubicBezTo>
                  <a:pt x="493711" y="151580"/>
                  <a:pt x="499240" y="140347"/>
                  <a:pt x="508000" y="133047"/>
                </a:cubicBezTo>
                <a:cubicBezTo>
                  <a:pt x="522154" y="121252"/>
                  <a:pt x="572676" y="83994"/>
                  <a:pt x="592667" y="72571"/>
                </a:cubicBezTo>
                <a:cubicBezTo>
                  <a:pt x="627645" y="52583"/>
                  <a:pt x="663830" y="38325"/>
                  <a:pt x="701524" y="24190"/>
                </a:cubicBezTo>
                <a:cubicBezTo>
                  <a:pt x="713462" y="19713"/>
                  <a:pt x="725113" y="13249"/>
                  <a:pt x="737810" y="12095"/>
                </a:cubicBezTo>
                <a:cubicBezTo>
                  <a:pt x="814204" y="5150"/>
                  <a:pt x="891016" y="4032"/>
                  <a:pt x="967619" y="0"/>
                </a:cubicBezTo>
                <a:cubicBezTo>
                  <a:pt x="1084540" y="4032"/>
                  <a:pt x="1201871" y="1503"/>
                  <a:pt x="1318381" y="12095"/>
                </a:cubicBezTo>
                <a:cubicBezTo>
                  <a:pt x="1343691" y="14396"/>
                  <a:pt x="1375055" y="40605"/>
                  <a:pt x="1390952" y="60476"/>
                </a:cubicBezTo>
                <a:cubicBezTo>
                  <a:pt x="1400033" y="71827"/>
                  <a:pt x="1405570" y="85822"/>
                  <a:pt x="1415143" y="96762"/>
                </a:cubicBezTo>
                <a:cubicBezTo>
                  <a:pt x="1415175" y="96799"/>
                  <a:pt x="1482863" y="164481"/>
                  <a:pt x="1499810" y="181428"/>
                </a:cubicBezTo>
                <a:cubicBezTo>
                  <a:pt x="1507874" y="189492"/>
                  <a:pt x="1517674" y="196131"/>
                  <a:pt x="1524000" y="205619"/>
                </a:cubicBezTo>
                <a:cubicBezTo>
                  <a:pt x="1554517" y="251392"/>
                  <a:pt x="1537912" y="231625"/>
                  <a:pt x="1572381" y="266095"/>
                </a:cubicBezTo>
                <a:cubicBezTo>
                  <a:pt x="1591562" y="323637"/>
                  <a:pt x="1587905" y="333879"/>
                  <a:pt x="1620762" y="374952"/>
                </a:cubicBezTo>
                <a:cubicBezTo>
                  <a:pt x="1627886" y="383857"/>
                  <a:pt x="1636889" y="391079"/>
                  <a:pt x="1644952" y="399143"/>
                </a:cubicBezTo>
                <a:cubicBezTo>
                  <a:pt x="1648984" y="411238"/>
                  <a:pt x="1653693" y="423128"/>
                  <a:pt x="1657048" y="435428"/>
                </a:cubicBezTo>
                <a:cubicBezTo>
                  <a:pt x="1665796" y="467503"/>
                  <a:pt x="1670725" y="500649"/>
                  <a:pt x="1681238" y="532190"/>
                </a:cubicBezTo>
                <a:cubicBezTo>
                  <a:pt x="1685270" y="544285"/>
                  <a:pt x="1687631" y="557072"/>
                  <a:pt x="1693333" y="568476"/>
                </a:cubicBezTo>
                <a:cubicBezTo>
                  <a:pt x="1699834" y="581478"/>
                  <a:pt x="1709460" y="592667"/>
                  <a:pt x="1717524" y="604762"/>
                </a:cubicBezTo>
                <a:cubicBezTo>
                  <a:pt x="1736140" y="697844"/>
                  <a:pt x="1724631" y="645286"/>
                  <a:pt x="1753810" y="762000"/>
                </a:cubicBezTo>
                <a:lnTo>
                  <a:pt x="1765905" y="810381"/>
                </a:lnTo>
                <a:cubicBezTo>
                  <a:pt x="1769937" y="862794"/>
                  <a:pt x="1778000" y="915052"/>
                  <a:pt x="1778000" y="967619"/>
                </a:cubicBezTo>
                <a:cubicBezTo>
                  <a:pt x="1778000" y="971774"/>
                  <a:pt x="1790045" y="1300415"/>
                  <a:pt x="1753810" y="1427238"/>
                </a:cubicBezTo>
                <a:cubicBezTo>
                  <a:pt x="1743302" y="1464015"/>
                  <a:pt x="1726800" y="1498988"/>
                  <a:pt x="1717524" y="1536095"/>
                </a:cubicBezTo>
                <a:cubicBezTo>
                  <a:pt x="1714676" y="1547488"/>
                  <a:pt x="1701222" y="1606561"/>
                  <a:pt x="1693333" y="1620762"/>
                </a:cubicBezTo>
                <a:cubicBezTo>
                  <a:pt x="1679214" y="1646176"/>
                  <a:pt x="1669142" y="1677206"/>
                  <a:pt x="1644952" y="1693333"/>
                </a:cubicBezTo>
                <a:lnTo>
                  <a:pt x="1608667" y="1717523"/>
                </a:lnTo>
                <a:cubicBezTo>
                  <a:pt x="1560485" y="1789795"/>
                  <a:pt x="1613105" y="1726955"/>
                  <a:pt x="1548191" y="1765904"/>
                </a:cubicBezTo>
                <a:cubicBezTo>
                  <a:pt x="1538412" y="1771771"/>
                  <a:pt x="1533123" y="1783253"/>
                  <a:pt x="1524000" y="1790095"/>
                </a:cubicBezTo>
                <a:cubicBezTo>
                  <a:pt x="1429312" y="1861111"/>
                  <a:pt x="1481845" y="1817639"/>
                  <a:pt x="1403048" y="1862666"/>
                </a:cubicBezTo>
                <a:cubicBezTo>
                  <a:pt x="1390426" y="1869878"/>
                  <a:pt x="1380046" y="1880953"/>
                  <a:pt x="1366762" y="1886857"/>
                </a:cubicBezTo>
                <a:cubicBezTo>
                  <a:pt x="1343461" y="1897213"/>
                  <a:pt x="1294191" y="1911047"/>
                  <a:pt x="1294191" y="1911047"/>
                </a:cubicBezTo>
                <a:cubicBezTo>
                  <a:pt x="1282096" y="1919111"/>
                  <a:pt x="1270907" y="1928737"/>
                  <a:pt x="1257905" y="1935238"/>
                </a:cubicBezTo>
                <a:cubicBezTo>
                  <a:pt x="1220616" y="1953883"/>
                  <a:pt x="1158209" y="1955259"/>
                  <a:pt x="1124857" y="1959428"/>
                </a:cubicBezTo>
                <a:cubicBezTo>
                  <a:pt x="999873" y="1955396"/>
                  <a:pt x="874738" y="1954676"/>
                  <a:pt x="749905" y="1947333"/>
                </a:cubicBezTo>
                <a:cubicBezTo>
                  <a:pt x="737177" y="1946584"/>
                  <a:pt x="725878" y="1938740"/>
                  <a:pt x="713619" y="1935238"/>
                </a:cubicBezTo>
                <a:cubicBezTo>
                  <a:pt x="585668" y="1898681"/>
                  <a:pt x="765117" y="1956436"/>
                  <a:pt x="592667" y="1898952"/>
                </a:cubicBezTo>
                <a:lnTo>
                  <a:pt x="556381" y="1886857"/>
                </a:lnTo>
                <a:lnTo>
                  <a:pt x="520095" y="1874762"/>
                </a:lnTo>
                <a:cubicBezTo>
                  <a:pt x="481651" y="1836316"/>
                  <a:pt x="507309" y="1850571"/>
                  <a:pt x="435429" y="1850571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5" name="曲線コネクタ 14"/>
          <p:cNvCxnSpPr/>
          <p:nvPr/>
        </p:nvCxnSpPr>
        <p:spPr>
          <a:xfrm rot="5400000">
            <a:off x="5787572" y="5418217"/>
            <a:ext cx="1003905" cy="967619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タイトル 1"/>
          <p:cNvSpPr txBox="1">
            <a:spLocks/>
          </p:cNvSpPr>
          <p:nvPr/>
        </p:nvSpPr>
        <p:spPr>
          <a:xfrm>
            <a:off x="5200953" y="4832156"/>
            <a:ext cx="1282094" cy="5744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600" dirty="0" smtClean="0">
                <a:latin typeface="Helvetica"/>
                <a:cs typeface="Helvetica"/>
              </a:rPr>
              <a:t>プロダクト</a:t>
            </a:r>
            <a:endParaRPr lang="en-US" altLang="ja-JP" sz="1600" dirty="0" smtClean="0">
              <a:latin typeface="Helvetica"/>
              <a:cs typeface="Helvetica"/>
            </a:endParaRPr>
          </a:p>
        </p:txBody>
      </p:sp>
      <p:sp>
        <p:nvSpPr>
          <p:cNvPr id="19" name="タイトル 1"/>
          <p:cNvSpPr txBox="1">
            <a:spLocks/>
          </p:cNvSpPr>
          <p:nvPr/>
        </p:nvSpPr>
        <p:spPr>
          <a:xfrm>
            <a:off x="6991049" y="5487476"/>
            <a:ext cx="1536093" cy="5744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600" dirty="0" smtClean="0">
                <a:latin typeface="Helvetica"/>
                <a:cs typeface="Helvetica"/>
              </a:rPr>
              <a:t>マーケット</a:t>
            </a:r>
            <a:endParaRPr lang="en-US" altLang="ja-JP" sz="1600" dirty="0" smtClean="0">
              <a:latin typeface="Helvetica"/>
              <a:cs typeface="Helvetica"/>
            </a:endParaRPr>
          </a:p>
        </p:txBody>
      </p:sp>
      <p:sp>
        <p:nvSpPr>
          <p:cNvPr id="20" name="タイトル 1"/>
          <p:cNvSpPr txBox="1">
            <a:spLocks/>
          </p:cNvSpPr>
          <p:nvPr/>
        </p:nvSpPr>
        <p:spPr>
          <a:xfrm>
            <a:off x="4922763" y="6282682"/>
            <a:ext cx="1765903" cy="5744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600" dirty="0" smtClean="0">
                <a:latin typeface="Helvetica"/>
                <a:cs typeface="Helvetica"/>
              </a:rPr>
              <a:t>A</a:t>
            </a:r>
            <a:r>
              <a:rPr lang="ja-JP" altLang="en-US" sz="1600" dirty="0" smtClean="0">
                <a:latin typeface="Helvetica"/>
                <a:cs typeface="Helvetica"/>
              </a:rPr>
              <a:t>はここにあり</a:t>
            </a:r>
            <a:endParaRPr lang="ja-JP" altLang="en-US" sz="1600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7163064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ベソスの頭の中</a:t>
            </a:r>
            <a:r>
              <a:rPr lang="ja-JP" altLang="en-US" dirty="0"/>
              <a:t> </a:t>
            </a:r>
            <a:r>
              <a:rPr lang="en-US" altLang="ja-JP" dirty="0" smtClean="0"/>
              <a:t>in</a:t>
            </a:r>
            <a:r>
              <a:rPr lang="ja-JP" altLang="en-US" dirty="0" smtClean="0"/>
              <a:t> </a:t>
            </a:r>
            <a:r>
              <a:rPr lang="en-US" altLang="ja-JP" dirty="0" smtClean="0"/>
              <a:t>1994</a:t>
            </a:r>
            <a:endParaRPr kumimoji="1" lang="ja-JP" altLang="en-US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/>
          <a:srcRect l="-7914" r="-7914"/>
          <a:stretch>
            <a:fillRect/>
          </a:stretch>
        </p:blipFill>
        <p:spPr>
          <a:xfrm>
            <a:off x="157076" y="4459063"/>
            <a:ext cx="4027877" cy="2215177"/>
          </a:xfrm>
        </p:spPr>
      </p:pic>
      <p:sp>
        <p:nvSpPr>
          <p:cNvPr id="6" name="雲形吹き出し 5"/>
          <p:cNvSpPr/>
          <p:nvPr/>
        </p:nvSpPr>
        <p:spPr>
          <a:xfrm>
            <a:off x="338504" y="1296685"/>
            <a:ext cx="8672448" cy="3003247"/>
          </a:xfrm>
          <a:prstGeom prst="cloudCallout">
            <a:avLst>
              <a:gd name="adj1" fmla="val -12705"/>
              <a:gd name="adj2" fmla="val 65957"/>
            </a:avLst>
          </a:prstGeom>
          <a:solidFill>
            <a:srgbClr val="FFFFFF"/>
          </a:solidFill>
          <a:ln w="381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2400" dirty="0" smtClean="0">
              <a:solidFill>
                <a:schemeClr val="tx1"/>
              </a:solidFill>
            </a:endParaRPr>
          </a:p>
        </p:txBody>
      </p:sp>
      <p:sp>
        <p:nvSpPr>
          <p:cNvPr id="7" name="タイトル 1"/>
          <p:cNvSpPr txBox="1">
            <a:spLocks/>
          </p:cNvSpPr>
          <p:nvPr/>
        </p:nvSpPr>
        <p:spPr>
          <a:xfrm>
            <a:off x="662820" y="1296685"/>
            <a:ext cx="8229600" cy="27093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2800" dirty="0"/>
              <a:t>【</a:t>
            </a:r>
            <a:r>
              <a:rPr lang="ja-JP" altLang="en-US" sz="2800" dirty="0"/>
              <a:t>マーケット</a:t>
            </a:r>
            <a:r>
              <a:rPr lang="en-US" altLang="ja-JP" sz="2800" dirty="0"/>
              <a:t>】</a:t>
            </a:r>
          </a:p>
          <a:p>
            <a:r>
              <a:rPr lang="ja-JP" altLang="en-US" sz="2800" dirty="0" smtClean="0"/>
              <a:t>自分</a:t>
            </a:r>
            <a:r>
              <a:rPr lang="ja-JP" altLang="en-US" sz="2800" dirty="0"/>
              <a:t>達しか気付けていないマーケットの変化</a:t>
            </a:r>
            <a:endParaRPr lang="en-US" altLang="ja-JP" sz="2800" dirty="0"/>
          </a:p>
          <a:p>
            <a:r>
              <a:rPr lang="ja-JP" altLang="en-US" sz="2800" dirty="0" smtClean="0"/>
              <a:t>マーケットの十分な大きさ、十分な継続性</a:t>
            </a:r>
            <a:endParaRPr lang="en-US" altLang="ja-JP" sz="2800" dirty="0"/>
          </a:p>
          <a:p>
            <a:r>
              <a:rPr lang="en-US" altLang="ja-JP" sz="2800" dirty="0"/>
              <a:t>【</a:t>
            </a:r>
            <a:r>
              <a:rPr lang="ja-JP" altLang="en-US" sz="2800" dirty="0"/>
              <a:t>プロダクト</a:t>
            </a:r>
            <a:r>
              <a:rPr lang="en-US" altLang="ja-JP" sz="2800" dirty="0"/>
              <a:t>】</a:t>
            </a:r>
          </a:p>
          <a:p>
            <a:r>
              <a:rPr lang="ja-JP" altLang="en-US" sz="2800" dirty="0" smtClean="0"/>
              <a:t>技術的、サービスな</a:t>
            </a:r>
            <a:r>
              <a:rPr lang="ja-JP" altLang="en-US" sz="2800" dirty="0"/>
              <a:t>優位点、差別化</a:t>
            </a:r>
            <a:endParaRPr lang="en-US" altLang="ja-JP" sz="2800" dirty="0"/>
          </a:p>
        </p:txBody>
      </p:sp>
      <p:sp>
        <p:nvSpPr>
          <p:cNvPr id="12" name="フリーフォーム 11"/>
          <p:cNvSpPr/>
          <p:nvPr/>
        </p:nvSpPr>
        <p:spPr>
          <a:xfrm>
            <a:off x="5200953" y="4459063"/>
            <a:ext cx="1941333" cy="1576009"/>
          </a:xfrm>
          <a:custGeom>
            <a:avLst/>
            <a:gdLst>
              <a:gd name="connsiteX0" fmla="*/ 858855 w 1391046"/>
              <a:gd name="connsiteY0" fmla="*/ 1245810 h 1282096"/>
              <a:gd name="connsiteX1" fmla="*/ 508093 w 1391046"/>
              <a:gd name="connsiteY1" fmla="*/ 1233715 h 1282096"/>
              <a:gd name="connsiteX2" fmla="*/ 435522 w 1391046"/>
              <a:gd name="connsiteY2" fmla="*/ 1209524 h 1282096"/>
              <a:gd name="connsiteX3" fmla="*/ 302474 w 1391046"/>
              <a:gd name="connsiteY3" fmla="*/ 1149048 h 1282096"/>
              <a:gd name="connsiteX4" fmla="*/ 205713 w 1391046"/>
              <a:gd name="connsiteY4" fmla="*/ 1076477 h 1282096"/>
              <a:gd name="connsiteX5" fmla="*/ 133141 w 1391046"/>
              <a:gd name="connsiteY5" fmla="*/ 955524 h 1282096"/>
              <a:gd name="connsiteX6" fmla="*/ 121046 w 1391046"/>
              <a:gd name="connsiteY6" fmla="*/ 907143 h 1282096"/>
              <a:gd name="connsiteX7" fmla="*/ 96855 w 1391046"/>
              <a:gd name="connsiteY7" fmla="*/ 882953 h 1282096"/>
              <a:gd name="connsiteX8" fmla="*/ 72665 w 1391046"/>
              <a:gd name="connsiteY8" fmla="*/ 810381 h 1282096"/>
              <a:gd name="connsiteX9" fmla="*/ 24284 w 1391046"/>
              <a:gd name="connsiteY9" fmla="*/ 713619 h 1282096"/>
              <a:gd name="connsiteX10" fmla="*/ 12189 w 1391046"/>
              <a:gd name="connsiteY10" fmla="*/ 641048 h 1282096"/>
              <a:gd name="connsiteX11" fmla="*/ 93 w 1391046"/>
              <a:gd name="connsiteY11" fmla="*/ 580572 h 1282096"/>
              <a:gd name="connsiteX12" fmla="*/ 24284 w 1391046"/>
              <a:gd name="connsiteY12" fmla="*/ 423334 h 1282096"/>
              <a:gd name="connsiteX13" fmla="*/ 48474 w 1391046"/>
              <a:gd name="connsiteY13" fmla="*/ 362858 h 1282096"/>
              <a:gd name="connsiteX14" fmla="*/ 96855 w 1391046"/>
              <a:gd name="connsiteY14" fmla="*/ 314477 h 1282096"/>
              <a:gd name="connsiteX15" fmla="*/ 133141 w 1391046"/>
              <a:gd name="connsiteY15" fmla="*/ 254000 h 1282096"/>
              <a:gd name="connsiteX16" fmla="*/ 157332 w 1391046"/>
              <a:gd name="connsiteY16" fmla="*/ 217715 h 1282096"/>
              <a:gd name="connsiteX17" fmla="*/ 205713 w 1391046"/>
              <a:gd name="connsiteY17" fmla="*/ 193524 h 1282096"/>
              <a:gd name="connsiteX18" fmla="*/ 314570 w 1391046"/>
              <a:gd name="connsiteY18" fmla="*/ 96762 h 1282096"/>
              <a:gd name="connsiteX19" fmla="*/ 375046 w 1391046"/>
              <a:gd name="connsiteY19" fmla="*/ 48381 h 1282096"/>
              <a:gd name="connsiteX20" fmla="*/ 520189 w 1391046"/>
              <a:gd name="connsiteY20" fmla="*/ 24191 h 1282096"/>
              <a:gd name="connsiteX21" fmla="*/ 568570 w 1391046"/>
              <a:gd name="connsiteY21" fmla="*/ 12096 h 1282096"/>
              <a:gd name="connsiteX22" fmla="*/ 834665 w 1391046"/>
              <a:gd name="connsiteY22" fmla="*/ 0 h 1282096"/>
              <a:gd name="connsiteX23" fmla="*/ 979808 w 1391046"/>
              <a:gd name="connsiteY23" fmla="*/ 24191 h 1282096"/>
              <a:gd name="connsiteX24" fmla="*/ 1028189 w 1391046"/>
              <a:gd name="connsiteY24" fmla="*/ 60477 h 1282096"/>
              <a:gd name="connsiteX25" fmla="*/ 1076570 w 1391046"/>
              <a:gd name="connsiteY25" fmla="*/ 72572 h 1282096"/>
              <a:gd name="connsiteX26" fmla="*/ 1221713 w 1391046"/>
              <a:gd name="connsiteY26" fmla="*/ 193524 h 1282096"/>
              <a:gd name="connsiteX27" fmla="*/ 1270093 w 1391046"/>
              <a:gd name="connsiteY27" fmla="*/ 278191 h 1282096"/>
              <a:gd name="connsiteX28" fmla="*/ 1342665 w 1391046"/>
              <a:gd name="connsiteY28" fmla="*/ 399143 h 1282096"/>
              <a:gd name="connsiteX29" fmla="*/ 1391046 w 1391046"/>
              <a:gd name="connsiteY29" fmla="*/ 568477 h 1282096"/>
              <a:gd name="connsiteX30" fmla="*/ 1378951 w 1391046"/>
              <a:gd name="connsiteY30" fmla="*/ 1064381 h 1282096"/>
              <a:gd name="connsiteX31" fmla="*/ 1318474 w 1391046"/>
              <a:gd name="connsiteY31" fmla="*/ 1112762 h 1282096"/>
              <a:gd name="connsiteX32" fmla="*/ 1270093 w 1391046"/>
              <a:gd name="connsiteY32" fmla="*/ 1161143 h 1282096"/>
              <a:gd name="connsiteX33" fmla="*/ 1245903 w 1391046"/>
              <a:gd name="connsiteY33" fmla="*/ 1185334 h 1282096"/>
              <a:gd name="connsiteX34" fmla="*/ 1209617 w 1391046"/>
              <a:gd name="connsiteY34" fmla="*/ 1209524 h 1282096"/>
              <a:gd name="connsiteX35" fmla="*/ 1185427 w 1391046"/>
              <a:gd name="connsiteY35" fmla="*/ 1233715 h 1282096"/>
              <a:gd name="connsiteX36" fmla="*/ 1149141 w 1391046"/>
              <a:gd name="connsiteY36" fmla="*/ 1245810 h 1282096"/>
              <a:gd name="connsiteX37" fmla="*/ 1076570 w 1391046"/>
              <a:gd name="connsiteY37" fmla="*/ 1282096 h 1282096"/>
              <a:gd name="connsiteX38" fmla="*/ 834665 w 1391046"/>
              <a:gd name="connsiteY38" fmla="*/ 1270000 h 1282096"/>
              <a:gd name="connsiteX39" fmla="*/ 786284 w 1391046"/>
              <a:gd name="connsiteY39" fmla="*/ 1245810 h 1282096"/>
              <a:gd name="connsiteX40" fmla="*/ 689522 w 1391046"/>
              <a:gd name="connsiteY40" fmla="*/ 1245810 h 1282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391046" h="1282096">
                <a:moveTo>
                  <a:pt x="858855" y="1245810"/>
                </a:moveTo>
                <a:cubicBezTo>
                  <a:pt x="741934" y="1241778"/>
                  <a:pt x="624656" y="1243706"/>
                  <a:pt x="508093" y="1233715"/>
                </a:cubicBezTo>
                <a:cubicBezTo>
                  <a:pt x="482687" y="1231537"/>
                  <a:pt x="458329" y="1220927"/>
                  <a:pt x="435522" y="1209524"/>
                </a:cubicBezTo>
                <a:cubicBezTo>
                  <a:pt x="327356" y="1155441"/>
                  <a:pt x="372971" y="1172546"/>
                  <a:pt x="302474" y="1149048"/>
                </a:cubicBezTo>
                <a:cubicBezTo>
                  <a:pt x="270220" y="1124858"/>
                  <a:pt x="226456" y="1111049"/>
                  <a:pt x="205713" y="1076477"/>
                </a:cubicBezTo>
                <a:lnTo>
                  <a:pt x="133141" y="955524"/>
                </a:lnTo>
                <a:cubicBezTo>
                  <a:pt x="129109" y="939397"/>
                  <a:pt x="128480" y="922011"/>
                  <a:pt x="121046" y="907143"/>
                </a:cubicBezTo>
                <a:cubicBezTo>
                  <a:pt x="115946" y="896943"/>
                  <a:pt x="101955" y="893153"/>
                  <a:pt x="96855" y="882953"/>
                </a:cubicBezTo>
                <a:cubicBezTo>
                  <a:pt x="85451" y="860146"/>
                  <a:pt x="86810" y="831597"/>
                  <a:pt x="72665" y="810381"/>
                </a:cubicBezTo>
                <a:cubicBezTo>
                  <a:pt x="36430" y="756031"/>
                  <a:pt x="53873" y="787593"/>
                  <a:pt x="24284" y="713619"/>
                </a:cubicBezTo>
                <a:cubicBezTo>
                  <a:pt x="20252" y="689429"/>
                  <a:pt x="16576" y="665176"/>
                  <a:pt x="12189" y="641048"/>
                </a:cubicBezTo>
                <a:cubicBezTo>
                  <a:pt x="8511" y="620822"/>
                  <a:pt x="-1047" y="601098"/>
                  <a:pt x="93" y="580572"/>
                </a:cubicBezTo>
                <a:cubicBezTo>
                  <a:pt x="3034" y="527624"/>
                  <a:pt x="12780" y="475101"/>
                  <a:pt x="24284" y="423334"/>
                </a:cubicBezTo>
                <a:cubicBezTo>
                  <a:pt x="28994" y="402140"/>
                  <a:pt x="36431" y="380923"/>
                  <a:pt x="48474" y="362858"/>
                </a:cubicBezTo>
                <a:cubicBezTo>
                  <a:pt x="61125" y="343881"/>
                  <a:pt x="80728" y="330604"/>
                  <a:pt x="96855" y="314477"/>
                </a:cubicBezTo>
                <a:cubicBezTo>
                  <a:pt x="117860" y="251464"/>
                  <a:pt x="95193" y="301435"/>
                  <a:pt x="133141" y="254000"/>
                </a:cubicBezTo>
                <a:cubicBezTo>
                  <a:pt x="142222" y="242649"/>
                  <a:pt x="146165" y="227021"/>
                  <a:pt x="157332" y="217715"/>
                </a:cubicBezTo>
                <a:cubicBezTo>
                  <a:pt x="171184" y="206172"/>
                  <a:pt x="189586" y="201588"/>
                  <a:pt x="205713" y="193524"/>
                </a:cubicBezTo>
                <a:cubicBezTo>
                  <a:pt x="339355" y="59882"/>
                  <a:pt x="228237" y="161513"/>
                  <a:pt x="314570" y="96762"/>
                </a:cubicBezTo>
                <a:cubicBezTo>
                  <a:pt x="335223" y="81272"/>
                  <a:pt x="352479" y="60918"/>
                  <a:pt x="375046" y="48381"/>
                </a:cubicBezTo>
                <a:cubicBezTo>
                  <a:pt x="398376" y="35420"/>
                  <a:pt x="517579" y="24626"/>
                  <a:pt x="520189" y="24191"/>
                </a:cubicBezTo>
                <a:cubicBezTo>
                  <a:pt x="536586" y="21458"/>
                  <a:pt x="551996" y="13371"/>
                  <a:pt x="568570" y="12096"/>
                </a:cubicBezTo>
                <a:cubicBezTo>
                  <a:pt x="657098" y="5286"/>
                  <a:pt x="745967" y="4032"/>
                  <a:pt x="834665" y="0"/>
                </a:cubicBezTo>
                <a:cubicBezTo>
                  <a:pt x="883046" y="8064"/>
                  <a:pt x="932992" y="9561"/>
                  <a:pt x="979808" y="24191"/>
                </a:cubicBezTo>
                <a:cubicBezTo>
                  <a:pt x="999049" y="30204"/>
                  <a:pt x="1010158" y="51462"/>
                  <a:pt x="1028189" y="60477"/>
                </a:cubicBezTo>
                <a:cubicBezTo>
                  <a:pt x="1043057" y="67911"/>
                  <a:pt x="1060443" y="68540"/>
                  <a:pt x="1076570" y="72572"/>
                </a:cubicBezTo>
                <a:cubicBezTo>
                  <a:pt x="1130116" y="108269"/>
                  <a:pt x="1184465" y="137650"/>
                  <a:pt x="1221713" y="193524"/>
                </a:cubicBezTo>
                <a:cubicBezTo>
                  <a:pt x="1305408" y="319071"/>
                  <a:pt x="1178000" y="124702"/>
                  <a:pt x="1270093" y="278191"/>
                </a:cubicBezTo>
                <a:cubicBezTo>
                  <a:pt x="1357674" y="424159"/>
                  <a:pt x="1287364" y="288543"/>
                  <a:pt x="1342665" y="399143"/>
                </a:cubicBezTo>
                <a:cubicBezTo>
                  <a:pt x="1373039" y="520643"/>
                  <a:pt x="1356341" y="464365"/>
                  <a:pt x="1391046" y="568477"/>
                </a:cubicBezTo>
                <a:cubicBezTo>
                  <a:pt x="1387014" y="733778"/>
                  <a:pt x="1390459" y="899431"/>
                  <a:pt x="1378951" y="1064381"/>
                </a:cubicBezTo>
                <a:cubicBezTo>
                  <a:pt x="1378078" y="1076894"/>
                  <a:pt x="1321422" y="1110235"/>
                  <a:pt x="1318474" y="1112762"/>
                </a:cubicBezTo>
                <a:cubicBezTo>
                  <a:pt x="1301158" y="1127605"/>
                  <a:pt x="1286220" y="1145016"/>
                  <a:pt x="1270093" y="1161143"/>
                </a:cubicBezTo>
                <a:cubicBezTo>
                  <a:pt x="1262030" y="1169207"/>
                  <a:pt x="1255391" y="1179009"/>
                  <a:pt x="1245903" y="1185334"/>
                </a:cubicBezTo>
                <a:cubicBezTo>
                  <a:pt x="1233808" y="1193397"/>
                  <a:pt x="1220968" y="1200443"/>
                  <a:pt x="1209617" y="1209524"/>
                </a:cubicBezTo>
                <a:cubicBezTo>
                  <a:pt x="1200712" y="1216648"/>
                  <a:pt x="1195205" y="1227848"/>
                  <a:pt x="1185427" y="1233715"/>
                </a:cubicBezTo>
                <a:cubicBezTo>
                  <a:pt x="1174494" y="1240275"/>
                  <a:pt x="1160545" y="1240108"/>
                  <a:pt x="1149141" y="1245810"/>
                </a:cubicBezTo>
                <a:cubicBezTo>
                  <a:pt x="1055342" y="1292708"/>
                  <a:pt x="1167783" y="1251689"/>
                  <a:pt x="1076570" y="1282096"/>
                </a:cubicBezTo>
                <a:cubicBezTo>
                  <a:pt x="995935" y="1278064"/>
                  <a:pt x="914777" y="1280014"/>
                  <a:pt x="834665" y="1270000"/>
                </a:cubicBezTo>
                <a:cubicBezTo>
                  <a:pt x="816774" y="1267764"/>
                  <a:pt x="804069" y="1248774"/>
                  <a:pt x="786284" y="1245810"/>
                </a:cubicBezTo>
                <a:cubicBezTo>
                  <a:pt x="754469" y="1240508"/>
                  <a:pt x="721776" y="1245810"/>
                  <a:pt x="689522" y="1245810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フリーフォーム 12"/>
          <p:cNvSpPr/>
          <p:nvPr/>
        </p:nvSpPr>
        <p:spPr>
          <a:xfrm>
            <a:off x="6495141" y="4459062"/>
            <a:ext cx="2032001" cy="2215177"/>
          </a:xfrm>
          <a:custGeom>
            <a:avLst/>
            <a:gdLst>
              <a:gd name="connsiteX0" fmla="*/ 628952 w 1779920"/>
              <a:gd name="connsiteY0" fmla="*/ 1850571 h 1959428"/>
              <a:gd name="connsiteX1" fmla="*/ 399143 w 1779920"/>
              <a:gd name="connsiteY1" fmla="*/ 1826381 h 1959428"/>
              <a:gd name="connsiteX2" fmla="*/ 350762 w 1779920"/>
              <a:gd name="connsiteY2" fmla="*/ 1802190 h 1959428"/>
              <a:gd name="connsiteX3" fmla="*/ 241905 w 1779920"/>
              <a:gd name="connsiteY3" fmla="*/ 1741714 h 1959428"/>
              <a:gd name="connsiteX4" fmla="*/ 157238 w 1779920"/>
              <a:gd name="connsiteY4" fmla="*/ 1596571 h 1959428"/>
              <a:gd name="connsiteX5" fmla="*/ 108857 w 1779920"/>
              <a:gd name="connsiteY5" fmla="*/ 1487714 h 1959428"/>
              <a:gd name="connsiteX6" fmla="*/ 96762 w 1779920"/>
              <a:gd name="connsiteY6" fmla="*/ 1451428 h 1959428"/>
              <a:gd name="connsiteX7" fmla="*/ 72572 w 1779920"/>
              <a:gd name="connsiteY7" fmla="*/ 1354666 h 1959428"/>
              <a:gd name="connsiteX8" fmla="*/ 60476 w 1779920"/>
              <a:gd name="connsiteY8" fmla="*/ 1318381 h 1959428"/>
              <a:gd name="connsiteX9" fmla="*/ 36286 w 1779920"/>
              <a:gd name="connsiteY9" fmla="*/ 1221619 h 1959428"/>
              <a:gd name="connsiteX10" fmla="*/ 12095 w 1779920"/>
              <a:gd name="connsiteY10" fmla="*/ 955523 h 1959428"/>
              <a:gd name="connsiteX11" fmla="*/ 0 w 1779920"/>
              <a:gd name="connsiteY11" fmla="*/ 834571 h 1959428"/>
              <a:gd name="connsiteX12" fmla="*/ 24191 w 1779920"/>
              <a:gd name="connsiteY12" fmla="*/ 544285 h 1959428"/>
              <a:gd name="connsiteX13" fmla="*/ 72572 w 1779920"/>
              <a:gd name="connsiteY13" fmla="*/ 483809 h 1959428"/>
              <a:gd name="connsiteX14" fmla="*/ 145143 w 1779920"/>
              <a:gd name="connsiteY14" fmla="*/ 423333 h 1959428"/>
              <a:gd name="connsiteX15" fmla="*/ 157238 w 1779920"/>
              <a:gd name="connsiteY15" fmla="*/ 387047 h 1959428"/>
              <a:gd name="connsiteX16" fmla="*/ 290286 w 1779920"/>
              <a:gd name="connsiteY16" fmla="*/ 290285 h 1959428"/>
              <a:gd name="connsiteX17" fmla="*/ 387048 w 1779920"/>
              <a:gd name="connsiteY17" fmla="*/ 217714 h 1959428"/>
              <a:gd name="connsiteX18" fmla="*/ 483810 w 1779920"/>
              <a:gd name="connsiteY18" fmla="*/ 157238 h 1959428"/>
              <a:gd name="connsiteX19" fmla="*/ 508000 w 1779920"/>
              <a:gd name="connsiteY19" fmla="*/ 133047 h 1959428"/>
              <a:gd name="connsiteX20" fmla="*/ 592667 w 1779920"/>
              <a:gd name="connsiteY20" fmla="*/ 72571 h 1959428"/>
              <a:gd name="connsiteX21" fmla="*/ 701524 w 1779920"/>
              <a:gd name="connsiteY21" fmla="*/ 24190 h 1959428"/>
              <a:gd name="connsiteX22" fmla="*/ 737810 w 1779920"/>
              <a:gd name="connsiteY22" fmla="*/ 12095 h 1959428"/>
              <a:gd name="connsiteX23" fmla="*/ 967619 w 1779920"/>
              <a:gd name="connsiteY23" fmla="*/ 0 h 1959428"/>
              <a:gd name="connsiteX24" fmla="*/ 1318381 w 1779920"/>
              <a:gd name="connsiteY24" fmla="*/ 12095 h 1959428"/>
              <a:gd name="connsiteX25" fmla="*/ 1390952 w 1779920"/>
              <a:gd name="connsiteY25" fmla="*/ 60476 h 1959428"/>
              <a:gd name="connsiteX26" fmla="*/ 1415143 w 1779920"/>
              <a:gd name="connsiteY26" fmla="*/ 96762 h 1959428"/>
              <a:gd name="connsiteX27" fmla="*/ 1499810 w 1779920"/>
              <a:gd name="connsiteY27" fmla="*/ 181428 h 1959428"/>
              <a:gd name="connsiteX28" fmla="*/ 1524000 w 1779920"/>
              <a:gd name="connsiteY28" fmla="*/ 205619 h 1959428"/>
              <a:gd name="connsiteX29" fmla="*/ 1572381 w 1779920"/>
              <a:gd name="connsiteY29" fmla="*/ 266095 h 1959428"/>
              <a:gd name="connsiteX30" fmla="*/ 1620762 w 1779920"/>
              <a:gd name="connsiteY30" fmla="*/ 374952 h 1959428"/>
              <a:gd name="connsiteX31" fmla="*/ 1644952 w 1779920"/>
              <a:gd name="connsiteY31" fmla="*/ 399143 h 1959428"/>
              <a:gd name="connsiteX32" fmla="*/ 1657048 w 1779920"/>
              <a:gd name="connsiteY32" fmla="*/ 435428 h 1959428"/>
              <a:gd name="connsiteX33" fmla="*/ 1681238 w 1779920"/>
              <a:gd name="connsiteY33" fmla="*/ 532190 h 1959428"/>
              <a:gd name="connsiteX34" fmla="*/ 1693333 w 1779920"/>
              <a:gd name="connsiteY34" fmla="*/ 568476 h 1959428"/>
              <a:gd name="connsiteX35" fmla="*/ 1717524 w 1779920"/>
              <a:gd name="connsiteY35" fmla="*/ 604762 h 1959428"/>
              <a:gd name="connsiteX36" fmla="*/ 1753810 w 1779920"/>
              <a:gd name="connsiteY36" fmla="*/ 762000 h 1959428"/>
              <a:gd name="connsiteX37" fmla="*/ 1765905 w 1779920"/>
              <a:gd name="connsiteY37" fmla="*/ 810381 h 1959428"/>
              <a:gd name="connsiteX38" fmla="*/ 1778000 w 1779920"/>
              <a:gd name="connsiteY38" fmla="*/ 967619 h 1959428"/>
              <a:gd name="connsiteX39" fmla="*/ 1753810 w 1779920"/>
              <a:gd name="connsiteY39" fmla="*/ 1427238 h 1959428"/>
              <a:gd name="connsiteX40" fmla="*/ 1717524 w 1779920"/>
              <a:gd name="connsiteY40" fmla="*/ 1536095 h 1959428"/>
              <a:gd name="connsiteX41" fmla="*/ 1693333 w 1779920"/>
              <a:gd name="connsiteY41" fmla="*/ 1620762 h 1959428"/>
              <a:gd name="connsiteX42" fmla="*/ 1644952 w 1779920"/>
              <a:gd name="connsiteY42" fmla="*/ 1693333 h 1959428"/>
              <a:gd name="connsiteX43" fmla="*/ 1608667 w 1779920"/>
              <a:gd name="connsiteY43" fmla="*/ 1717523 h 1959428"/>
              <a:gd name="connsiteX44" fmla="*/ 1548191 w 1779920"/>
              <a:gd name="connsiteY44" fmla="*/ 1765904 h 1959428"/>
              <a:gd name="connsiteX45" fmla="*/ 1524000 w 1779920"/>
              <a:gd name="connsiteY45" fmla="*/ 1790095 h 1959428"/>
              <a:gd name="connsiteX46" fmla="*/ 1403048 w 1779920"/>
              <a:gd name="connsiteY46" fmla="*/ 1862666 h 1959428"/>
              <a:gd name="connsiteX47" fmla="*/ 1366762 w 1779920"/>
              <a:gd name="connsiteY47" fmla="*/ 1886857 h 1959428"/>
              <a:gd name="connsiteX48" fmla="*/ 1294191 w 1779920"/>
              <a:gd name="connsiteY48" fmla="*/ 1911047 h 1959428"/>
              <a:gd name="connsiteX49" fmla="*/ 1257905 w 1779920"/>
              <a:gd name="connsiteY49" fmla="*/ 1935238 h 1959428"/>
              <a:gd name="connsiteX50" fmla="*/ 1124857 w 1779920"/>
              <a:gd name="connsiteY50" fmla="*/ 1959428 h 1959428"/>
              <a:gd name="connsiteX51" fmla="*/ 749905 w 1779920"/>
              <a:gd name="connsiteY51" fmla="*/ 1947333 h 1959428"/>
              <a:gd name="connsiteX52" fmla="*/ 713619 w 1779920"/>
              <a:gd name="connsiteY52" fmla="*/ 1935238 h 1959428"/>
              <a:gd name="connsiteX53" fmla="*/ 592667 w 1779920"/>
              <a:gd name="connsiteY53" fmla="*/ 1898952 h 1959428"/>
              <a:gd name="connsiteX54" fmla="*/ 556381 w 1779920"/>
              <a:gd name="connsiteY54" fmla="*/ 1886857 h 1959428"/>
              <a:gd name="connsiteX55" fmla="*/ 520095 w 1779920"/>
              <a:gd name="connsiteY55" fmla="*/ 1874762 h 1959428"/>
              <a:gd name="connsiteX56" fmla="*/ 435429 w 1779920"/>
              <a:gd name="connsiteY56" fmla="*/ 1850571 h 1959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1779920" h="1959428">
                <a:moveTo>
                  <a:pt x="628952" y="1850571"/>
                </a:moveTo>
                <a:cubicBezTo>
                  <a:pt x="601625" y="1848619"/>
                  <a:pt x="456070" y="1845357"/>
                  <a:pt x="399143" y="1826381"/>
                </a:cubicBezTo>
                <a:cubicBezTo>
                  <a:pt x="382038" y="1820679"/>
                  <a:pt x="367239" y="1809513"/>
                  <a:pt x="350762" y="1802190"/>
                </a:cubicBezTo>
                <a:cubicBezTo>
                  <a:pt x="305416" y="1782036"/>
                  <a:pt x="276229" y="1780328"/>
                  <a:pt x="241905" y="1741714"/>
                </a:cubicBezTo>
                <a:cubicBezTo>
                  <a:pt x="213785" y="1710079"/>
                  <a:pt x="173721" y="1636130"/>
                  <a:pt x="157238" y="1596571"/>
                </a:cubicBezTo>
                <a:cubicBezTo>
                  <a:pt x="109259" y="1481422"/>
                  <a:pt x="158133" y="1561628"/>
                  <a:pt x="108857" y="1487714"/>
                </a:cubicBezTo>
                <a:cubicBezTo>
                  <a:pt x="104825" y="1475619"/>
                  <a:pt x="100117" y="1463728"/>
                  <a:pt x="96762" y="1451428"/>
                </a:cubicBezTo>
                <a:cubicBezTo>
                  <a:pt x="88014" y="1419353"/>
                  <a:pt x="83086" y="1386206"/>
                  <a:pt x="72572" y="1354666"/>
                </a:cubicBezTo>
                <a:cubicBezTo>
                  <a:pt x="68540" y="1342571"/>
                  <a:pt x="63831" y="1330681"/>
                  <a:pt x="60476" y="1318381"/>
                </a:cubicBezTo>
                <a:cubicBezTo>
                  <a:pt x="51728" y="1286306"/>
                  <a:pt x="36286" y="1221619"/>
                  <a:pt x="36286" y="1221619"/>
                </a:cubicBezTo>
                <a:cubicBezTo>
                  <a:pt x="28222" y="1132920"/>
                  <a:pt x="20408" y="1044199"/>
                  <a:pt x="12095" y="955523"/>
                </a:cubicBezTo>
                <a:cubicBezTo>
                  <a:pt x="8313" y="915181"/>
                  <a:pt x="0" y="834571"/>
                  <a:pt x="0" y="834571"/>
                </a:cubicBezTo>
                <a:cubicBezTo>
                  <a:pt x="8064" y="737809"/>
                  <a:pt x="4518" y="639369"/>
                  <a:pt x="24191" y="544285"/>
                </a:cubicBezTo>
                <a:cubicBezTo>
                  <a:pt x="29421" y="519005"/>
                  <a:pt x="55572" y="503237"/>
                  <a:pt x="72572" y="483809"/>
                </a:cubicBezTo>
                <a:cubicBezTo>
                  <a:pt x="105169" y="446555"/>
                  <a:pt x="106494" y="449098"/>
                  <a:pt x="145143" y="423333"/>
                </a:cubicBezTo>
                <a:cubicBezTo>
                  <a:pt x="149175" y="411238"/>
                  <a:pt x="147840" y="395662"/>
                  <a:pt x="157238" y="387047"/>
                </a:cubicBezTo>
                <a:cubicBezTo>
                  <a:pt x="197662" y="349992"/>
                  <a:pt x="251510" y="329061"/>
                  <a:pt x="290286" y="290285"/>
                </a:cubicBezTo>
                <a:cubicBezTo>
                  <a:pt x="351416" y="229155"/>
                  <a:pt x="318268" y="252103"/>
                  <a:pt x="387048" y="217714"/>
                </a:cubicBezTo>
                <a:cubicBezTo>
                  <a:pt x="462748" y="142012"/>
                  <a:pt x="376908" y="218325"/>
                  <a:pt x="483810" y="157238"/>
                </a:cubicBezTo>
                <a:cubicBezTo>
                  <a:pt x="493711" y="151580"/>
                  <a:pt x="499240" y="140347"/>
                  <a:pt x="508000" y="133047"/>
                </a:cubicBezTo>
                <a:cubicBezTo>
                  <a:pt x="522154" y="121252"/>
                  <a:pt x="572676" y="83994"/>
                  <a:pt x="592667" y="72571"/>
                </a:cubicBezTo>
                <a:cubicBezTo>
                  <a:pt x="627645" y="52583"/>
                  <a:pt x="663830" y="38325"/>
                  <a:pt x="701524" y="24190"/>
                </a:cubicBezTo>
                <a:cubicBezTo>
                  <a:pt x="713462" y="19713"/>
                  <a:pt x="725113" y="13249"/>
                  <a:pt x="737810" y="12095"/>
                </a:cubicBezTo>
                <a:cubicBezTo>
                  <a:pt x="814204" y="5150"/>
                  <a:pt x="891016" y="4032"/>
                  <a:pt x="967619" y="0"/>
                </a:cubicBezTo>
                <a:cubicBezTo>
                  <a:pt x="1084540" y="4032"/>
                  <a:pt x="1201871" y="1503"/>
                  <a:pt x="1318381" y="12095"/>
                </a:cubicBezTo>
                <a:cubicBezTo>
                  <a:pt x="1343691" y="14396"/>
                  <a:pt x="1375055" y="40605"/>
                  <a:pt x="1390952" y="60476"/>
                </a:cubicBezTo>
                <a:cubicBezTo>
                  <a:pt x="1400033" y="71827"/>
                  <a:pt x="1405570" y="85822"/>
                  <a:pt x="1415143" y="96762"/>
                </a:cubicBezTo>
                <a:cubicBezTo>
                  <a:pt x="1415175" y="96799"/>
                  <a:pt x="1482863" y="164481"/>
                  <a:pt x="1499810" y="181428"/>
                </a:cubicBezTo>
                <a:cubicBezTo>
                  <a:pt x="1507874" y="189492"/>
                  <a:pt x="1517674" y="196131"/>
                  <a:pt x="1524000" y="205619"/>
                </a:cubicBezTo>
                <a:cubicBezTo>
                  <a:pt x="1554517" y="251392"/>
                  <a:pt x="1537912" y="231625"/>
                  <a:pt x="1572381" y="266095"/>
                </a:cubicBezTo>
                <a:cubicBezTo>
                  <a:pt x="1591562" y="323637"/>
                  <a:pt x="1587905" y="333879"/>
                  <a:pt x="1620762" y="374952"/>
                </a:cubicBezTo>
                <a:cubicBezTo>
                  <a:pt x="1627886" y="383857"/>
                  <a:pt x="1636889" y="391079"/>
                  <a:pt x="1644952" y="399143"/>
                </a:cubicBezTo>
                <a:cubicBezTo>
                  <a:pt x="1648984" y="411238"/>
                  <a:pt x="1653693" y="423128"/>
                  <a:pt x="1657048" y="435428"/>
                </a:cubicBezTo>
                <a:cubicBezTo>
                  <a:pt x="1665796" y="467503"/>
                  <a:pt x="1670725" y="500649"/>
                  <a:pt x="1681238" y="532190"/>
                </a:cubicBezTo>
                <a:cubicBezTo>
                  <a:pt x="1685270" y="544285"/>
                  <a:pt x="1687631" y="557072"/>
                  <a:pt x="1693333" y="568476"/>
                </a:cubicBezTo>
                <a:cubicBezTo>
                  <a:pt x="1699834" y="581478"/>
                  <a:pt x="1709460" y="592667"/>
                  <a:pt x="1717524" y="604762"/>
                </a:cubicBezTo>
                <a:cubicBezTo>
                  <a:pt x="1736140" y="697844"/>
                  <a:pt x="1724631" y="645286"/>
                  <a:pt x="1753810" y="762000"/>
                </a:cubicBezTo>
                <a:lnTo>
                  <a:pt x="1765905" y="810381"/>
                </a:lnTo>
                <a:cubicBezTo>
                  <a:pt x="1769937" y="862794"/>
                  <a:pt x="1778000" y="915052"/>
                  <a:pt x="1778000" y="967619"/>
                </a:cubicBezTo>
                <a:cubicBezTo>
                  <a:pt x="1778000" y="971774"/>
                  <a:pt x="1790045" y="1300415"/>
                  <a:pt x="1753810" y="1427238"/>
                </a:cubicBezTo>
                <a:cubicBezTo>
                  <a:pt x="1743302" y="1464015"/>
                  <a:pt x="1726800" y="1498988"/>
                  <a:pt x="1717524" y="1536095"/>
                </a:cubicBezTo>
                <a:cubicBezTo>
                  <a:pt x="1714676" y="1547488"/>
                  <a:pt x="1701222" y="1606561"/>
                  <a:pt x="1693333" y="1620762"/>
                </a:cubicBezTo>
                <a:cubicBezTo>
                  <a:pt x="1679214" y="1646176"/>
                  <a:pt x="1669142" y="1677206"/>
                  <a:pt x="1644952" y="1693333"/>
                </a:cubicBezTo>
                <a:lnTo>
                  <a:pt x="1608667" y="1717523"/>
                </a:lnTo>
                <a:cubicBezTo>
                  <a:pt x="1560485" y="1789795"/>
                  <a:pt x="1613105" y="1726955"/>
                  <a:pt x="1548191" y="1765904"/>
                </a:cubicBezTo>
                <a:cubicBezTo>
                  <a:pt x="1538412" y="1771771"/>
                  <a:pt x="1533123" y="1783253"/>
                  <a:pt x="1524000" y="1790095"/>
                </a:cubicBezTo>
                <a:cubicBezTo>
                  <a:pt x="1429312" y="1861111"/>
                  <a:pt x="1481845" y="1817639"/>
                  <a:pt x="1403048" y="1862666"/>
                </a:cubicBezTo>
                <a:cubicBezTo>
                  <a:pt x="1390426" y="1869878"/>
                  <a:pt x="1380046" y="1880953"/>
                  <a:pt x="1366762" y="1886857"/>
                </a:cubicBezTo>
                <a:cubicBezTo>
                  <a:pt x="1343461" y="1897213"/>
                  <a:pt x="1294191" y="1911047"/>
                  <a:pt x="1294191" y="1911047"/>
                </a:cubicBezTo>
                <a:cubicBezTo>
                  <a:pt x="1282096" y="1919111"/>
                  <a:pt x="1270907" y="1928737"/>
                  <a:pt x="1257905" y="1935238"/>
                </a:cubicBezTo>
                <a:cubicBezTo>
                  <a:pt x="1220616" y="1953883"/>
                  <a:pt x="1158209" y="1955259"/>
                  <a:pt x="1124857" y="1959428"/>
                </a:cubicBezTo>
                <a:cubicBezTo>
                  <a:pt x="999873" y="1955396"/>
                  <a:pt x="874738" y="1954676"/>
                  <a:pt x="749905" y="1947333"/>
                </a:cubicBezTo>
                <a:cubicBezTo>
                  <a:pt x="737177" y="1946584"/>
                  <a:pt x="725878" y="1938740"/>
                  <a:pt x="713619" y="1935238"/>
                </a:cubicBezTo>
                <a:cubicBezTo>
                  <a:pt x="585668" y="1898681"/>
                  <a:pt x="765117" y="1956436"/>
                  <a:pt x="592667" y="1898952"/>
                </a:cubicBezTo>
                <a:lnTo>
                  <a:pt x="556381" y="1886857"/>
                </a:lnTo>
                <a:lnTo>
                  <a:pt x="520095" y="1874762"/>
                </a:lnTo>
                <a:cubicBezTo>
                  <a:pt x="481651" y="1836316"/>
                  <a:pt x="507309" y="1850571"/>
                  <a:pt x="435429" y="1850571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5" name="曲線コネクタ 14"/>
          <p:cNvCxnSpPr/>
          <p:nvPr/>
        </p:nvCxnSpPr>
        <p:spPr>
          <a:xfrm rot="5400000">
            <a:off x="5787572" y="5418217"/>
            <a:ext cx="1003905" cy="967619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タイトル 1"/>
          <p:cNvSpPr txBox="1">
            <a:spLocks/>
          </p:cNvSpPr>
          <p:nvPr/>
        </p:nvSpPr>
        <p:spPr>
          <a:xfrm>
            <a:off x="5200953" y="4832156"/>
            <a:ext cx="1282094" cy="5744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600" dirty="0" smtClean="0">
                <a:latin typeface="Helvetica"/>
                <a:cs typeface="Helvetica"/>
              </a:rPr>
              <a:t>プロダクト</a:t>
            </a:r>
            <a:endParaRPr lang="ja-JP" altLang="en-US" sz="1600" dirty="0">
              <a:latin typeface="Helvetica"/>
              <a:cs typeface="Helvetica"/>
            </a:endParaRPr>
          </a:p>
        </p:txBody>
      </p:sp>
      <p:sp>
        <p:nvSpPr>
          <p:cNvPr id="19" name="タイトル 1"/>
          <p:cNvSpPr txBox="1">
            <a:spLocks/>
          </p:cNvSpPr>
          <p:nvPr/>
        </p:nvSpPr>
        <p:spPr>
          <a:xfrm>
            <a:off x="6991049" y="5487476"/>
            <a:ext cx="1536093" cy="5744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600" dirty="0" smtClean="0">
                <a:latin typeface="Helvetica"/>
                <a:cs typeface="Helvetica"/>
              </a:rPr>
              <a:t>マーケット</a:t>
            </a:r>
            <a:endParaRPr lang="ja-JP" altLang="en-US" sz="1600" dirty="0">
              <a:latin typeface="Helvetica"/>
              <a:cs typeface="Helvetica"/>
            </a:endParaRPr>
          </a:p>
        </p:txBody>
      </p:sp>
      <p:sp>
        <p:nvSpPr>
          <p:cNvPr id="20" name="タイトル 1"/>
          <p:cNvSpPr txBox="1">
            <a:spLocks/>
          </p:cNvSpPr>
          <p:nvPr/>
        </p:nvSpPr>
        <p:spPr>
          <a:xfrm>
            <a:off x="4922763" y="6282682"/>
            <a:ext cx="1765903" cy="5744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600" dirty="0" smtClean="0">
                <a:latin typeface="Helvetica"/>
                <a:cs typeface="Helvetica"/>
              </a:rPr>
              <a:t>A</a:t>
            </a:r>
            <a:r>
              <a:rPr lang="ja-JP" altLang="en-US" sz="1600" dirty="0" smtClean="0">
                <a:latin typeface="Helvetica"/>
                <a:cs typeface="Helvetica"/>
              </a:rPr>
              <a:t>はここにあり</a:t>
            </a:r>
            <a:endParaRPr lang="ja-JP" altLang="en-US" sz="1600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1416582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プレゼンまでの流れ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170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en-US" dirty="0" smtClean="0"/>
              <a:t>3/6(</a:t>
            </a:r>
            <a:r>
              <a:rPr lang="ja-JP" altLang="en-US" dirty="0" smtClean="0"/>
              <a:t>金</a:t>
            </a:r>
            <a:r>
              <a:rPr lang="en-US" altLang="en-US" dirty="0" smtClean="0"/>
              <a:t>)</a:t>
            </a:r>
            <a:r>
              <a:rPr lang="ja-JP" altLang="en-US" dirty="0" smtClean="0"/>
              <a:t>本日</a:t>
            </a:r>
            <a:endParaRPr lang="en-US" altLang="ja-JP" dirty="0" smtClean="0"/>
          </a:p>
          <a:p>
            <a:pPr marL="0" indent="0">
              <a:buNone/>
            </a:pPr>
            <a:r>
              <a:rPr kumimoji="1" lang="ja-JP" altLang="en-US" dirty="0" smtClean="0"/>
              <a:t>　・</a:t>
            </a:r>
            <a:r>
              <a:rPr lang="ja-JP" altLang="en-US" dirty="0" smtClean="0"/>
              <a:t>「</a:t>
            </a:r>
            <a:r>
              <a:rPr lang="en-US" altLang="ja-JP" dirty="0" smtClean="0"/>
              <a:t>A</a:t>
            </a:r>
            <a:r>
              <a:rPr lang="ja-JP" altLang="en-US" dirty="0" smtClean="0"/>
              <a:t>」について議論</a:t>
            </a:r>
            <a:r>
              <a:rPr lang="en-US" altLang="ja-JP" dirty="0" smtClean="0"/>
              <a:t>→</a:t>
            </a:r>
            <a:r>
              <a:rPr lang="ja-JP" altLang="en-US" dirty="0" smtClean="0"/>
              <a:t>グループごとに発表</a:t>
            </a:r>
            <a:endParaRPr lang="en-US" altLang="ja-JP" dirty="0" smtClean="0"/>
          </a:p>
          <a:p>
            <a:pPr marL="0" indent="0">
              <a:buNone/>
            </a:pPr>
            <a:endParaRPr kumimoji="1" lang="en-US" altLang="ja-JP" dirty="0" smtClean="0"/>
          </a:p>
          <a:p>
            <a:pPr marL="0" indent="0">
              <a:buNone/>
            </a:pPr>
            <a:r>
              <a:rPr kumimoji="1" lang="en-US" altLang="ja-JP" dirty="0" smtClean="0"/>
              <a:t>3/7(</a:t>
            </a:r>
            <a:r>
              <a:rPr kumimoji="1" lang="ja-JP" altLang="en-US" dirty="0" smtClean="0"/>
              <a:t>土</a:t>
            </a:r>
            <a:r>
              <a:rPr kumimoji="1" lang="en-US" altLang="ja-JP" dirty="0" smtClean="0"/>
              <a:t>)</a:t>
            </a:r>
            <a:r>
              <a:rPr kumimoji="1" lang="ja-JP" altLang="en-US" dirty="0" smtClean="0"/>
              <a:t>明日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　午前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　　・「</a:t>
            </a:r>
            <a:r>
              <a:rPr lang="en-US" altLang="ja-JP" dirty="0" smtClean="0"/>
              <a:t>B</a:t>
            </a:r>
            <a:r>
              <a:rPr lang="ja-JP" altLang="en-US" dirty="0" smtClean="0"/>
              <a:t>」、その過程「</a:t>
            </a:r>
            <a:r>
              <a:rPr lang="en-US" altLang="ja-JP" dirty="0" smtClean="0"/>
              <a:t>→</a:t>
            </a:r>
            <a:r>
              <a:rPr lang="ja-JP" altLang="en-US" dirty="0" smtClean="0"/>
              <a:t>」で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ja-JP" dirty="0"/>
              <a:t>　</a:t>
            </a:r>
            <a:r>
              <a:rPr lang="ja-JP" altLang="en-US" dirty="0" smtClean="0"/>
              <a:t>　　築くべき障壁について議論</a:t>
            </a:r>
            <a:endParaRPr lang="en-US" altLang="ja-JP" dirty="0" smtClean="0"/>
          </a:p>
          <a:p>
            <a:pPr marL="0" indent="0">
              <a:buNone/>
            </a:pPr>
            <a:r>
              <a:rPr kumimoji="1" lang="ja-JP" altLang="en-US" dirty="0" smtClean="0"/>
              <a:t>　午後</a:t>
            </a:r>
            <a:endParaRPr kumimoji="1" lang="en-US" altLang="ja-JP" dirty="0" smtClean="0"/>
          </a:p>
          <a:p>
            <a:pPr marL="0" indent="0">
              <a:buNone/>
            </a:pPr>
            <a:r>
              <a:rPr kumimoji="1" lang="ja-JP" altLang="en-US" dirty="0" smtClean="0"/>
              <a:t>　　・「</a:t>
            </a:r>
            <a:r>
              <a:rPr kumimoji="1" lang="en-US" altLang="ja-JP" dirty="0" smtClean="0"/>
              <a:t>B→</a:t>
            </a:r>
            <a:r>
              <a:rPr lang="ja-JP" altLang="en-US" dirty="0" smtClean="0"/>
              <a:t>A」までの流れ確認</a:t>
            </a:r>
            <a:endParaRPr lang="en-US" altLang="ja-JP" dirty="0" smtClean="0"/>
          </a:p>
          <a:p>
            <a:pPr marL="0" indent="0">
              <a:buNone/>
            </a:pPr>
            <a:r>
              <a:rPr kumimoji="1" lang="ja-JP" altLang="en-US" dirty="0" smtClean="0"/>
              <a:t>　　・プレゼン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131173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プレゼン フォーム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0" y="6970486"/>
            <a:ext cx="8229600" cy="4525963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6349758" y="2140378"/>
            <a:ext cx="2673289" cy="2274147"/>
          </a:xfrm>
          <a:prstGeom prst="rect">
            <a:avLst/>
          </a:prstGeom>
          <a:solidFill>
            <a:schemeClr val="bg1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ja-JP" altLang="en-US" dirty="0">
              <a:solidFill>
                <a:srgbClr val="000000"/>
              </a:solidFill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132806" y="2164811"/>
            <a:ext cx="2673289" cy="2274147"/>
          </a:xfrm>
          <a:prstGeom prst="rect">
            <a:avLst/>
          </a:prstGeom>
          <a:solidFill>
            <a:schemeClr val="bg1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ja-JP" altLang="en-US" dirty="0">
              <a:solidFill>
                <a:srgbClr val="000000"/>
              </a:solidFill>
            </a:endParaRPr>
          </a:p>
        </p:txBody>
      </p:sp>
      <p:sp>
        <p:nvSpPr>
          <p:cNvPr id="7" name="四角形吹き出し 6"/>
          <p:cNvSpPr/>
          <p:nvPr/>
        </p:nvSpPr>
        <p:spPr>
          <a:xfrm>
            <a:off x="3204995" y="2794000"/>
            <a:ext cx="2757956" cy="1644959"/>
          </a:xfrm>
          <a:prstGeom prst="wedgeRectCallout">
            <a:avLst>
              <a:gd name="adj1" fmla="val -2236"/>
              <a:gd name="adj2" fmla="val -91361"/>
            </a:avLst>
          </a:prstGeom>
          <a:solidFill>
            <a:schemeClr val="bg1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algn="ctr"/>
            <a:r>
              <a:rPr lang="ja-JP" altLang="en-US" sz="2400" dirty="0" smtClean="0">
                <a:solidFill>
                  <a:srgbClr val="000000"/>
                </a:solidFill>
              </a:rPr>
              <a:t>技術的、サービス的</a:t>
            </a:r>
            <a:endParaRPr lang="en-US" altLang="ja-JP" sz="2400" dirty="0" smtClean="0">
              <a:solidFill>
                <a:srgbClr val="000000"/>
              </a:solidFill>
            </a:endParaRPr>
          </a:p>
          <a:p>
            <a:pPr algn="ctr"/>
            <a:r>
              <a:rPr lang="ja-JP" altLang="en-US" sz="2400" dirty="0" smtClean="0">
                <a:solidFill>
                  <a:srgbClr val="000000"/>
                </a:solidFill>
              </a:rPr>
              <a:t>優位点、差別点</a:t>
            </a:r>
            <a:endParaRPr lang="ja-JP" altLang="en-US" sz="2400" dirty="0">
              <a:solidFill>
                <a:srgbClr val="000000"/>
              </a:solidFill>
            </a:endParaRPr>
          </a:p>
        </p:txBody>
      </p:sp>
      <p:sp>
        <p:nvSpPr>
          <p:cNvPr id="8" name="タイトル 1"/>
          <p:cNvSpPr txBox="1">
            <a:spLocks/>
          </p:cNvSpPr>
          <p:nvPr/>
        </p:nvSpPr>
        <p:spPr>
          <a:xfrm>
            <a:off x="7259562" y="1366283"/>
            <a:ext cx="861181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dirty="0" smtClean="0"/>
              <a:t>A</a:t>
            </a:r>
            <a:endParaRPr lang="ja-JP" altLang="en-US" dirty="0"/>
          </a:p>
        </p:txBody>
      </p:sp>
      <p:sp>
        <p:nvSpPr>
          <p:cNvPr id="9" name="タイトル 1"/>
          <p:cNvSpPr txBox="1">
            <a:spLocks/>
          </p:cNvSpPr>
          <p:nvPr/>
        </p:nvSpPr>
        <p:spPr>
          <a:xfrm>
            <a:off x="1066800" y="1354431"/>
            <a:ext cx="861181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dirty="0" smtClean="0"/>
              <a:t>B</a:t>
            </a:r>
            <a:endParaRPr lang="ja-JP" altLang="en-US" dirty="0"/>
          </a:p>
        </p:txBody>
      </p:sp>
      <p:sp>
        <p:nvSpPr>
          <p:cNvPr id="10" name="タイトル 1"/>
          <p:cNvSpPr txBox="1">
            <a:spLocks/>
          </p:cNvSpPr>
          <p:nvPr/>
        </p:nvSpPr>
        <p:spPr>
          <a:xfrm>
            <a:off x="6349759" y="2176664"/>
            <a:ext cx="2673288" cy="22622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4000" dirty="0" smtClean="0"/>
              <a:t>達成したい世界</a:t>
            </a:r>
            <a:endParaRPr lang="ja-JP" altLang="en-US" sz="4000" dirty="0"/>
          </a:p>
        </p:txBody>
      </p:sp>
      <p:sp>
        <p:nvSpPr>
          <p:cNvPr id="11" name="タイトル 1"/>
          <p:cNvSpPr txBox="1">
            <a:spLocks/>
          </p:cNvSpPr>
          <p:nvPr/>
        </p:nvSpPr>
        <p:spPr>
          <a:xfrm>
            <a:off x="132806" y="2152231"/>
            <a:ext cx="2673288" cy="22622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4000" dirty="0" smtClean="0"/>
              <a:t>始めの１歩</a:t>
            </a:r>
            <a:endParaRPr lang="ja-JP" altLang="en-US" sz="4000" dirty="0"/>
          </a:p>
        </p:txBody>
      </p:sp>
      <p:sp>
        <p:nvSpPr>
          <p:cNvPr id="12" name="タイトル 1"/>
          <p:cNvSpPr txBox="1">
            <a:spLocks/>
          </p:cNvSpPr>
          <p:nvPr/>
        </p:nvSpPr>
        <p:spPr>
          <a:xfrm>
            <a:off x="265854" y="4801810"/>
            <a:ext cx="8553994" cy="1778000"/>
          </a:xfrm>
          <a:prstGeom prst="rect">
            <a:avLst/>
          </a:prstGeom>
          <a:ln w="38100" cmpd="sng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2400" dirty="0" smtClean="0"/>
              <a:t>我々は</a:t>
            </a:r>
            <a:r>
              <a:rPr lang="en-US" altLang="ja-JP" sz="2400" dirty="0" smtClean="0"/>
              <a:t>2020</a:t>
            </a:r>
            <a:r>
              <a:rPr lang="ja-JP" altLang="en-US" sz="2400" dirty="0" smtClean="0"/>
              <a:t>年に「</a:t>
            </a:r>
            <a:r>
              <a:rPr lang="en-US" altLang="ja-JP" sz="2400" dirty="0" smtClean="0"/>
              <a:t>A</a:t>
            </a:r>
            <a:r>
              <a:rPr lang="ja-JP" altLang="en-US" sz="2400" dirty="0" smtClean="0"/>
              <a:t>」の実現を目指します。</a:t>
            </a:r>
            <a:endParaRPr lang="en-US" altLang="ja-JP" sz="2400" dirty="0" smtClean="0"/>
          </a:p>
          <a:p>
            <a:r>
              <a:rPr lang="ja-JP" altLang="en-US" sz="2400" dirty="0" smtClean="0"/>
              <a:t>その第１歩として「</a:t>
            </a:r>
            <a:r>
              <a:rPr lang="en-US" altLang="ja-JP" sz="2400" dirty="0" smtClean="0"/>
              <a:t>B</a:t>
            </a:r>
            <a:r>
              <a:rPr lang="ja-JP" altLang="en-US" sz="2400" dirty="0" smtClean="0"/>
              <a:t>」に挑戦します。</a:t>
            </a:r>
            <a:endParaRPr lang="en-US" altLang="ja-JP" sz="2400" dirty="0" smtClean="0"/>
          </a:p>
          <a:p>
            <a:r>
              <a:rPr lang="en-US" altLang="ja-JP" sz="2400" dirty="0" smtClean="0"/>
              <a:t>B</a:t>
            </a:r>
            <a:r>
              <a:rPr lang="ja-JP" altLang="en-US" sz="2400" dirty="0" smtClean="0"/>
              <a:t>は</a:t>
            </a:r>
            <a:r>
              <a:rPr lang="ja-JP" altLang="ja-JP" sz="2400" dirty="0" smtClean="0"/>
              <a:t>x</a:t>
            </a:r>
            <a:r>
              <a:rPr lang="en-US" altLang="ja-JP" sz="2400" dirty="0" smtClean="0"/>
              <a:t>x</a:t>
            </a:r>
            <a:r>
              <a:rPr lang="ja-JP" altLang="en-US" sz="2400" dirty="0" smtClean="0"/>
              <a:t>の、</a:t>
            </a:r>
            <a:r>
              <a:rPr lang="en-US" altLang="ja-JP" sz="2400" dirty="0" err="1" smtClean="0"/>
              <a:t>yy</a:t>
            </a:r>
            <a:r>
              <a:rPr lang="ja-JP" altLang="en-US" sz="2400" dirty="0" smtClean="0"/>
              <a:t>の課題を解決するサービスです。</a:t>
            </a:r>
            <a:endParaRPr lang="en-US" altLang="ja-JP" sz="2400" dirty="0" smtClean="0"/>
          </a:p>
          <a:p>
            <a:r>
              <a:rPr lang="ja-JP" altLang="en-US" sz="2400" dirty="0" smtClean="0"/>
              <a:t>その過程で「</a:t>
            </a:r>
            <a:r>
              <a:rPr lang="en-US" altLang="ja-JP" sz="2400" dirty="0" smtClean="0"/>
              <a:t>→</a:t>
            </a:r>
            <a:r>
              <a:rPr lang="ja-JP" altLang="en-US" sz="2400" dirty="0" smtClean="0"/>
              <a:t>」な障壁を築きます。</a:t>
            </a:r>
            <a:endParaRPr lang="ja-JP" altLang="en-US" sz="2400" dirty="0"/>
          </a:p>
        </p:txBody>
      </p:sp>
      <p:sp>
        <p:nvSpPr>
          <p:cNvPr id="13" name="タイトル 1"/>
          <p:cNvSpPr txBox="1">
            <a:spLocks/>
          </p:cNvSpPr>
          <p:nvPr/>
        </p:nvSpPr>
        <p:spPr>
          <a:xfrm>
            <a:off x="4138990" y="1381117"/>
            <a:ext cx="861181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dirty="0" smtClean="0"/>
              <a:t>→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385256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1198094" y="2907548"/>
            <a:ext cx="70415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4000" dirty="0" smtClean="0"/>
              <a:t>どうやって市場を見つけるのか</a:t>
            </a:r>
            <a:r>
              <a:rPr lang="ja-JP" altLang="ja-JP" sz="4000" dirty="0" smtClean="0"/>
              <a:t>?</a:t>
            </a:r>
            <a:endParaRPr lang="en-US" altLang="ja-JP" sz="4000" dirty="0" smtClean="0"/>
          </a:p>
        </p:txBody>
      </p:sp>
    </p:spTree>
    <p:extLst>
      <p:ext uri="{BB962C8B-B14F-4D97-AF65-F5344CB8AC3E}">
        <p14:creationId xmlns:p14="http://schemas.microsoft.com/office/powerpoint/2010/main" val="14870946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認識の変化をとらえる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ドラッガー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ja-JP" dirty="0"/>
              <a:t>　</a:t>
            </a:r>
            <a:r>
              <a:rPr lang="ja-JP" altLang="en-US" sz="2800" dirty="0" smtClean="0"/>
              <a:t>コップに「半分入っている」と「半分空である」</a:t>
            </a:r>
            <a:r>
              <a:rPr kumimoji="1" lang="ja-JP" altLang="en-US" sz="2800" dirty="0" smtClean="0"/>
              <a:t>とは、</a:t>
            </a:r>
            <a:endParaRPr kumimoji="1" lang="en-US" altLang="ja-JP" sz="2800" dirty="0" smtClean="0"/>
          </a:p>
          <a:p>
            <a:pPr marL="0" indent="0">
              <a:buNone/>
            </a:pPr>
            <a:r>
              <a:rPr lang="ja-JP" altLang="ja-JP" sz="2800" dirty="0"/>
              <a:t>　</a:t>
            </a:r>
            <a:r>
              <a:rPr kumimoji="1" lang="ja-JP" altLang="en-US" sz="2800" dirty="0" smtClean="0"/>
              <a:t>量的には同じである。だが、意味はまったく違う。</a:t>
            </a:r>
            <a:endParaRPr kumimoji="1" lang="en-US" altLang="ja-JP" sz="2800" dirty="0" smtClean="0"/>
          </a:p>
          <a:p>
            <a:pPr marL="0" indent="0">
              <a:buNone/>
            </a:pPr>
            <a:r>
              <a:rPr lang="ja-JP" altLang="ja-JP" sz="2800" dirty="0"/>
              <a:t>　</a:t>
            </a:r>
            <a:r>
              <a:rPr kumimoji="1" lang="ja-JP" altLang="en-US" sz="2800" dirty="0" smtClean="0"/>
              <a:t>世の中の認識が「半分入っている」から</a:t>
            </a:r>
            <a:endParaRPr kumimoji="1" lang="en-US" altLang="ja-JP" sz="2800" dirty="0" smtClean="0"/>
          </a:p>
          <a:p>
            <a:pPr marL="0" indent="0">
              <a:buNone/>
            </a:pPr>
            <a:r>
              <a:rPr lang="ja-JP" altLang="ja-JP" sz="2800" dirty="0"/>
              <a:t>　</a:t>
            </a:r>
            <a:r>
              <a:rPr kumimoji="1" lang="ja-JP" altLang="en-US" sz="2800" dirty="0" smtClean="0"/>
              <a:t>「半分空である」に変わるとき、</a:t>
            </a:r>
            <a:endParaRPr kumimoji="1" lang="en-US" altLang="ja-JP" sz="2800" dirty="0" smtClean="0"/>
          </a:p>
          <a:p>
            <a:pPr marL="0" indent="0">
              <a:buNone/>
            </a:pPr>
            <a:r>
              <a:rPr lang="ja-JP" altLang="ja-JP" sz="2800" dirty="0"/>
              <a:t>　</a:t>
            </a:r>
            <a:r>
              <a:rPr lang="ja-JP" altLang="en-US" sz="2800" dirty="0" smtClean="0"/>
              <a:t>イノベーションの機会が生まれる。</a:t>
            </a:r>
            <a:endParaRPr kumimoji="1" lang="ja-JP" altLang="en-US" sz="2800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4647" y="3958831"/>
            <a:ext cx="2082153" cy="2167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3792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169334"/>
            <a:ext cx="8229600" cy="810380"/>
          </a:xfrm>
        </p:spPr>
        <p:txBody>
          <a:bodyPr/>
          <a:lstStyle/>
          <a:p>
            <a:r>
              <a:rPr kumimoji="1" lang="ja-JP" altLang="en-US" dirty="0" smtClean="0"/>
              <a:t>追い風商法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03201" y="1308781"/>
            <a:ext cx="8229600" cy="5284508"/>
          </a:xfrm>
        </p:spPr>
        <p:txBody>
          <a:bodyPr>
            <a:normAutofit/>
          </a:bodyPr>
          <a:lstStyle/>
          <a:p>
            <a:r>
              <a:rPr lang="ja-JP" altLang="en-US" dirty="0"/>
              <a:t>藤田</a:t>
            </a:r>
            <a:r>
              <a:rPr lang="ja-JP" altLang="en-US" dirty="0" smtClean="0"/>
              <a:t>田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　</a:t>
            </a:r>
            <a:r>
              <a:rPr lang="ja-JP" altLang="en-US" sz="2800" dirty="0" smtClean="0"/>
              <a:t>客が段々と増えてくる商売が「追い風商法」。</a:t>
            </a:r>
            <a:endParaRPr lang="en-US" altLang="ja-JP" sz="2800" dirty="0" smtClean="0"/>
          </a:p>
          <a:p>
            <a:pPr marL="0" indent="0">
              <a:buNone/>
            </a:pPr>
            <a:r>
              <a:rPr lang="ja-JP" altLang="en-US" sz="2800" dirty="0" smtClean="0"/>
              <a:t>　「</a:t>
            </a:r>
            <a:r>
              <a:rPr lang="ja-JP" altLang="en-US" sz="2800" dirty="0"/>
              <a:t>追い風商法」を目指すなら、毎年</a:t>
            </a:r>
            <a:r>
              <a:rPr lang="ja-JP" altLang="en-US" sz="2800" dirty="0" smtClean="0"/>
              <a:t>生まれて</a:t>
            </a:r>
            <a:endParaRPr lang="en-US" altLang="ja-JP" sz="2800" dirty="0" smtClean="0"/>
          </a:p>
          <a:p>
            <a:pPr marL="0" indent="0">
              <a:buNone/>
            </a:pPr>
            <a:r>
              <a:rPr lang="ja-JP" altLang="ja-JP" sz="2800" dirty="0"/>
              <a:t>　</a:t>
            </a:r>
            <a:r>
              <a:rPr lang="ja-JP" altLang="en-US" sz="2800" dirty="0" smtClean="0"/>
              <a:t>くる百五十万人</a:t>
            </a:r>
            <a:r>
              <a:rPr lang="ja-JP" altLang="en-US" sz="2800" dirty="0"/>
              <a:t>を相手にしなければならない。 </a:t>
            </a:r>
            <a:endParaRPr lang="en-US" altLang="ja-JP" sz="2800" dirty="0" smtClean="0"/>
          </a:p>
          <a:p>
            <a:pPr marL="0" indent="0">
              <a:buNone/>
            </a:pPr>
            <a:r>
              <a:rPr lang="ja-JP" altLang="en-US" sz="2800" dirty="0" smtClean="0"/>
              <a:t>　</a:t>
            </a:r>
            <a:r>
              <a:rPr lang="ja-JP" altLang="en-US" sz="2800" u="sng" dirty="0" smtClean="0"/>
              <a:t>私</a:t>
            </a:r>
            <a:r>
              <a:rPr lang="ja-JP" altLang="en-US" sz="2800" u="sng" dirty="0"/>
              <a:t>は毎年生まれて</a:t>
            </a:r>
            <a:r>
              <a:rPr lang="ja-JP" altLang="en-US" sz="2800" u="sng" dirty="0" smtClean="0"/>
              <a:t>くる1</a:t>
            </a:r>
            <a:r>
              <a:rPr lang="en-US" altLang="ja-JP" sz="2800" u="sng" dirty="0" smtClean="0"/>
              <a:t>50</a:t>
            </a:r>
            <a:r>
              <a:rPr lang="ja-JP" altLang="en-US" sz="2800" u="sng" dirty="0" smtClean="0"/>
              <a:t>万人</a:t>
            </a:r>
            <a:r>
              <a:rPr lang="ja-JP" altLang="en-US" sz="2800" u="sng" dirty="0"/>
              <a:t>に</a:t>
            </a:r>
            <a:r>
              <a:rPr lang="ja-JP" altLang="en-US" sz="2800" u="sng" dirty="0" smtClean="0"/>
              <a:t>、ハンバーガーと</a:t>
            </a:r>
            <a:r>
              <a:rPr lang="en-US" altLang="ja-JP" sz="2800" u="sng" dirty="0" smtClean="0"/>
              <a:t>    </a:t>
            </a:r>
          </a:p>
          <a:p>
            <a:pPr marL="0" indent="0">
              <a:buNone/>
            </a:pPr>
            <a:r>
              <a:rPr lang="en-US" altLang="ja-JP" sz="2800" dirty="0"/>
              <a:t> </a:t>
            </a:r>
            <a:r>
              <a:rPr lang="en-US" altLang="ja-JP" sz="2800" dirty="0" smtClean="0"/>
              <a:t>  </a:t>
            </a:r>
            <a:r>
              <a:rPr lang="ja-JP" altLang="en-US" sz="2800" u="sng" dirty="0" smtClean="0"/>
              <a:t>シェイクをねじこむ</a:t>
            </a:r>
            <a:r>
              <a:rPr lang="ja-JP" altLang="en-US" sz="2800" u="sng" dirty="0"/>
              <a:t>つもりで商売</a:t>
            </a:r>
            <a:r>
              <a:rPr lang="ja-JP" altLang="en-US" sz="2800" u="sng" dirty="0" smtClean="0"/>
              <a:t>を</a:t>
            </a:r>
            <a:endParaRPr lang="en-US" altLang="ja-JP" sz="2800" u="sng" dirty="0"/>
          </a:p>
          <a:p>
            <a:pPr marL="0" indent="0">
              <a:buNone/>
            </a:pPr>
            <a:r>
              <a:rPr lang="en-US" altLang="ja-JP" sz="2800" dirty="0" smtClean="0"/>
              <a:t>   </a:t>
            </a:r>
            <a:r>
              <a:rPr lang="ja-JP" altLang="en-US" sz="2800" u="sng" dirty="0" smtClean="0"/>
              <a:t>やって</a:t>
            </a:r>
            <a:r>
              <a:rPr lang="ja-JP" altLang="en-US" sz="2800" u="sng" dirty="0"/>
              <a:t>いる。小さいころに</a:t>
            </a:r>
            <a:r>
              <a:rPr lang="ja-JP" altLang="en-US" sz="2800" u="sng" dirty="0" smtClean="0"/>
              <a:t>ハンバーガー</a:t>
            </a:r>
            <a:endParaRPr lang="en-US" altLang="ja-JP" sz="2800" u="sng" dirty="0" smtClean="0"/>
          </a:p>
          <a:p>
            <a:pPr marL="0" indent="0">
              <a:buNone/>
            </a:pPr>
            <a:r>
              <a:rPr lang="en-US" altLang="ja-JP" sz="2800" dirty="0"/>
              <a:t> </a:t>
            </a:r>
            <a:r>
              <a:rPr lang="en-US" altLang="ja-JP" sz="2800" dirty="0" smtClean="0"/>
              <a:t>  </a:t>
            </a:r>
            <a:r>
              <a:rPr lang="ja-JP" altLang="en-US" sz="2800" u="sng" dirty="0" smtClean="0"/>
              <a:t>の</a:t>
            </a:r>
            <a:r>
              <a:rPr lang="ja-JP" altLang="en-US" sz="2800" u="sng" dirty="0"/>
              <a:t>味</a:t>
            </a:r>
            <a:r>
              <a:rPr lang="ja-JP" altLang="en-US" sz="2800" u="sng" dirty="0" smtClean="0"/>
              <a:t>を覚えさせれば</a:t>
            </a:r>
            <a:r>
              <a:rPr lang="ja-JP" altLang="en-US" sz="2800" u="sng" dirty="0"/>
              <a:t>こちらの勝ちだからだ</a:t>
            </a:r>
            <a:r>
              <a:rPr lang="ja-JP" altLang="en-US" sz="2800" u="sng" dirty="0" smtClean="0"/>
              <a:t>。</a:t>
            </a:r>
            <a:endParaRPr lang="en-US" altLang="ja-JP" sz="2800" u="sng" dirty="0" smtClean="0"/>
          </a:p>
          <a:p>
            <a:pPr marL="0" indent="0">
              <a:buNone/>
            </a:pPr>
            <a:endParaRPr lang="en-US" altLang="ja-JP" sz="2800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6923" y="4499429"/>
            <a:ext cx="1625821" cy="2093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4638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イノベーションの定義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-124408" y="2686221"/>
            <a:ext cx="8229600" cy="961488"/>
          </a:xfrm>
        </p:spPr>
        <p:txBody>
          <a:bodyPr/>
          <a:lstStyle/>
          <a:p>
            <a:pPr marL="0" indent="0" algn="ctr">
              <a:buNone/>
            </a:pPr>
            <a:r>
              <a:rPr kumimoji="1" lang="ja-JP" altLang="en-US" dirty="0" smtClean="0"/>
              <a:t>　人々の行動様式を根本的に変え、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4" name="コンテンツ プレースホルダー 2"/>
          <p:cNvSpPr txBox="1">
            <a:spLocks/>
          </p:cNvSpPr>
          <p:nvPr/>
        </p:nvSpPr>
        <p:spPr>
          <a:xfrm>
            <a:off x="6302728" y="2686221"/>
            <a:ext cx="2289115" cy="6477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ja-JP" altLang="en-US" dirty="0" smtClean="0"/>
              <a:t>　かつ、</a:t>
            </a:r>
            <a:endParaRPr lang="ja-JP" altLang="en-US" dirty="0"/>
          </a:p>
        </p:txBody>
      </p:sp>
      <p:sp>
        <p:nvSpPr>
          <p:cNvPr id="5" name="コンテンツ プレースホルダー 2"/>
          <p:cNvSpPr txBox="1">
            <a:spLocks/>
          </p:cNvSpPr>
          <p:nvPr/>
        </p:nvSpPr>
        <p:spPr>
          <a:xfrm>
            <a:off x="457200" y="2727174"/>
            <a:ext cx="8229600" cy="1634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ja-JP" altLang="en-US" dirty="0" smtClean="0"/>
              <a:t>　</a:t>
            </a:r>
            <a:endParaRPr lang="en-US" altLang="ja-JP" dirty="0" smtClean="0">
              <a:solidFill>
                <a:srgbClr val="FFFFFF"/>
              </a:solidFill>
            </a:endParaRPr>
          </a:p>
          <a:p>
            <a:pPr marL="0" indent="0" algn="ctr">
              <a:buFont typeface="Arial"/>
              <a:buNone/>
            </a:pPr>
            <a:r>
              <a:rPr lang="ja-JP" altLang="ja-JP" dirty="0" smtClean="0"/>
              <a:t>　</a:t>
            </a:r>
            <a:r>
              <a:rPr lang="ja-JP" altLang="en-US" dirty="0" smtClean="0"/>
              <a:t>人々の可能性を前時代より押し拡げる</a:t>
            </a:r>
            <a:endParaRPr lang="en-US" altLang="ja-JP" dirty="0" smtClean="0"/>
          </a:p>
        </p:txBody>
      </p:sp>
      <p:sp>
        <p:nvSpPr>
          <p:cNvPr id="6" name="コンテンツ プレースホルダー 2"/>
          <p:cNvSpPr txBox="1">
            <a:spLocks/>
          </p:cNvSpPr>
          <p:nvPr/>
        </p:nvSpPr>
        <p:spPr>
          <a:xfrm>
            <a:off x="457200" y="3344338"/>
            <a:ext cx="8229600" cy="1634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ja-JP" altLang="en-US" dirty="0" smtClean="0"/>
              <a:t>　</a:t>
            </a:r>
            <a:endParaRPr lang="en-US" altLang="ja-JP" dirty="0" smtClean="0"/>
          </a:p>
          <a:p>
            <a:pPr marL="0" indent="0" algn="ctr">
              <a:buFont typeface="Arial"/>
              <a:buNone/>
            </a:pPr>
            <a:r>
              <a:rPr lang="ja-JP" altLang="ja-JP" dirty="0" smtClean="0"/>
              <a:t>　</a:t>
            </a:r>
            <a:r>
              <a:rPr lang="ja-JP" altLang="en-US" dirty="0" smtClean="0"/>
              <a:t>プロダクト、または、サービスのこと。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861965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2458"/>
          </a:xfrm>
        </p:spPr>
        <p:txBody>
          <a:bodyPr>
            <a:normAutofit fontScale="90000"/>
          </a:bodyPr>
          <a:lstStyle/>
          <a:p>
            <a:r>
              <a:rPr lang="ja-JP" altLang="en-US" dirty="0" smtClean="0"/>
              <a:t>マーケット</a:t>
            </a:r>
            <a:r>
              <a:rPr kumimoji="1" lang="ja-JP" altLang="en-US" dirty="0" smtClean="0"/>
              <a:t>変化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2984" y="1123118"/>
            <a:ext cx="8229600" cy="3634552"/>
          </a:xfrm>
        </p:spPr>
        <p:txBody>
          <a:bodyPr/>
          <a:lstStyle/>
          <a:p>
            <a:r>
              <a:rPr kumimoji="1" lang="ja-JP" altLang="en-US" dirty="0" smtClean="0"/>
              <a:t>ビル・ゲツイ</a:t>
            </a:r>
            <a:r>
              <a:rPr lang="en-US" altLang="en-US" dirty="0" smtClean="0"/>
              <a:t>、ポー</a:t>
            </a:r>
            <a:r>
              <a:rPr lang="ja-JP" altLang="en-US" dirty="0" smtClean="0"/>
              <a:t>ル</a:t>
            </a:r>
            <a:r>
              <a:rPr lang="en-US" altLang="en-US" dirty="0" smtClean="0"/>
              <a:t>・アレン</a:t>
            </a:r>
            <a:endParaRPr lang="en-US" altLang="ja-JP" dirty="0"/>
          </a:p>
          <a:p>
            <a:pPr marL="0" indent="0">
              <a:buNone/>
            </a:pPr>
            <a:r>
              <a:rPr lang="en-US" altLang="en-US" dirty="0"/>
              <a:t>　</a:t>
            </a:r>
            <a:r>
              <a:rPr lang="en-US" altLang="en-US" sz="2800" dirty="0" smtClean="0"/>
              <a:t>半導体とコンピュータの価格が低下し、</a:t>
            </a:r>
          </a:p>
          <a:p>
            <a:pPr marL="0" indent="0">
              <a:buNone/>
            </a:pPr>
            <a:r>
              <a:rPr kumimoji="1" lang="en-US" altLang="en-US" sz="2800" dirty="0"/>
              <a:t>　</a:t>
            </a:r>
            <a:r>
              <a:rPr kumimoji="1" lang="en-US" altLang="en-US" sz="2800" dirty="0" smtClean="0"/>
              <a:t>コンピューティングの未来を握る</a:t>
            </a:r>
            <a:r>
              <a:rPr lang="en-US" altLang="en-US" sz="2800" dirty="0" smtClean="0"/>
              <a:t>のは</a:t>
            </a:r>
          </a:p>
          <a:p>
            <a:pPr marL="0" indent="0">
              <a:buNone/>
            </a:pPr>
            <a:r>
              <a:rPr kumimoji="1" lang="en-US" altLang="en-US" sz="2800" dirty="0"/>
              <a:t>　</a:t>
            </a:r>
            <a:r>
              <a:rPr kumimoji="1" lang="en-US" altLang="en-US" sz="2800" dirty="0" smtClean="0"/>
              <a:t>ソフトフェアになることを見抜いた</a:t>
            </a:r>
          </a:p>
          <a:p>
            <a:pPr marL="0" indent="0">
              <a:buNone/>
            </a:pPr>
            <a:r>
              <a:rPr lang="ja-JP" altLang="en-US" sz="2800" dirty="0"/>
              <a:t>　</a:t>
            </a:r>
            <a:r>
              <a:rPr kumimoji="1" lang="en-US" altLang="en-US" sz="2800" dirty="0" smtClean="0"/>
              <a:t>うえで、</a:t>
            </a:r>
            <a:r>
              <a:rPr lang="en-US" altLang="en-US" sz="2800" dirty="0" smtClean="0"/>
              <a:t>マイクロソフトを創業</a:t>
            </a:r>
            <a:r>
              <a:rPr lang="ja-JP" altLang="en-US" sz="2800" dirty="0" smtClean="0"/>
              <a:t>。</a:t>
            </a:r>
            <a:endParaRPr lang="en-US" altLang="ja-JP" sz="2800" dirty="0"/>
          </a:p>
          <a:p>
            <a:pPr marL="0" indent="0">
              <a:buNone/>
            </a:pPr>
            <a:endParaRPr lang="en-US" altLang="en-US" sz="2800" dirty="0" smtClean="0"/>
          </a:p>
          <a:p>
            <a:pPr marL="0" indent="0">
              <a:buNone/>
            </a:pPr>
            <a:endParaRPr kumimoji="1" lang="en-US" altLang="en-US" dirty="0" smtClean="0"/>
          </a:p>
          <a:p>
            <a:pPr marL="0" indent="0">
              <a:buNone/>
            </a:pPr>
            <a:endParaRPr kumimoji="1" lang="en-US" altLang="ja-JP" dirty="0" smtClean="0"/>
          </a:p>
          <a:p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7841" y="1736651"/>
            <a:ext cx="2651305" cy="1836274"/>
          </a:xfrm>
          <a:prstGeom prst="rect">
            <a:avLst/>
          </a:prstGeom>
        </p:spPr>
      </p:pic>
      <p:sp>
        <p:nvSpPr>
          <p:cNvPr id="5" name="コンテンツ プレースホルダー 2"/>
          <p:cNvSpPr txBox="1">
            <a:spLocks/>
          </p:cNvSpPr>
          <p:nvPr/>
        </p:nvSpPr>
        <p:spPr>
          <a:xfrm>
            <a:off x="2941937" y="4080372"/>
            <a:ext cx="6077209" cy="287555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3500" dirty="0" smtClean="0"/>
              <a:t>チャド・ハーレイ</a:t>
            </a:r>
            <a:endParaRPr lang="en-US" altLang="ja-JP" sz="3500" dirty="0" smtClean="0"/>
          </a:p>
          <a:p>
            <a:pPr marL="0" indent="0">
              <a:buFont typeface="Arial"/>
              <a:buNone/>
            </a:pPr>
            <a:r>
              <a:rPr lang="en-US" altLang="en-US" dirty="0" smtClean="0"/>
              <a:t>　</a:t>
            </a:r>
            <a:r>
              <a:rPr lang="ja-JP" altLang="en-US" sz="2800" dirty="0" smtClean="0"/>
              <a:t>ビデオカメラと回線容量とストレージの</a:t>
            </a:r>
            <a:endParaRPr lang="en-US" altLang="ja-JP" sz="2800" dirty="0" smtClean="0"/>
          </a:p>
          <a:p>
            <a:pPr marL="0" indent="0">
              <a:buFont typeface="Arial"/>
              <a:buNone/>
            </a:pPr>
            <a:r>
              <a:rPr lang="ja-JP" altLang="ja-JP" sz="2800" dirty="0" smtClean="0"/>
              <a:t>　</a:t>
            </a:r>
            <a:r>
              <a:rPr lang="ja-JP" altLang="en-US" sz="2800" dirty="0" smtClean="0"/>
              <a:t>価格下落によって動画エンタテイメントの</a:t>
            </a:r>
            <a:endParaRPr lang="en-US" altLang="ja-JP" sz="2800" dirty="0" smtClean="0"/>
          </a:p>
          <a:p>
            <a:pPr marL="0" indent="0">
              <a:buFont typeface="Arial"/>
              <a:buNone/>
            </a:pPr>
            <a:r>
              <a:rPr lang="ja-JP" altLang="ja-JP" sz="2800" dirty="0" smtClean="0"/>
              <a:t>　</a:t>
            </a:r>
            <a:r>
              <a:rPr lang="ja-JP" altLang="en-US" sz="2800" dirty="0" smtClean="0"/>
              <a:t>在り方が変わることを見通し、</a:t>
            </a:r>
            <a:endParaRPr lang="en-US" altLang="ja-JP" sz="2800" dirty="0" smtClean="0"/>
          </a:p>
          <a:p>
            <a:pPr marL="0" indent="0">
              <a:buFont typeface="Arial"/>
              <a:buNone/>
            </a:pPr>
            <a:r>
              <a:rPr lang="ja-JP" altLang="ja-JP" sz="2800" dirty="0"/>
              <a:t>　</a:t>
            </a:r>
            <a:r>
              <a:rPr lang="ja-JP" altLang="en-US" sz="2800" dirty="0" smtClean="0"/>
              <a:t>ユーチューブを創業。</a:t>
            </a:r>
            <a:endParaRPr lang="en-US" altLang="en-US" sz="2800" dirty="0" smtClean="0"/>
          </a:p>
          <a:p>
            <a:pPr marL="0" indent="0">
              <a:buFont typeface="Arial"/>
              <a:buNone/>
            </a:pPr>
            <a:endParaRPr lang="en-US" altLang="ja-JP" dirty="0" smtClean="0"/>
          </a:p>
          <a:p>
            <a:endParaRPr lang="ja-JP" altLang="en-US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418" y="4902384"/>
            <a:ext cx="2437346" cy="1566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6645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49104"/>
            <a:ext cx="8229600" cy="1143000"/>
          </a:xfrm>
        </p:spPr>
        <p:txBody>
          <a:bodyPr/>
          <a:lstStyle/>
          <a:p>
            <a:r>
              <a:rPr lang="ja-JP" altLang="en-US" dirty="0" smtClean="0"/>
              <a:t>マーケット</a:t>
            </a:r>
            <a:r>
              <a:rPr kumimoji="1" lang="ja-JP" altLang="en-US" dirty="0" smtClean="0"/>
              <a:t>変化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607" y="1574187"/>
            <a:ext cx="8229600" cy="3634552"/>
          </a:xfrm>
        </p:spPr>
        <p:txBody>
          <a:bodyPr/>
          <a:lstStyle/>
          <a:p>
            <a:r>
              <a:rPr lang="ja-JP" altLang="en-US" dirty="0" smtClean="0"/>
              <a:t>マーク・ベニオフ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ja-JP" dirty="0" smtClean="0"/>
              <a:t>　</a:t>
            </a:r>
            <a:r>
              <a:rPr lang="ja-JP" altLang="en-US" sz="2800" dirty="0" smtClean="0"/>
              <a:t>強力なソフトウェアが活きる場所は</a:t>
            </a:r>
            <a:endParaRPr lang="en-US" altLang="ja-JP" sz="2800" dirty="0" smtClean="0"/>
          </a:p>
          <a:p>
            <a:pPr marL="0" indent="0">
              <a:buNone/>
            </a:pPr>
            <a:r>
              <a:rPr lang="ja-JP" altLang="ja-JP" sz="2800" dirty="0"/>
              <a:t>　</a:t>
            </a:r>
            <a:r>
              <a:rPr lang="ja-JP" altLang="en-US" sz="2800" dirty="0" smtClean="0"/>
              <a:t>クラウドであることを見抜き、</a:t>
            </a:r>
            <a:endParaRPr lang="en-US" altLang="ja-JP" sz="2800" dirty="0" smtClean="0"/>
          </a:p>
          <a:p>
            <a:pPr marL="0" indent="0">
              <a:buNone/>
            </a:pPr>
            <a:r>
              <a:rPr lang="ja-JP" altLang="ja-JP" sz="2800" dirty="0"/>
              <a:t>　</a:t>
            </a:r>
            <a:r>
              <a:rPr lang="ja-JP" altLang="en-US" sz="2800" dirty="0" smtClean="0"/>
              <a:t>セールスフォース・ドットコムを創業。</a:t>
            </a:r>
            <a:r>
              <a:rPr lang="en-US" altLang="en-US" sz="2800" dirty="0" smtClean="0"/>
              <a:t>　</a:t>
            </a:r>
            <a:endParaRPr kumimoji="1" lang="en-US" altLang="ja-JP" sz="2800" dirty="0" smtClean="0"/>
          </a:p>
          <a:p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6238" y="1669148"/>
            <a:ext cx="2729258" cy="1856297"/>
          </a:xfrm>
          <a:prstGeom prst="rect">
            <a:avLst/>
          </a:prstGeom>
        </p:spPr>
      </p:pic>
      <p:sp>
        <p:nvSpPr>
          <p:cNvPr id="6" name="コンテンツ プレースホルダー 2"/>
          <p:cNvSpPr txBox="1">
            <a:spLocks/>
          </p:cNvSpPr>
          <p:nvPr/>
        </p:nvSpPr>
        <p:spPr>
          <a:xfrm>
            <a:off x="3411002" y="3982633"/>
            <a:ext cx="8229600" cy="28574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 smtClean="0"/>
              <a:t>スティーブ・ジョブズ</a:t>
            </a:r>
            <a:endParaRPr lang="en-US" altLang="ja-JP" dirty="0" smtClean="0"/>
          </a:p>
          <a:p>
            <a:pPr marL="0" indent="0">
              <a:buFont typeface="Arial"/>
              <a:buNone/>
            </a:pPr>
            <a:r>
              <a:rPr lang="ja-JP" altLang="ja-JP" dirty="0" smtClean="0"/>
              <a:t>　</a:t>
            </a:r>
            <a:r>
              <a:rPr lang="ja-JP" altLang="en-US" sz="2800" dirty="0" smtClean="0"/>
              <a:t>コンピュータを消費者が身にまとう</a:t>
            </a:r>
            <a:endParaRPr lang="en-US" altLang="ja-JP" sz="2800" dirty="0" smtClean="0"/>
          </a:p>
          <a:p>
            <a:pPr marL="0" indent="0">
              <a:buFont typeface="Arial"/>
              <a:buNone/>
            </a:pPr>
            <a:r>
              <a:rPr lang="ja-JP" altLang="ja-JP" sz="2800" dirty="0"/>
              <a:t>　</a:t>
            </a:r>
            <a:r>
              <a:rPr lang="ja-JP" altLang="en-US" sz="2800" dirty="0" smtClean="0"/>
              <a:t>時代が来ると予想したが、技術と</a:t>
            </a:r>
            <a:endParaRPr lang="en-US" altLang="ja-JP" sz="2800" dirty="0" smtClean="0"/>
          </a:p>
          <a:p>
            <a:pPr marL="0" indent="0">
              <a:buFont typeface="Arial"/>
              <a:buNone/>
            </a:pPr>
            <a:r>
              <a:rPr lang="ja-JP" altLang="ja-JP" sz="2800" dirty="0"/>
              <a:t>　</a:t>
            </a:r>
            <a:r>
              <a:rPr lang="ja-JP" altLang="en-US" sz="2800" dirty="0" smtClean="0"/>
              <a:t>時代がジョブズに追いつくまでに</a:t>
            </a:r>
            <a:endParaRPr lang="en-US" altLang="ja-JP" sz="2800" dirty="0" smtClean="0"/>
          </a:p>
          <a:p>
            <a:pPr marL="0" indent="0">
              <a:buFont typeface="Arial"/>
              <a:buNone/>
            </a:pPr>
            <a:r>
              <a:rPr lang="en-US" altLang="ja-JP" sz="2800" dirty="0"/>
              <a:t> </a:t>
            </a:r>
            <a:r>
              <a:rPr lang="en-US" altLang="ja-JP" sz="2800" dirty="0" smtClean="0"/>
              <a:t>  </a:t>
            </a:r>
            <a:r>
              <a:rPr lang="ja-JP" altLang="en-US" sz="2800" dirty="0" smtClean="0"/>
              <a:t>２０年かかった。</a:t>
            </a:r>
            <a:r>
              <a:rPr lang="en-US" altLang="en-US" sz="2800" dirty="0" smtClean="0"/>
              <a:t>　</a:t>
            </a:r>
            <a:endParaRPr lang="en-US" altLang="ja-JP" sz="2800" dirty="0" smtClean="0"/>
          </a:p>
          <a:p>
            <a:endParaRPr lang="ja-JP" altLang="en-US" dirty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199869"/>
            <a:ext cx="2775491" cy="2089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636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2642894" y="2921970"/>
            <a:ext cx="38530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 smtClean="0"/>
              <a:t>昨日のおさらい</a:t>
            </a:r>
            <a:r>
              <a:rPr kumimoji="1" lang="en-US" altLang="ja-JP" sz="4000" dirty="0" smtClean="0"/>
              <a:t>…</a:t>
            </a:r>
            <a:endParaRPr kumimoji="1"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052344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正方形/長方形 46"/>
          <p:cNvSpPr/>
          <p:nvPr/>
        </p:nvSpPr>
        <p:spPr>
          <a:xfrm rot="5400000" flipV="1">
            <a:off x="189831" y="3761926"/>
            <a:ext cx="580458" cy="45719"/>
          </a:xfrm>
          <a:prstGeom prst="rect">
            <a:avLst/>
          </a:prstGeom>
          <a:solidFill>
            <a:schemeClr val="bg1"/>
          </a:solidFill>
          <a:ln w="127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ja-JP" altLang="en-US" dirty="0"/>
          </a:p>
        </p:txBody>
      </p:sp>
      <p:sp>
        <p:nvSpPr>
          <p:cNvPr id="43" name="斜め縞 42"/>
          <p:cNvSpPr/>
          <p:nvPr/>
        </p:nvSpPr>
        <p:spPr>
          <a:xfrm rot="13464673">
            <a:off x="159626" y="3640110"/>
            <a:ext cx="723648" cy="751497"/>
          </a:xfrm>
          <a:prstGeom prst="diagStripe">
            <a:avLst/>
          </a:prstGeom>
          <a:solidFill>
            <a:schemeClr val="bg1"/>
          </a:solidFill>
          <a:ln w="127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マーケットの見つけ方　３類型</a:t>
            </a:r>
            <a:endParaRPr kumimoji="1" lang="ja-JP" altLang="en-US" dirty="0"/>
          </a:p>
        </p:txBody>
      </p:sp>
      <p:cxnSp>
        <p:nvCxnSpPr>
          <p:cNvPr id="4" name="直線コネクタ 3"/>
          <p:cNvCxnSpPr/>
          <p:nvPr/>
        </p:nvCxnSpPr>
        <p:spPr>
          <a:xfrm>
            <a:off x="-870840" y="6144382"/>
            <a:ext cx="1523999" cy="0"/>
          </a:xfrm>
          <a:prstGeom prst="line">
            <a:avLst/>
          </a:prstGeom>
          <a:ln w="12700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/>
        </p:nvCxnSpPr>
        <p:spPr>
          <a:xfrm flipV="1">
            <a:off x="653159" y="4959048"/>
            <a:ext cx="810382" cy="1185333"/>
          </a:xfrm>
          <a:prstGeom prst="line">
            <a:avLst/>
          </a:prstGeom>
          <a:ln w="12700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直線コネクタ 9"/>
          <p:cNvCxnSpPr/>
          <p:nvPr/>
        </p:nvCxnSpPr>
        <p:spPr>
          <a:xfrm flipH="1" flipV="1">
            <a:off x="1463541" y="4959048"/>
            <a:ext cx="858762" cy="1185334"/>
          </a:xfrm>
          <a:prstGeom prst="line">
            <a:avLst/>
          </a:prstGeom>
          <a:ln w="12700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直線コネクタ 12"/>
          <p:cNvCxnSpPr/>
          <p:nvPr/>
        </p:nvCxnSpPr>
        <p:spPr>
          <a:xfrm flipV="1">
            <a:off x="2322303" y="6144383"/>
            <a:ext cx="1540933" cy="1"/>
          </a:xfrm>
          <a:prstGeom prst="line">
            <a:avLst/>
          </a:prstGeom>
          <a:ln w="12700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直線コネクタ 17"/>
          <p:cNvCxnSpPr/>
          <p:nvPr/>
        </p:nvCxnSpPr>
        <p:spPr>
          <a:xfrm flipV="1">
            <a:off x="3863236" y="4160762"/>
            <a:ext cx="660401" cy="1983621"/>
          </a:xfrm>
          <a:prstGeom prst="line">
            <a:avLst/>
          </a:prstGeom>
          <a:ln w="12700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直線コネクタ 20"/>
          <p:cNvCxnSpPr/>
          <p:nvPr/>
        </p:nvCxnSpPr>
        <p:spPr>
          <a:xfrm flipH="1" flipV="1">
            <a:off x="4523638" y="4160763"/>
            <a:ext cx="713618" cy="1983620"/>
          </a:xfrm>
          <a:prstGeom prst="line">
            <a:avLst/>
          </a:prstGeom>
          <a:ln w="12700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直線コネクタ 24"/>
          <p:cNvCxnSpPr/>
          <p:nvPr/>
        </p:nvCxnSpPr>
        <p:spPr>
          <a:xfrm flipV="1">
            <a:off x="5237256" y="6144380"/>
            <a:ext cx="1540933" cy="1"/>
          </a:xfrm>
          <a:prstGeom prst="line">
            <a:avLst/>
          </a:prstGeom>
          <a:ln w="12700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直線コネクタ 25"/>
          <p:cNvCxnSpPr/>
          <p:nvPr/>
        </p:nvCxnSpPr>
        <p:spPr>
          <a:xfrm flipH="1">
            <a:off x="6778189" y="1548190"/>
            <a:ext cx="1132114" cy="4596190"/>
          </a:xfrm>
          <a:prstGeom prst="line">
            <a:avLst/>
          </a:prstGeom>
          <a:ln w="12700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直線コネクタ 29"/>
          <p:cNvCxnSpPr/>
          <p:nvPr/>
        </p:nvCxnSpPr>
        <p:spPr>
          <a:xfrm flipV="1">
            <a:off x="7910303" y="1536096"/>
            <a:ext cx="774095" cy="1"/>
          </a:xfrm>
          <a:prstGeom prst="line">
            <a:avLst/>
          </a:prstGeom>
          <a:ln w="12700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曲線コネクタ 31"/>
          <p:cNvCxnSpPr/>
          <p:nvPr/>
        </p:nvCxnSpPr>
        <p:spPr>
          <a:xfrm>
            <a:off x="-870840" y="4281714"/>
            <a:ext cx="5309810" cy="96763"/>
          </a:xfrm>
          <a:prstGeom prst="curvedConnector3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曲線コネクタ 38"/>
          <p:cNvCxnSpPr/>
          <p:nvPr/>
        </p:nvCxnSpPr>
        <p:spPr>
          <a:xfrm flipV="1">
            <a:off x="4620399" y="4281714"/>
            <a:ext cx="2624649" cy="96764"/>
          </a:xfrm>
          <a:prstGeom prst="curvedConnector3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二等辺三角形 35"/>
          <p:cNvSpPr/>
          <p:nvPr/>
        </p:nvSpPr>
        <p:spPr>
          <a:xfrm rot="16200000">
            <a:off x="124762" y="3427858"/>
            <a:ext cx="266055" cy="398824"/>
          </a:xfrm>
          <a:prstGeom prst="triangle">
            <a:avLst/>
          </a:prstGeom>
          <a:solidFill>
            <a:srgbClr val="FFFFFF"/>
          </a:solidFill>
          <a:ln w="127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49" name="直線コネクタ 48"/>
          <p:cNvCxnSpPr/>
          <p:nvPr/>
        </p:nvCxnSpPr>
        <p:spPr>
          <a:xfrm>
            <a:off x="8684399" y="1536096"/>
            <a:ext cx="882934" cy="4850190"/>
          </a:xfrm>
          <a:prstGeom prst="line">
            <a:avLst/>
          </a:prstGeom>
          <a:ln w="12700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58" name="図 57"/>
          <p:cNvPicPr>
            <a:picLocks noChangeAspect="1"/>
          </p:cNvPicPr>
          <p:nvPr/>
        </p:nvPicPr>
        <p:blipFill rotWithShape="1">
          <a:blip r:embed="rId2"/>
          <a:srcRect l="6031" t="8641" r="6350" b="13966"/>
          <a:stretch/>
        </p:blipFill>
        <p:spPr>
          <a:xfrm rot="1060920">
            <a:off x="1042864" y="4403519"/>
            <a:ext cx="493266" cy="435697"/>
          </a:xfrm>
          <a:prstGeom prst="rect">
            <a:avLst/>
          </a:prstGeom>
        </p:spPr>
      </p:pic>
      <p:pic>
        <p:nvPicPr>
          <p:cNvPr id="59" name="図 58"/>
          <p:cNvPicPr>
            <a:picLocks noChangeAspect="1"/>
          </p:cNvPicPr>
          <p:nvPr/>
        </p:nvPicPr>
        <p:blipFill rotWithShape="1">
          <a:blip r:embed="rId3"/>
          <a:srcRect r="31154" b="20506"/>
          <a:stretch/>
        </p:blipFill>
        <p:spPr>
          <a:xfrm rot="17658821">
            <a:off x="6875224" y="3543528"/>
            <a:ext cx="418266" cy="482957"/>
          </a:xfrm>
          <a:prstGeom prst="rect">
            <a:avLst/>
          </a:prstGeom>
        </p:spPr>
      </p:pic>
      <p:pic>
        <p:nvPicPr>
          <p:cNvPr id="60" name="図 59"/>
          <p:cNvPicPr>
            <a:picLocks noChangeAspect="1"/>
          </p:cNvPicPr>
          <p:nvPr/>
        </p:nvPicPr>
        <p:blipFill rotWithShape="1">
          <a:blip r:embed="rId4"/>
          <a:srcRect l="17918" t="6584" r="17545" b="7707"/>
          <a:stretch/>
        </p:blipFill>
        <p:spPr>
          <a:xfrm>
            <a:off x="8032561" y="1560285"/>
            <a:ext cx="577706" cy="767247"/>
          </a:xfrm>
          <a:prstGeom prst="rect">
            <a:avLst/>
          </a:prstGeom>
        </p:spPr>
      </p:pic>
      <p:pic>
        <p:nvPicPr>
          <p:cNvPr id="63" name="図 62"/>
          <p:cNvPicPr>
            <a:picLocks noChangeAspect="1"/>
          </p:cNvPicPr>
          <p:nvPr/>
        </p:nvPicPr>
        <p:blipFill rotWithShape="1">
          <a:blip r:embed="rId5"/>
          <a:srcRect l="9164" t="-1" r="52741" b="49044"/>
          <a:stretch/>
        </p:blipFill>
        <p:spPr>
          <a:xfrm rot="656124">
            <a:off x="6974464" y="1479722"/>
            <a:ext cx="750654" cy="1004084"/>
          </a:xfrm>
          <a:prstGeom prst="rect">
            <a:avLst/>
          </a:prstGeom>
        </p:spPr>
      </p:pic>
      <p:pic>
        <p:nvPicPr>
          <p:cNvPr id="65" name="図 64"/>
          <p:cNvPicPr>
            <a:picLocks noChangeAspect="1"/>
          </p:cNvPicPr>
          <p:nvPr/>
        </p:nvPicPr>
        <p:blipFill rotWithShape="1">
          <a:blip r:embed="rId6"/>
          <a:srcRect l="14868" t="9198" r="38360" b="37688"/>
          <a:stretch/>
        </p:blipFill>
        <p:spPr>
          <a:xfrm rot="14786035">
            <a:off x="6879617" y="2456675"/>
            <a:ext cx="411641" cy="486144"/>
          </a:xfrm>
          <a:prstGeom prst="rect">
            <a:avLst/>
          </a:prstGeom>
        </p:spPr>
      </p:pic>
      <p:pic>
        <p:nvPicPr>
          <p:cNvPr id="66" name="図 65"/>
          <p:cNvPicPr>
            <a:picLocks noChangeAspect="1"/>
          </p:cNvPicPr>
          <p:nvPr/>
        </p:nvPicPr>
        <p:blipFill rotWithShape="1">
          <a:blip r:embed="rId7"/>
          <a:srcRect l="27124" t="29574" r="44321" b="18731"/>
          <a:stretch/>
        </p:blipFill>
        <p:spPr>
          <a:xfrm rot="1104858">
            <a:off x="4277232" y="4022919"/>
            <a:ext cx="214063" cy="469209"/>
          </a:xfrm>
          <a:prstGeom prst="rect">
            <a:avLst/>
          </a:prstGeom>
        </p:spPr>
      </p:pic>
      <p:cxnSp>
        <p:nvCxnSpPr>
          <p:cNvPr id="67" name="曲線コネクタ 66"/>
          <p:cNvCxnSpPr/>
          <p:nvPr/>
        </p:nvCxnSpPr>
        <p:spPr>
          <a:xfrm>
            <a:off x="4230329" y="4378138"/>
            <a:ext cx="196548" cy="342"/>
          </a:xfrm>
          <a:prstGeom prst="curvedConnector3">
            <a:avLst>
              <a:gd name="adj1" fmla="val 50000"/>
            </a:avLst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タイトル 1"/>
          <p:cNvSpPr txBox="1">
            <a:spLocks/>
          </p:cNvSpPr>
          <p:nvPr/>
        </p:nvSpPr>
        <p:spPr>
          <a:xfrm>
            <a:off x="692311" y="5974970"/>
            <a:ext cx="1542459" cy="6411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2000" dirty="0" smtClean="0"/>
              <a:t>共同消費型</a:t>
            </a:r>
            <a:endParaRPr lang="en-US" altLang="ja-JP" sz="2000" dirty="0" smtClean="0"/>
          </a:p>
          <a:p>
            <a:r>
              <a:rPr lang="ja-JP" altLang="en-US" sz="2000" dirty="0" smtClean="0"/>
              <a:t>サービス</a:t>
            </a:r>
            <a:endParaRPr lang="ja-JP" altLang="en-US" sz="2000" dirty="0"/>
          </a:p>
        </p:txBody>
      </p:sp>
      <p:sp>
        <p:nvSpPr>
          <p:cNvPr id="72" name="タイトル 1"/>
          <p:cNvSpPr txBox="1">
            <a:spLocks/>
          </p:cNvSpPr>
          <p:nvPr/>
        </p:nvSpPr>
        <p:spPr>
          <a:xfrm>
            <a:off x="3788693" y="5986990"/>
            <a:ext cx="1542459" cy="6411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2000" dirty="0" smtClean="0"/>
              <a:t>カメラアプリ</a:t>
            </a:r>
            <a:endParaRPr lang="ja-JP" altLang="en-US" sz="2000" dirty="0"/>
          </a:p>
        </p:txBody>
      </p:sp>
      <p:sp>
        <p:nvSpPr>
          <p:cNvPr id="73" name="タイトル 1"/>
          <p:cNvSpPr txBox="1">
            <a:spLocks/>
          </p:cNvSpPr>
          <p:nvPr/>
        </p:nvSpPr>
        <p:spPr>
          <a:xfrm>
            <a:off x="7390526" y="5986990"/>
            <a:ext cx="1542459" cy="4235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2400" dirty="0" smtClean="0"/>
              <a:t>EC</a:t>
            </a:r>
            <a:endParaRPr lang="ja-JP" altLang="en-US" sz="2400" dirty="0"/>
          </a:p>
        </p:txBody>
      </p:sp>
      <p:pic>
        <p:nvPicPr>
          <p:cNvPr id="74" name="図 73" descr="airbnb_logo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828" y="2747590"/>
            <a:ext cx="1275425" cy="475987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75" name="図 74" descr="instagram.jpe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4898" y="2617520"/>
            <a:ext cx="877478" cy="87747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6" name="図 75" descr="アマゾン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3542" y="2849962"/>
            <a:ext cx="968181" cy="64428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7" name="タイトル 1"/>
          <p:cNvSpPr txBox="1">
            <a:spLocks/>
          </p:cNvSpPr>
          <p:nvPr/>
        </p:nvSpPr>
        <p:spPr>
          <a:xfrm>
            <a:off x="-1268414" y="6973277"/>
            <a:ext cx="3921449" cy="6039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ja-JP" altLang="en-US" sz="2000" dirty="0" smtClean="0"/>
              <a:t>メリット：未踏の地</a:t>
            </a:r>
            <a:r>
              <a:rPr lang="en-US" altLang="ja-JP" sz="2000" dirty="0" smtClean="0"/>
              <a:t>→</a:t>
            </a:r>
            <a:r>
              <a:rPr lang="ja-JP" altLang="en-US" sz="2000" dirty="0" smtClean="0"/>
              <a:t>独占の可能性</a:t>
            </a:r>
            <a:endParaRPr lang="en-US" altLang="ja-JP" sz="2000" dirty="0" smtClean="0"/>
          </a:p>
        </p:txBody>
      </p:sp>
      <p:sp>
        <p:nvSpPr>
          <p:cNvPr id="78" name="タイトル 1"/>
          <p:cNvSpPr txBox="1">
            <a:spLocks/>
          </p:cNvSpPr>
          <p:nvPr/>
        </p:nvSpPr>
        <p:spPr>
          <a:xfrm>
            <a:off x="-972378" y="6967876"/>
            <a:ext cx="3921449" cy="6039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ja-JP" altLang="en-US" sz="2000" dirty="0" smtClean="0"/>
              <a:t>デメリット：そもそもないかも。。</a:t>
            </a:r>
            <a:endParaRPr lang="en-US" altLang="ja-JP" sz="2000" dirty="0" smtClean="0"/>
          </a:p>
        </p:txBody>
      </p:sp>
      <p:grpSp>
        <p:nvGrpSpPr>
          <p:cNvPr id="3" name="図形グループ 2"/>
          <p:cNvGrpSpPr/>
          <p:nvPr/>
        </p:nvGrpSpPr>
        <p:grpSpPr>
          <a:xfrm>
            <a:off x="1244403" y="3457916"/>
            <a:ext cx="438278" cy="591587"/>
            <a:chOff x="1244403" y="3457916"/>
            <a:chExt cx="438278" cy="591587"/>
          </a:xfrm>
        </p:grpSpPr>
        <p:sp>
          <p:nvSpPr>
            <p:cNvPr id="37" name="左矢印 36"/>
            <p:cNvSpPr/>
            <p:nvPr/>
          </p:nvSpPr>
          <p:spPr>
            <a:xfrm rot="16200000">
              <a:off x="1167748" y="3534571"/>
              <a:ext cx="591587" cy="438278"/>
            </a:xfrm>
            <a:prstGeom prst="lef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ja-JP" altLang="en-US" dirty="0"/>
            </a:p>
          </p:txBody>
        </p:sp>
        <p:sp>
          <p:nvSpPr>
            <p:cNvPr id="38" name="左矢印 37"/>
            <p:cNvSpPr/>
            <p:nvPr/>
          </p:nvSpPr>
          <p:spPr>
            <a:xfrm rot="16200000">
              <a:off x="1210479" y="3610184"/>
              <a:ext cx="506123" cy="300227"/>
            </a:xfrm>
            <a:prstGeom prst="lef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ja-JP" altLang="en-US" dirty="0"/>
            </a:p>
          </p:txBody>
        </p:sp>
      </p:grpSp>
      <p:grpSp>
        <p:nvGrpSpPr>
          <p:cNvPr id="40" name="図形グループ 39"/>
          <p:cNvGrpSpPr/>
          <p:nvPr/>
        </p:nvGrpSpPr>
        <p:grpSpPr>
          <a:xfrm>
            <a:off x="4304498" y="3481725"/>
            <a:ext cx="438278" cy="591587"/>
            <a:chOff x="1244403" y="3457916"/>
            <a:chExt cx="438278" cy="591587"/>
          </a:xfrm>
        </p:grpSpPr>
        <p:sp>
          <p:nvSpPr>
            <p:cNvPr id="41" name="左矢印 40"/>
            <p:cNvSpPr/>
            <p:nvPr/>
          </p:nvSpPr>
          <p:spPr>
            <a:xfrm rot="16200000">
              <a:off x="1167748" y="3534571"/>
              <a:ext cx="591587" cy="438278"/>
            </a:xfrm>
            <a:prstGeom prst="lef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ja-JP" altLang="en-US" dirty="0"/>
            </a:p>
          </p:txBody>
        </p:sp>
        <p:sp>
          <p:nvSpPr>
            <p:cNvPr id="42" name="左矢印 41"/>
            <p:cNvSpPr/>
            <p:nvPr/>
          </p:nvSpPr>
          <p:spPr>
            <a:xfrm rot="16200000">
              <a:off x="1210479" y="3610184"/>
              <a:ext cx="506123" cy="300227"/>
            </a:xfrm>
            <a:prstGeom prst="lef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ja-JP" altLang="en-US" dirty="0"/>
            </a:p>
          </p:txBody>
        </p:sp>
      </p:grpSp>
      <p:grpSp>
        <p:nvGrpSpPr>
          <p:cNvPr id="44" name="図形グループ 43"/>
          <p:cNvGrpSpPr/>
          <p:nvPr/>
        </p:nvGrpSpPr>
        <p:grpSpPr>
          <a:xfrm>
            <a:off x="8087337" y="944509"/>
            <a:ext cx="438278" cy="591587"/>
            <a:chOff x="1244403" y="3457916"/>
            <a:chExt cx="438278" cy="591587"/>
          </a:xfrm>
        </p:grpSpPr>
        <p:sp>
          <p:nvSpPr>
            <p:cNvPr id="45" name="左矢印 44"/>
            <p:cNvSpPr/>
            <p:nvPr/>
          </p:nvSpPr>
          <p:spPr>
            <a:xfrm rot="16200000">
              <a:off x="1167748" y="3534571"/>
              <a:ext cx="591587" cy="438278"/>
            </a:xfrm>
            <a:prstGeom prst="lef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ja-JP" altLang="en-US" dirty="0"/>
            </a:p>
          </p:txBody>
        </p:sp>
        <p:sp>
          <p:nvSpPr>
            <p:cNvPr id="48" name="左矢印 47"/>
            <p:cNvSpPr/>
            <p:nvPr/>
          </p:nvSpPr>
          <p:spPr>
            <a:xfrm rot="16200000">
              <a:off x="1210479" y="3610184"/>
              <a:ext cx="506123" cy="300227"/>
            </a:xfrm>
            <a:prstGeom prst="lef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514599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  <p:bldP spid="72" grpId="0"/>
      <p:bldP spid="73" grpId="0"/>
      <p:bldP spid="77" grpId="0"/>
      <p:bldP spid="7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Airbnb</a:t>
            </a:r>
            <a:r>
              <a:rPr kumimoji="1" lang="ja-JP" altLang="en-US" dirty="0" smtClean="0"/>
              <a:t>型</a:t>
            </a:r>
            <a:endParaRPr kumimoji="1" lang="ja-JP" altLang="en-US" dirty="0"/>
          </a:p>
        </p:txBody>
      </p:sp>
      <p:pic>
        <p:nvPicPr>
          <p:cNvPr id="74" name="図 73" descr="airbnb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782" y="1551211"/>
            <a:ext cx="2004117" cy="747934"/>
          </a:xfrm>
          <a:prstGeom prst="rect">
            <a:avLst/>
          </a:prstGeom>
          <a:ln>
            <a:solidFill>
              <a:srgbClr val="000000"/>
            </a:solidFill>
          </a:ln>
        </p:spPr>
      </p:pic>
      <p:cxnSp>
        <p:nvCxnSpPr>
          <p:cNvPr id="4" name="直線コネクタ 3"/>
          <p:cNvCxnSpPr/>
          <p:nvPr/>
        </p:nvCxnSpPr>
        <p:spPr>
          <a:xfrm flipV="1">
            <a:off x="457200" y="5915063"/>
            <a:ext cx="1236523" cy="3"/>
          </a:xfrm>
          <a:prstGeom prst="line">
            <a:avLst/>
          </a:prstGeom>
          <a:ln w="12700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/>
        </p:nvCxnSpPr>
        <p:spPr>
          <a:xfrm flipV="1">
            <a:off x="1693723" y="4801464"/>
            <a:ext cx="803380" cy="1113599"/>
          </a:xfrm>
          <a:prstGeom prst="line">
            <a:avLst/>
          </a:prstGeom>
          <a:ln w="12700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直線コネクタ 9"/>
          <p:cNvCxnSpPr/>
          <p:nvPr/>
        </p:nvCxnSpPr>
        <p:spPr>
          <a:xfrm flipH="1" flipV="1">
            <a:off x="2497102" y="4801464"/>
            <a:ext cx="851342" cy="1113600"/>
          </a:xfrm>
          <a:prstGeom prst="line">
            <a:avLst/>
          </a:prstGeom>
          <a:ln w="12700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直線コネクタ 12"/>
          <p:cNvCxnSpPr/>
          <p:nvPr/>
        </p:nvCxnSpPr>
        <p:spPr>
          <a:xfrm flipV="1">
            <a:off x="3348444" y="5915065"/>
            <a:ext cx="1271937" cy="1"/>
          </a:xfrm>
          <a:prstGeom prst="line">
            <a:avLst/>
          </a:prstGeom>
          <a:ln w="12700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曲線コネクタ 31"/>
          <p:cNvCxnSpPr/>
          <p:nvPr/>
        </p:nvCxnSpPr>
        <p:spPr>
          <a:xfrm>
            <a:off x="457200" y="4165121"/>
            <a:ext cx="4163181" cy="53725"/>
          </a:xfrm>
          <a:prstGeom prst="curvedConnector3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8" name="図 57"/>
          <p:cNvPicPr>
            <a:picLocks noChangeAspect="1"/>
          </p:cNvPicPr>
          <p:nvPr/>
        </p:nvPicPr>
        <p:blipFill rotWithShape="1">
          <a:blip r:embed="rId3"/>
          <a:srcRect l="6031" t="8641" r="6350" b="13966"/>
          <a:stretch/>
        </p:blipFill>
        <p:spPr>
          <a:xfrm rot="1060920">
            <a:off x="1783148" y="4283441"/>
            <a:ext cx="489004" cy="409329"/>
          </a:xfrm>
          <a:prstGeom prst="rect">
            <a:avLst/>
          </a:prstGeom>
        </p:spPr>
      </p:pic>
      <p:sp>
        <p:nvSpPr>
          <p:cNvPr id="71" name="タイトル 1"/>
          <p:cNvSpPr txBox="1">
            <a:spLocks/>
          </p:cNvSpPr>
          <p:nvPr/>
        </p:nvSpPr>
        <p:spPr>
          <a:xfrm>
            <a:off x="1732536" y="5755904"/>
            <a:ext cx="1529131" cy="6023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2000" dirty="0" smtClean="0"/>
              <a:t>市場</a:t>
            </a:r>
            <a:endParaRPr lang="en-US" altLang="ja-JP" sz="2000" dirty="0" smtClean="0"/>
          </a:p>
        </p:txBody>
      </p:sp>
      <p:sp>
        <p:nvSpPr>
          <p:cNvPr id="8" name="正方形/長方形 7"/>
          <p:cNvSpPr/>
          <p:nvPr/>
        </p:nvSpPr>
        <p:spPr>
          <a:xfrm>
            <a:off x="457200" y="2636767"/>
            <a:ext cx="4163181" cy="3943043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9" name="円/楕円 18"/>
          <p:cNvSpPr/>
          <p:nvPr/>
        </p:nvSpPr>
        <p:spPr>
          <a:xfrm>
            <a:off x="1676932" y="3115040"/>
            <a:ext cx="1671512" cy="734900"/>
          </a:xfrm>
          <a:prstGeom prst="ellipse">
            <a:avLst/>
          </a:prstGeom>
          <a:noFill/>
          <a:ln>
            <a:solidFill>
              <a:srgbClr val="000000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顕在意識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4" name="円/楕円 53"/>
          <p:cNvSpPr/>
          <p:nvPr/>
        </p:nvSpPr>
        <p:spPr>
          <a:xfrm>
            <a:off x="2928774" y="4595153"/>
            <a:ext cx="1582750" cy="734900"/>
          </a:xfrm>
          <a:prstGeom prst="ellipse">
            <a:avLst/>
          </a:prstGeom>
          <a:noFill/>
          <a:ln>
            <a:solidFill>
              <a:srgbClr val="00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潜在意識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5" name="上下矢印 54"/>
          <p:cNvSpPr/>
          <p:nvPr/>
        </p:nvSpPr>
        <p:spPr>
          <a:xfrm>
            <a:off x="2359943" y="4289422"/>
            <a:ext cx="274320" cy="467943"/>
          </a:xfrm>
          <a:prstGeom prst="upDownArrow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ja-JP" altLang="en-US"/>
          </a:p>
        </p:txBody>
      </p:sp>
      <p:grpSp>
        <p:nvGrpSpPr>
          <p:cNvPr id="20" name="図形グループ 19"/>
          <p:cNvGrpSpPr/>
          <p:nvPr/>
        </p:nvGrpSpPr>
        <p:grpSpPr>
          <a:xfrm>
            <a:off x="384628" y="4657874"/>
            <a:ext cx="1719943" cy="821268"/>
            <a:chOff x="384628" y="4657874"/>
            <a:chExt cx="1719943" cy="821268"/>
          </a:xfrm>
        </p:grpSpPr>
        <p:sp>
          <p:nvSpPr>
            <p:cNvPr id="61" name="円形吹き出し 60"/>
            <p:cNvSpPr/>
            <p:nvPr/>
          </p:nvSpPr>
          <p:spPr>
            <a:xfrm>
              <a:off x="556380" y="4657875"/>
              <a:ext cx="1354667" cy="821267"/>
            </a:xfrm>
            <a:prstGeom prst="wedgeEllipseCallout">
              <a:avLst>
                <a:gd name="adj1" fmla="val 49334"/>
                <a:gd name="adj2" fmla="val -62084"/>
              </a:avLst>
            </a:prstGeom>
            <a:no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ja-JP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62" name="円/楕円 61"/>
            <p:cNvSpPr/>
            <p:nvPr/>
          </p:nvSpPr>
          <p:spPr>
            <a:xfrm>
              <a:off x="384628" y="4657874"/>
              <a:ext cx="1719943" cy="821267"/>
            </a:xfrm>
            <a:prstGeom prst="ellipse">
              <a:avLst/>
            </a:prstGeom>
            <a:noFill/>
            <a:ln>
              <a:noFill/>
              <a:prstDash val="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 smtClean="0">
                  <a:solidFill>
                    <a:schemeClr val="tx1"/>
                  </a:solidFill>
                </a:rPr>
                <a:t>プロダクト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4" name="正方形/長方形 63"/>
          <p:cNvSpPr/>
          <p:nvPr/>
        </p:nvSpPr>
        <p:spPr>
          <a:xfrm>
            <a:off x="5346095" y="1551211"/>
            <a:ext cx="3340705" cy="12427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ja-JP" altLang="en-US" sz="2400" dirty="0" smtClean="0">
                <a:solidFill>
                  <a:srgbClr val="000000"/>
                </a:solidFill>
              </a:rPr>
              <a:t>市場：</a:t>
            </a:r>
            <a:endParaRPr lang="en-US" altLang="ja-JP" sz="2400" dirty="0" smtClean="0">
              <a:solidFill>
                <a:srgbClr val="000000"/>
              </a:solidFill>
            </a:endParaRPr>
          </a:p>
          <a:p>
            <a:r>
              <a:rPr lang="ja-JP" altLang="en-US" sz="2400" dirty="0" smtClean="0">
                <a:solidFill>
                  <a:srgbClr val="000000"/>
                </a:solidFill>
              </a:rPr>
              <a:t>まだ人々の潜在意識の</a:t>
            </a:r>
            <a:endParaRPr lang="en-US" altLang="ja-JP" sz="2400" dirty="0" smtClean="0">
              <a:solidFill>
                <a:srgbClr val="000000"/>
              </a:solidFill>
            </a:endParaRPr>
          </a:p>
          <a:p>
            <a:r>
              <a:rPr lang="ja-JP" altLang="en-US" sz="2400" dirty="0" smtClean="0">
                <a:solidFill>
                  <a:srgbClr val="000000"/>
                </a:solidFill>
              </a:rPr>
              <a:t>中にある状態</a:t>
            </a:r>
            <a:endParaRPr lang="ja-JP" altLang="en-US" sz="2400" dirty="0">
              <a:solidFill>
                <a:srgbClr val="000000"/>
              </a:solidFill>
            </a:endParaRPr>
          </a:p>
        </p:txBody>
      </p:sp>
      <p:sp>
        <p:nvSpPr>
          <p:cNvPr id="68" name="正方形/長方形 67"/>
          <p:cNvSpPr/>
          <p:nvPr/>
        </p:nvSpPr>
        <p:spPr>
          <a:xfrm>
            <a:off x="5346095" y="3233027"/>
            <a:ext cx="3340705" cy="142484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ja-JP" altLang="en-US" sz="2400" dirty="0" smtClean="0">
                <a:solidFill>
                  <a:srgbClr val="000000"/>
                </a:solidFill>
              </a:rPr>
              <a:t>メリット：</a:t>
            </a:r>
            <a:endParaRPr lang="en-US" altLang="ja-JP" sz="2400" dirty="0" smtClean="0">
              <a:solidFill>
                <a:srgbClr val="000000"/>
              </a:solidFill>
            </a:endParaRPr>
          </a:p>
          <a:p>
            <a:r>
              <a:rPr lang="ja-JP" altLang="en-US" sz="2400" dirty="0" smtClean="0">
                <a:solidFill>
                  <a:srgbClr val="000000"/>
                </a:solidFill>
              </a:rPr>
              <a:t>誰も見つけていないので、一人勝ちの可能性あり</a:t>
            </a:r>
            <a:endParaRPr lang="en-US" altLang="ja-JP" sz="2400" dirty="0" smtClean="0">
              <a:solidFill>
                <a:srgbClr val="000000"/>
              </a:solidFill>
            </a:endParaRPr>
          </a:p>
        </p:txBody>
      </p:sp>
      <p:sp>
        <p:nvSpPr>
          <p:cNvPr id="69" name="正方形/長方形 68"/>
          <p:cNvSpPr/>
          <p:nvPr/>
        </p:nvSpPr>
        <p:spPr>
          <a:xfrm>
            <a:off x="5346095" y="4801464"/>
            <a:ext cx="3340705" cy="192553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ja-JP" altLang="en-US" sz="2400" dirty="0" smtClean="0">
                <a:solidFill>
                  <a:srgbClr val="000000"/>
                </a:solidFill>
              </a:rPr>
              <a:t>デメリット：</a:t>
            </a:r>
            <a:endParaRPr lang="en-US" altLang="ja-JP" sz="2400" dirty="0" smtClean="0">
              <a:solidFill>
                <a:srgbClr val="000000"/>
              </a:solidFill>
            </a:endParaRPr>
          </a:p>
          <a:p>
            <a:r>
              <a:rPr lang="ja-JP" altLang="en-US" sz="2400" dirty="0" smtClean="0">
                <a:solidFill>
                  <a:srgbClr val="000000"/>
                </a:solidFill>
              </a:rPr>
              <a:t>息（資金）がもたないかもしれない。そもそもないかもしれない。</a:t>
            </a:r>
            <a:endParaRPr lang="en-US" altLang="ja-JP" sz="24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40365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54" grpId="0" animBg="1"/>
      <p:bldP spid="55" grpId="0" animBg="1"/>
      <p:bldP spid="64" grpId="0" animBg="1"/>
      <p:bldP spid="6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ニーズの検証</a:t>
            </a:r>
            <a:endParaRPr kumimoji="1" lang="ja-JP" altLang="en-US" dirty="0"/>
          </a:p>
        </p:txBody>
      </p:sp>
      <p:sp>
        <p:nvSpPr>
          <p:cNvPr id="4" name="フローチャート: 照合 3"/>
          <p:cNvSpPr/>
          <p:nvPr/>
        </p:nvSpPr>
        <p:spPr>
          <a:xfrm>
            <a:off x="1914951" y="1938815"/>
            <a:ext cx="5313601" cy="4174329"/>
          </a:xfrm>
          <a:prstGeom prst="flowChartCollat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ja-JP" altLang="en-US" dirty="0"/>
          </a:p>
        </p:txBody>
      </p:sp>
      <p:pic>
        <p:nvPicPr>
          <p:cNvPr id="5" name="図 4" descr="airbnb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2647" y="3707580"/>
            <a:ext cx="2004117" cy="747934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14" name="正方形/長方形 13"/>
          <p:cNvSpPr/>
          <p:nvPr/>
        </p:nvSpPr>
        <p:spPr>
          <a:xfrm>
            <a:off x="3671642" y="2366143"/>
            <a:ext cx="1764609" cy="8229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ja-JP" altLang="en-US" sz="2800" dirty="0" smtClean="0">
                <a:solidFill>
                  <a:srgbClr val="000000"/>
                </a:solidFill>
              </a:rPr>
              <a:t>ホスト</a:t>
            </a:r>
            <a:endParaRPr lang="ja-JP" altLang="en-US" sz="2800" dirty="0">
              <a:solidFill>
                <a:srgbClr val="000000"/>
              </a:solidFill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3671642" y="5025065"/>
            <a:ext cx="1764609" cy="8229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ja-JP" altLang="en-US" sz="2800" dirty="0" smtClean="0">
                <a:solidFill>
                  <a:srgbClr val="000000"/>
                </a:solidFill>
              </a:rPr>
              <a:t>ゲスト</a:t>
            </a:r>
            <a:endParaRPr lang="ja-JP" altLang="en-US" sz="2800" dirty="0">
              <a:solidFill>
                <a:srgbClr val="000000"/>
              </a:solidFill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5734966" y="3565251"/>
            <a:ext cx="2987172" cy="10878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ja-JP" altLang="en-US" sz="2800" dirty="0" smtClean="0">
                <a:solidFill>
                  <a:srgbClr val="000000"/>
                </a:solidFill>
              </a:rPr>
              <a:t>双方に</a:t>
            </a:r>
            <a:r>
              <a:rPr lang="ja-JP" altLang="en-US" sz="2800" dirty="0" smtClean="0">
                <a:solidFill>
                  <a:srgbClr val="000000"/>
                </a:solidFill>
              </a:rPr>
              <a:t>ニーズが</a:t>
            </a:r>
            <a:endParaRPr lang="en-US" altLang="ja-JP" sz="2800" dirty="0" smtClean="0">
              <a:solidFill>
                <a:srgbClr val="000000"/>
              </a:solidFill>
            </a:endParaRPr>
          </a:p>
          <a:p>
            <a:pPr algn="ctr"/>
            <a:r>
              <a:rPr lang="ja-JP" altLang="en-US" sz="2800" dirty="0" smtClean="0">
                <a:solidFill>
                  <a:srgbClr val="000000"/>
                </a:solidFill>
              </a:rPr>
              <a:t>あるかを検証</a:t>
            </a:r>
            <a:endParaRPr lang="en-US" altLang="ja-JP" sz="28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79171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4" grpId="0" animBg="1"/>
      <p:bldP spid="15" grpId="0" animBg="1"/>
      <p:bldP spid="1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 descr="airbnb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7796" y="278959"/>
            <a:ext cx="1783572" cy="665627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15" name="テキスト ボックス 14"/>
          <p:cNvSpPr txBox="1"/>
          <p:nvPr/>
        </p:nvSpPr>
        <p:spPr>
          <a:xfrm>
            <a:off x="738368" y="1754249"/>
            <a:ext cx="74753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 smtClean="0"/>
              <a:t>仮説</a:t>
            </a:r>
            <a:r>
              <a:rPr lang="en-US" altLang="ja-JP" sz="2000" dirty="0" smtClean="0"/>
              <a:t>①</a:t>
            </a:r>
          </a:p>
          <a:p>
            <a:r>
              <a:rPr kumimoji="1" lang="en-US" altLang="ja-JP" sz="2000" dirty="0" smtClean="0"/>
              <a:t> </a:t>
            </a:r>
            <a:r>
              <a:rPr kumimoji="1" lang="ja-JP" altLang="en-US" sz="2000" dirty="0" smtClean="0"/>
              <a:t>空いているベッド、部屋</a:t>
            </a:r>
            <a:r>
              <a:rPr kumimoji="1" lang="ja-JP" altLang="en-US" sz="2000" dirty="0" smtClean="0"/>
              <a:t>を有効</a:t>
            </a:r>
            <a:r>
              <a:rPr kumimoji="1" lang="ja-JP" altLang="en-US" sz="2000" dirty="0" smtClean="0"/>
              <a:t>活用したいので</a:t>
            </a:r>
            <a:r>
              <a:rPr kumimoji="1" lang="ja-JP" altLang="en-US" sz="2000" dirty="0" smtClean="0"/>
              <a:t>は</a:t>
            </a:r>
            <a:r>
              <a:rPr lang="ja-JP" altLang="en-US" sz="2000" dirty="0" smtClean="0"/>
              <a:t>？</a:t>
            </a:r>
            <a:endParaRPr kumimoji="1" lang="ja-JP" altLang="en-US" sz="2000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738368" y="3550619"/>
            <a:ext cx="42813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 smtClean="0"/>
              <a:t>仮説</a:t>
            </a:r>
            <a:r>
              <a:rPr lang="en-US" altLang="ja-JP" sz="2000" dirty="0" smtClean="0"/>
              <a:t>②</a:t>
            </a:r>
          </a:p>
          <a:p>
            <a:r>
              <a:rPr kumimoji="1" lang="ja-JP" altLang="en-US" sz="2000" dirty="0" smtClean="0"/>
              <a:t>ホスト</a:t>
            </a:r>
            <a:r>
              <a:rPr kumimoji="1" lang="ja-JP" altLang="en-US" sz="2000" dirty="0" smtClean="0"/>
              <a:t>は家に</a:t>
            </a:r>
            <a:r>
              <a:rPr kumimoji="1" lang="ja-JP" altLang="en-US" sz="2000" dirty="0" smtClean="0"/>
              <a:t>い</a:t>
            </a:r>
            <a:r>
              <a:rPr kumimoji="1" lang="ja-JP" altLang="en-US" sz="2000" dirty="0" smtClean="0"/>
              <a:t>る必要はないのでは？</a:t>
            </a:r>
            <a:endParaRPr kumimoji="1" lang="en-US" altLang="ja-JP" sz="2000" dirty="0" smtClean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3539580" y="359810"/>
            <a:ext cx="160973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/>
              <a:t>ホスト側</a:t>
            </a:r>
            <a:endParaRPr kumimoji="1" lang="ja-JP" altLang="en-US" sz="3200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732517" y="2415968"/>
            <a:ext cx="74753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smtClean="0"/>
              <a:t>→</a:t>
            </a:r>
            <a:r>
              <a:rPr kumimoji="1" lang="ja-JP" altLang="en-US" sz="2000" dirty="0" smtClean="0"/>
              <a:t>個人の家を貸し、ホストが朝食を出して</a:t>
            </a:r>
            <a:r>
              <a:rPr kumimoji="1" lang="ja-JP" altLang="en-US" sz="2000" dirty="0" smtClean="0"/>
              <a:t>もてな</a:t>
            </a:r>
            <a:r>
              <a:rPr kumimoji="1" lang="ja-JP" altLang="en-US" sz="2000" dirty="0" smtClean="0"/>
              <a:t>してみる</a:t>
            </a:r>
            <a:r>
              <a:rPr lang="ja-JP" altLang="en-US" sz="2000" dirty="0" smtClean="0"/>
              <a:t>。</a:t>
            </a:r>
            <a:endParaRPr lang="en-US" altLang="ja-JP" sz="2000" dirty="0" smtClean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738368" y="2816078"/>
            <a:ext cx="74753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 smtClean="0"/>
              <a:t>しかし、一切流行らず。。</a:t>
            </a:r>
            <a:endParaRPr lang="en-US" altLang="ja-JP" sz="2000" dirty="0" smtClean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791127" y="4713898"/>
            <a:ext cx="53410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 smtClean="0"/>
              <a:t>→</a:t>
            </a:r>
            <a:r>
              <a:rPr lang="ja-JP" altLang="en-US" sz="2000" dirty="0" smtClean="0"/>
              <a:t>空室の物件登録のニーズが多いことを発見！</a:t>
            </a:r>
            <a:endParaRPr lang="en-US" altLang="ja-JP" sz="2000" dirty="0" smtClean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768669" y="4258505"/>
            <a:ext cx="63900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/>
              <a:t>ミュージシャン</a:t>
            </a:r>
            <a:r>
              <a:rPr kumimoji="1" lang="ja-JP" altLang="en-US" sz="2000" dirty="0" smtClean="0"/>
              <a:t>がツアー中</a:t>
            </a:r>
            <a:r>
              <a:rPr kumimoji="1" lang="ja-JP" altLang="en-US" sz="2000" dirty="0" smtClean="0"/>
              <a:t>に自室</a:t>
            </a:r>
            <a:r>
              <a:rPr kumimoji="1" lang="ja-JP" altLang="en-US" sz="2000" dirty="0" smtClean="0"/>
              <a:t>を</a:t>
            </a:r>
            <a:r>
              <a:rPr kumimoji="1" lang="ja-JP" altLang="en-US" sz="2000" dirty="0" smtClean="0"/>
              <a:t>全て貸し出し</a:t>
            </a:r>
            <a:r>
              <a:rPr kumimoji="1" lang="ja-JP" altLang="en-US" sz="2000" dirty="0" smtClean="0"/>
              <a:t>てみる</a:t>
            </a:r>
            <a:r>
              <a:rPr kumimoji="1" lang="ja-JP" altLang="en-US" sz="2000" dirty="0" smtClean="0"/>
              <a:t>。</a:t>
            </a:r>
            <a:endParaRPr kumimoji="1" lang="en-US" altLang="ja-JP" sz="2000" dirty="0" smtClean="0"/>
          </a:p>
        </p:txBody>
      </p:sp>
      <p:pic>
        <p:nvPicPr>
          <p:cNvPr id="29" name="図 28"/>
          <p:cNvPicPr>
            <a:picLocks noChangeAspect="1"/>
          </p:cNvPicPr>
          <p:nvPr/>
        </p:nvPicPr>
        <p:blipFill rotWithShape="1">
          <a:blip r:embed="rId3"/>
          <a:srcRect l="6031" t="8641" r="6350" b="13966"/>
          <a:stretch/>
        </p:blipFill>
        <p:spPr>
          <a:xfrm rot="1060920">
            <a:off x="6533015" y="4933105"/>
            <a:ext cx="1129561" cy="945518"/>
          </a:xfrm>
          <a:prstGeom prst="rect">
            <a:avLst/>
          </a:prstGeom>
        </p:spPr>
      </p:pic>
      <p:sp>
        <p:nvSpPr>
          <p:cNvPr id="30" name="二等辺三角形 29"/>
          <p:cNvSpPr/>
          <p:nvPr/>
        </p:nvSpPr>
        <p:spPr>
          <a:xfrm>
            <a:off x="6805201" y="5921000"/>
            <a:ext cx="1236497" cy="1230524"/>
          </a:xfrm>
          <a:prstGeom prst="triangl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052344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  <p:bldP spid="16" grpId="0"/>
      <p:bldP spid="19" grpId="0"/>
      <p:bldP spid="23" grpId="0"/>
      <p:bldP spid="25" grpId="0"/>
      <p:bldP spid="3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 descr="airbnb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8552" y="350903"/>
            <a:ext cx="1688079" cy="629988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15" name="テキスト ボックス 14"/>
          <p:cNvSpPr txBox="1"/>
          <p:nvPr/>
        </p:nvSpPr>
        <p:spPr>
          <a:xfrm>
            <a:off x="600125" y="1234057"/>
            <a:ext cx="33435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 smtClean="0"/>
              <a:t>仮説</a:t>
            </a:r>
            <a:r>
              <a:rPr lang="en-US" altLang="ja-JP" sz="2000" dirty="0" smtClean="0"/>
              <a:t>①</a:t>
            </a:r>
          </a:p>
          <a:p>
            <a:r>
              <a:rPr lang="ja-JP" altLang="en-US" sz="2000" dirty="0" smtClean="0"/>
              <a:t>ホテル</a:t>
            </a:r>
            <a:r>
              <a:rPr lang="ja-JP" altLang="en-US" sz="2000" dirty="0" smtClean="0"/>
              <a:t>よりも安く</a:t>
            </a:r>
            <a:r>
              <a:rPr lang="ja-JP" altLang="en-US" sz="2000" dirty="0" smtClean="0"/>
              <a:t>泊まりたい</a:t>
            </a:r>
            <a:r>
              <a:rPr lang="ja-JP" altLang="en-US" sz="2000" dirty="0" smtClean="0"/>
              <a:t>？</a:t>
            </a:r>
            <a:endParaRPr kumimoji="1" lang="ja-JP" altLang="en-US" sz="2000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600125" y="2589313"/>
            <a:ext cx="508785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 smtClean="0"/>
              <a:t>仮説</a:t>
            </a:r>
            <a:r>
              <a:rPr lang="en-US" altLang="ja-JP" sz="2000" dirty="0" smtClean="0"/>
              <a:t>②</a:t>
            </a:r>
          </a:p>
          <a:p>
            <a:r>
              <a:rPr kumimoji="1" lang="en-US" altLang="ja-JP" sz="2000" dirty="0" smtClean="0"/>
              <a:t> </a:t>
            </a:r>
            <a:r>
              <a:rPr kumimoji="1" lang="ja-JP" altLang="en-US" sz="2000" dirty="0" smtClean="0"/>
              <a:t>政治、アート</a:t>
            </a:r>
            <a:r>
              <a:rPr lang="ja-JP" altLang="en-US" sz="2000" dirty="0" smtClean="0"/>
              <a:t>、</a:t>
            </a:r>
            <a:r>
              <a:rPr lang="en-US" altLang="ja-JP" sz="2000" dirty="0" smtClean="0"/>
              <a:t>IT</a:t>
            </a:r>
            <a:r>
              <a:rPr lang="ja-JP" altLang="en-US" sz="2000" dirty="0" smtClean="0"/>
              <a:t>イベントで一時的に宿泊先が</a:t>
            </a:r>
            <a:endParaRPr lang="en-US" altLang="ja-JP" sz="2000" dirty="0" smtClean="0"/>
          </a:p>
          <a:p>
            <a:r>
              <a:rPr lang="ja-JP" altLang="en-US" sz="2000" dirty="0" smtClean="0"/>
              <a:t>なく</a:t>
            </a:r>
            <a:r>
              <a:rPr lang="ja-JP" altLang="en-US" sz="2000" dirty="0" smtClean="0"/>
              <a:t>なる</a:t>
            </a:r>
            <a:r>
              <a:rPr lang="ja-JP" altLang="en-US" sz="2000" dirty="0" smtClean="0"/>
              <a:t>ため、ニーズがあるのでは？</a:t>
            </a:r>
            <a:endParaRPr kumimoji="1" lang="ja-JP" altLang="en-US" sz="2000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600125" y="4616970"/>
            <a:ext cx="58152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 smtClean="0"/>
              <a:t>仮説</a:t>
            </a:r>
            <a:r>
              <a:rPr lang="en-US" altLang="ja-JP" sz="2000" dirty="0" smtClean="0"/>
              <a:t>③</a:t>
            </a:r>
          </a:p>
          <a:p>
            <a:r>
              <a:rPr kumimoji="1" lang="ja-JP" altLang="en-US" sz="2000" dirty="0" smtClean="0"/>
              <a:t>安い</a:t>
            </a:r>
            <a:r>
              <a:rPr kumimoji="1" lang="ja-JP" altLang="en-US" sz="2000" dirty="0" smtClean="0"/>
              <a:t>物件以外にもユーザーが宿泊して</a:t>
            </a:r>
            <a:r>
              <a:rPr kumimoji="1" lang="ja-JP" altLang="en-US" sz="2000" dirty="0" smtClean="0"/>
              <a:t>い</a:t>
            </a:r>
            <a:r>
              <a:rPr lang="ja-JP" altLang="en-US" sz="2000" dirty="0" smtClean="0"/>
              <a:t>る</a:t>
            </a:r>
            <a:r>
              <a:rPr lang="ja-JP" altLang="en-US" sz="2000" dirty="0" smtClean="0"/>
              <a:t>のでは？</a:t>
            </a:r>
            <a:endParaRPr lang="en-US" altLang="ja-JP" sz="2000" dirty="0" smtClean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2299676" y="7008056"/>
            <a:ext cx="57799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 smtClean="0"/>
              <a:t>ホテルより安い、宿泊できる施設が増えた</a:t>
            </a:r>
            <a:endParaRPr kumimoji="1" lang="en-US" altLang="ja-JP" sz="2400" dirty="0" smtClean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4528534" y="6162018"/>
            <a:ext cx="43979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err="1" smtClean="0">
                <a:solidFill>
                  <a:srgbClr val="FF0000"/>
                </a:solidFill>
              </a:rPr>
              <a:t>Airbnb</a:t>
            </a:r>
            <a:r>
              <a:rPr kumimoji="1" lang="ja-JP" altLang="en-US" sz="2400" dirty="0" smtClean="0">
                <a:solidFill>
                  <a:srgbClr val="FF0000"/>
                </a:solidFill>
              </a:rPr>
              <a:t>でしか</a:t>
            </a:r>
            <a:r>
              <a:rPr kumimoji="1" lang="ja-JP" altLang="en-US" sz="2400" dirty="0" smtClean="0">
                <a:solidFill>
                  <a:srgbClr val="FF0000"/>
                </a:solidFill>
              </a:rPr>
              <a:t>できない宿泊</a:t>
            </a:r>
            <a:r>
              <a:rPr kumimoji="1" lang="ja-JP" altLang="en-US" sz="2400" dirty="0" smtClean="0">
                <a:solidFill>
                  <a:srgbClr val="FF0000"/>
                </a:solidFill>
              </a:rPr>
              <a:t>体験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3563884" y="359810"/>
            <a:ext cx="162576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 smtClean="0"/>
              <a:t>ゲスト</a:t>
            </a:r>
            <a:r>
              <a:rPr kumimoji="1" lang="ja-JP" altLang="en-US" sz="3200" dirty="0" smtClean="0"/>
              <a:t>側</a:t>
            </a:r>
            <a:endParaRPr kumimoji="1" lang="ja-JP" altLang="en-US" sz="3200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600125" y="1937175"/>
            <a:ext cx="33283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→</a:t>
            </a:r>
            <a:r>
              <a:rPr kumimoji="1" lang="ja-JP" altLang="en-US" sz="2000" dirty="0" smtClean="0"/>
              <a:t>安さだけでは注目を集めず</a:t>
            </a:r>
            <a:endParaRPr kumimoji="1" lang="ja-JP" altLang="en-US" sz="2000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600125" y="3543803"/>
            <a:ext cx="46346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 smtClean="0"/>
              <a:t>→</a:t>
            </a:r>
            <a:r>
              <a:rPr lang="ja-JP" altLang="en-US" sz="2000" dirty="0" smtClean="0"/>
              <a:t>カンファレンスのため</a:t>
            </a:r>
            <a:r>
              <a:rPr lang="ja-JP" altLang="en-US" sz="2000" dirty="0" smtClean="0"/>
              <a:t>の</a:t>
            </a:r>
            <a:r>
              <a:rPr kumimoji="1" lang="ja-JP" altLang="en-US" sz="2000" dirty="0" smtClean="0"/>
              <a:t>サービス</a:t>
            </a:r>
            <a:r>
              <a:rPr lang="ja-JP" altLang="en-US" sz="2000" dirty="0" smtClean="0"/>
              <a:t>に</a:t>
            </a:r>
            <a:r>
              <a:rPr kumimoji="1" lang="ja-JP" altLang="en-US" sz="2000" dirty="0" smtClean="0"/>
              <a:t>転換</a:t>
            </a:r>
            <a:endParaRPr kumimoji="1" lang="en-US" altLang="ja-JP" sz="2000" dirty="0" smtClean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600125" y="3921995"/>
            <a:ext cx="30452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→</a:t>
            </a:r>
            <a:r>
              <a:rPr kumimoji="1" lang="ja-JP" altLang="en-US" sz="2000" dirty="0" smtClean="0"/>
              <a:t>需要が</a:t>
            </a:r>
            <a:r>
              <a:rPr kumimoji="1" lang="ja-JP" altLang="en-US" sz="2000" dirty="0" smtClean="0"/>
              <a:t>定常的</a:t>
            </a:r>
            <a:r>
              <a:rPr kumimoji="1" lang="ja-JP" altLang="en-US" sz="2000" dirty="0" smtClean="0"/>
              <a:t>で</a:t>
            </a:r>
            <a:r>
              <a:rPr kumimoji="1" lang="ja-JP" altLang="en-US" sz="2000" dirty="0" smtClean="0"/>
              <a:t>はない</a:t>
            </a:r>
            <a:r>
              <a:rPr lang="en-US" altLang="ja-JP" sz="2000" dirty="0" smtClean="0"/>
              <a:t>×</a:t>
            </a:r>
            <a:endParaRPr kumimoji="1" lang="ja-JP" altLang="en-US" sz="2000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600125" y="5324856"/>
            <a:ext cx="37420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 smtClean="0"/>
              <a:t>→</a:t>
            </a:r>
            <a:r>
              <a:rPr lang="ja-JP" altLang="en-US" sz="2000" dirty="0" smtClean="0"/>
              <a:t>体験</a:t>
            </a:r>
            <a:r>
              <a:rPr lang="ja-JP" altLang="en-US" sz="2000" dirty="0" smtClean="0"/>
              <a:t>を求めている</a:t>
            </a:r>
            <a:r>
              <a:rPr lang="ja-JP" altLang="en-US" sz="2000" dirty="0" smtClean="0"/>
              <a:t>こと</a:t>
            </a:r>
            <a:r>
              <a:rPr lang="ja-JP" altLang="en-US" sz="2000" dirty="0" smtClean="0"/>
              <a:t>を発見！</a:t>
            </a:r>
            <a:endParaRPr lang="en-US" altLang="ja-JP" sz="2000" dirty="0" smtClean="0"/>
          </a:p>
        </p:txBody>
      </p:sp>
      <p:pic>
        <p:nvPicPr>
          <p:cNvPr id="29" name="図 28"/>
          <p:cNvPicPr>
            <a:picLocks noChangeAspect="1"/>
          </p:cNvPicPr>
          <p:nvPr/>
        </p:nvPicPr>
        <p:blipFill rotWithShape="1">
          <a:blip r:embed="rId3"/>
          <a:srcRect l="6031" t="8641" r="6350" b="13966"/>
          <a:stretch/>
        </p:blipFill>
        <p:spPr>
          <a:xfrm rot="1060920">
            <a:off x="6972189" y="5087418"/>
            <a:ext cx="1129561" cy="945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9050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20" grpId="0"/>
      <p:bldP spid="25" grpId="0"/>
      <p:bldP spid="26" grpId="0"/>
      <p:bldP spid="27" grpId="0"/>
      <p:bldP spid="2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Instagram</a:t>
            </a:r>
            <a:r>
              <a:rPr kumimoji="1" lang="ja-JP" altLang="en-US" dirty="0" smtClean="0"/>
              <a:t>型</a:t>
            </a:r>
            <a:endParaRPr kumimoji="1" lang="ja-JP" altLang="en-US" dirty="0"/>
          </a:p>
        </p:txBody>
      </p:sp>
      <p:pic>
        <p:nvPicPr>
          <p:cNvPr id="75" name="図 74" descr="instagram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1523" y="1417638"/>
            <a:ext cx="1025015" cy="1025015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3" name="直線コネクタ 12"/>
          <p:cNvCxnSpPr/>
          <p:nvPr/>
        </p:nvCxnSpPr>
        <p:spPr>
          <a:xfrm>
            <a:off x="447125" y="6019752"/>
            <a:ext cx="1334926" cy="3"/>
          </a:xfrm>
          <a:prstGeom prst="line">
            <a:avLst/>
          </a:prstGeom>
          <a:ln w="12700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直線コネクタ 17"/>
          <p:cNvCxnSpPr/>
          <p:nvPr/>
        </p:nvCxnSpPr>
        <p:spPr>
          <a:xfrm flipV="1">
            <a:off x="1782051" y="3940917"/>
            <a:ext cx="694758" cy="2078837"/>
          </a:xfrm>
          <a:prstGeom prst="line">
            <a:avLst/>
          </a:prstGeom>
          <a:ln w="12700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直線コネクタ 20"/>
          <p:cNvCxnSpPr/>
          <p:nvPr/>
        </p:nvCxnSpPr>
        <p:spPr>
          <a:xfrm flipH="1" flipV="1">
            <a:off x="2476810" y="3940918"/>
            <a:ext cx="750744" cy="2078836"/>
          </a:xfrm>
          <a:prstGeom prst="line">
            <a:avLst/>
          </a:prstGeom>
          <a:ln w="12700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直線コネクタ 24"/>
          <p:cNvCxnSpPr/>
          <p:nvPr/>
        </p:nvCxnSpPr>
        <p:spPr>
          <a:xfrm flipV="1">
            <a:off x="3227554" y="6019752"/>
            <a:ext cx="1278938" cy="2"/>
          </a:xfrm>
          <a:prstGeom prst="line">
            <a:avLst/>
          </a:prstGeom>
          <a:ln w="12700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曲線コネクタ 31"/>
          <p:cNvCxnSpPr/>
          <p:nvPr/>
        </p:nvCxnSpPr>
        <p:spPr>
          <a:xfrm>
            <a:off x="447125" y="4067675"/>
            <a:ext cx="1927890" cy="106447"/>
          </a:xfrm>
          <a:prstGeom prst="curvedConnector3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曲線コネクタ 38"/>
          <p:cNvCxnSpPr/>
          <p:nvPr/>
        </p:nvCxnSpPr>
        <p:spPr>
          <a:xfrm flipV="1">
            <a:off x="2578605" y="4067675"/>
            <a:ext cx="1927887" cy="101410"/>
          </a:xfrm>
          <a:prstGeom prst="curvedConnector3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6" name="図 65"/>
          <p:cNvPicPr>
            <a:picLocks noChangeAspect="1"/>
          </p:cNvPicPr>
          <p:nvPr/>
        </p:nvPicPr>
        <p:blipFill rotWithShape="1">
          <a:blip r:embed="rId3"/>
          <a:srcRect l="27124" t="29574" r="44321" b="18731"/>
          <a:stretch/>
        </p:blipFill>
        <p:spPr>
          <a:xfrm rot="1104858">
            <a:off x="2217585" y="3796457"/>
            <a:ext cx="225200" cy="491732"/>
          </a:xfrm>
          <a:prstGeom prst="rect">
            <a:avLst/>
          </a:prstGeom>
        </p:spPr>
      </p:pic>
      <p:cxnSp>
        <p:nvCxnSpPr>
          <p:cNvPr id="67" name="曲線コネクタ 66"/>
          <p:cNvCxnSpPr/>
          <p:nvPr/>
        </p:nvCxnSpPr>
        <p:spPr>
          <a:xfrm>
            <a:off x="2168242" y="4168727"/>
            <a:ext cx="206773" cy="358"/>
          </a:xfrm>
          <a:prstGeom prst="curvedConnector3">
            <a:avLst>
              <a:gd name="adj1" fmla="val 50000"/>
            </a:avLst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正方形/長方形 45"/>
          <p:cNvSpPr/>
          <p:nvPr/>
        </p:nvSpPr>
        <p:spPr>
          <a:xfrm>
            <a:off x="447125" y="2584856"/>
            <a:ext cx="4059367" cy="4043334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ja-JP" altLang="en-US" dirty="0"/>
          </a:p>
        </p:txBody>
      </p:sp>
      <p:sp>
        <p:nvSpPr>
          <p:cNvPr id="69" name="正方形/長方形 68"/>
          <p:cNvSpPr/>
          <p:nvPr/>
        </p:nvSpPr>
        <p:spPr>
          <a:xfrm>
            <a:off x="4946714" y="1695386"/>
            <a:ext cx="4059367" cy="149453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ja-JP" altLang="en-US" sz="2400" dirty="0" smtClean="0">
                <a:solidFill>
                  <a:schemeClr val="tx1"/>
                </a:solidFill>
              </a:rPr>
              <a:t>市場：</a:t>
            </a:r>
            <a:endParaRPr lang="en-US" altLang="ja-JP" sz="2400" dirty="0" smtClean="0">
              <a:solidFill>
                <a:schemeClr val="tx1"/>
              </a:solidFill>
            </a:endParaRPr>
          </a:p>
          <a:p>
            <a:r>
              <a:rPr lang="ja-JP" altLang="en-US" sz="2400" dirty="0" smtClean="0">
                <a:solidFill>
                  <a:schemeClr val="tx1"/>
                </a:solidFill>
              </a:rPr>
              <a:t>一部が顕在意識化</a:t>
            </a:r>
            <a:endParaRPr lang="en-US" altLang="ja-JP" sz="2400" dirty="0" smtClean="0">
              <a:solidFill>
                <a:schemeClr val="tx1"/>
              </a:solidFill>
            </a:endParaRPr>
          </a:p>
          <a:p>
            <a:endParaRPr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52" name="円/楕円 51"/>
          <p:cNvSpPr/>
          <p:nvPr/>
        </p:nvSpPr>
        <p:spPr>
          <a:xfrm>
            <a:off x="1612790" y="2912173"/>
            <a:ext cx="1728037" cy="589532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ja-JP" altLang="en-US" dirty="0" smtClean="0">
                <a:solidFill>
                  <a:srgbClr val="000000"/>
                </a:solidFill>
              </a:rPr>
              <a:t>顕在</a:t>
            </a:r>
            <a:r>
              <a:rPr lang="ja-JP" altLang="en-US" dirty="0" smtClean="0">
                <a:solidFill>
                  <a:srgbClr val="000000"/>
                </a:solidFill>
              </a:rPr>
              <a:t>意識</a:t>
            </a:r>
            <a:endParaRPr lang="ja-JP" altLang="en-US" dirty="0">
              <a:solidFill>
                <a:srgbClr val="000000"/>
              </a:solidFill>
            </a:endParaRPr>
          </a:p>
        </p:txBody>
      </p:sp>
      <p:sp>
        <p:nvSpPr>
          <p:cNvPr id="53" name="円/楕円 52"/>
          <p:cNvSpPr/>
          <p:nvPr/>
        </p:nvSpPr>
        <p:spPr>
          <a:xfrm>
            <a:off x="2770586" y="4285743"/>
            <a:ext cx="1629080" cy="589532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ja-JP" altLang="en-US" dirty="0" smtClean="0">
                <a:solidFill>
                  <a:srgbClr val="000000"/>
                </a:solidFill>
              </a:rPr>
              <a:t>潜在意識</a:t>
            </a:r>
            <a:endParaRPr lang="ja-JP" altLang="en-US" dirty="0">
              <a:solidFill>
                <a:srgbClr val="000000"/>
              </a:solidFill>
            </a:endParaRPr>
          </a:p>
        </p:txBody>
      </p:sp>
      <p:sp>
        <p:nvSpPr>
          <p:cNvPr id="54" name="円/楕円 53"/>
          <p:cNvSpPr/>
          <p:nvPr/>
        </p:nvSpPr>
        <p:spPr>
          <a:xfrm>
            <a:off x="1700146" y="6019752"/>
            <a:ext cx="1629080" cy="589532"/>
          </a:xfrm>
          <a:prstGeom prst="ellipse">
            <a:avLst/>
          </a:prstGeom>
          <a:noFill/>
          <a:ln>
            <a:noFill/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ja-JP" altLang="en-US" dirty="0" smtClean="0">
                <a:solidFill>
                  <a:srgbClr val="000000"/>
                </a:solidFill>
              </a:rPr>
              <a:t>市場</a:t>
            </a:r>
            <a:endParaRPr lang="ja-JP" altLang="en-US" dirty="0">
              <a:solidFill>
                <a:srgbClr val="000000"/>
              </a:solidFill>
            </a:endParaRPr>
          </a:p>
        </p:txBody>
      </p:sp>
      <p:grpSp>
        <p:nvGrpSpPr>
          <p:cNvPr id="3" name="図形グループ 2"/>
          <p:cNvGrpSpPr/>
          <p:nvPr/>
        </p:nvGrpSpPr>
        <p:grpSpPr>
          <a:xfrm>
            <a:off x="516604" y="4424513"/>
            <a:ext cx="1629080" cy="644056"/>
            <a:chOff x="516604" y="4424513"/>
            <a:chExt cx="1629080" cy="644056"/>
          </a:xfrm>
        </p:grpSpPr>
        <p:sp>
          <p:nvSpPr>
            <p:cNvPr id="55" name="円形吹き出し 54"/>
            <p:cNvSpPr/>
            <p:nvPr/>
          </p:nvSpPr>
          <p:spPr>
            <a:xfrm>
              <a:off x="633039" y="4424513"/>
              <a:ext cx="1338484" cy="644056"/>
            </a:xfrm>
            <a:prstGeom prst="wedgeEllipseCallout">
              <a:avLst>
                <a:gd name="adj1" fmla="val 70080"/>
                <a:gd name="adj2" fmla="val -82972"/>
              </a:avLst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ja-JP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56" name="円/楕円 55"/>
            <p:cNvSpPr/>
            <p:nvPr/>
          </p:nvSpPr>
          <p:spPr>
            <a:xfrm>
              <a:off x="516604" y="4479037"/>
              <a:ext cx="1629080" cy="589532"/>
            </a:xfrm>
            <a:prstGeom prst="ellipse">
              <a:avLst/>
            </a:prstGeom>
            <a:noFill/>
            <a:ln>
              <a:noFill/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ja-JP" altLang="en-US" dirty="0" smtClean="0">
                  <a:solidFill>
                    <a:srgbClr val="000000"/>
                  </a:solidFill>
                </a:rPr>
                <a:t>プロダクト</a:t>
              </a:r>
              <a:endParaRPr lang="ja-JP" altLang="en-US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8" name="図形グループ 7"/>
          <p:cNvGrpSpPr/>
          <p:nvPr/>
        </p:nvGrpSpPr>
        <p:grpSpPr>
          <a:xfrm>
            <a:off x="1893850" y="3664093"/>
            <a:ext cx="1068259" cy="379856"/>
            <a:chOff x="1899127" y="3632267"/>
            <a:chExt cx="1068259" cy="379856"/>
          </a:xfrm>
        </p:grpSpPr>
        <p:sp>
          <p:nvSpPr>
            <p:cNvPr id="4" name="フリーフォーム 3"/>
            <p:cNvSpPr/>
            <p:nvPr/>
          </p:nvSpPr>
          <p:spPr>
            <a:xfrm>
              <a:off x="2682517" y="3810330"/>
              <a:ext cx="284869" cy="201793"/>
            </a:xfrm>
            <a:custGeom>
              <a:avLst/>
              <a:gdLst>
                <a:gd name="connsiteX0" fmla="*/ 0 w 284869"/>
                <a:gd name="connsiteY0" fmla="*/ 201793 h 201793"/>
                <a:gd name="connsiteX1" fmla="*/ 94956 w 284869"/>
                <a:gd name="connsiteY1" fmla="*/ 106831 h 201793"/>
                <a:gd name="connsiteX2" fmla="*/ 142434 w 284869"/>
                <a:gd name="connsiteY2" fmla="*/ 83091 h 201793"/>
                <a:gd name="connsiteX3" fmla="*/ 166174 w 284869"/>
                <a:gd name="connsiteY3" fmla="*/ 59351 h 201793"/>
                <a:gd name="connsiteX4" fmla="*/ 201782 w 284869"/>
                <a:gd name="connsiteY4" fmla="*/ 47480 h 201793"/>
                <a:gd name="connsiteX5" fmla="*/ 237391 w 284869"/>
                <a:gd name="connsiteY5" fmla="*/ 23740 h 201793"/>
                <a:gd name="connsiteX6" fmla="*/ 284869 w 284869"/>
                <a:gd name="connsiteY6" fmla="*/ 0 h 201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4869" h="201793">
                  <a:moveTo>
                    <a:pt x="0" y="201793"/>
                  </a:moveTo>
                  <a:cubicBezTo>
                    <a:pt x="31652" y="170139"/>
                    <a:pt x="54918" y="126851"/>
                    <a:pt x="94956" y="106831"/>
                  </a:cubicBezTo>
                  <a:cubicBezTo>
                    <a:pt x="110782" y="98918"/>
                    <a:pt x="127712" y="92906"/>
                    <a:pt x="142434" y="83091"/>
                  </a:cubicBezTo>
                  <a:cubicBezTo>
                    <a:pt x="151746" y="76883"/>
                    <a:pt x="156578" y="65109"/>
                    <a:pt x="166174" y="59351"/>
                  </a:cubicBezTo>
                  <a:cubicBezTo>
                    <a:pt x="176902" y="52914"/>
                    <a:pt x="190591" y="53076"/>
                    <a:pt x="201782" y="47480"/>
                  </a:cubicBezTo>
                  <a:cubicBezTo>
                    <a:pt x="214541" y="41100"/>
                    <a:pt x="224631" y="30120"/>
                    <a:pt x="237391" y="23740"/>
                  </a:cubicBezTo>
                  <a:cubicBezTo>
                    <a:pt x="291947" y="-3539"/>
                    <a:pt x="258052" y="26817"/>
                    <a:pt x="284869" y="0"/>
                  </a:cubicBezTo>
                </a:path>
              </a:pathLst>
            </a:cu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フリーフォーム 4"/>
            <p:cNvSpPr/>
            <p:nvPr/>
          </p:nvSpPr>
          <p:spPr>
            <a:xfrm>
              <a:off x="2635039" y="3644147"/>
              <a:ext cx="237391" cy="201793"/>
            </a:xfrm>
            <a:custGeom>
              <a:avLst/>
              <a:gdLst>
                <a:gd name="connsiteX0" fmla="*/ 0 w 237391"/>
                <a:gd name="connsiteY0" fmla="*/ 201793 h 201793"/>
                <a:gd name="connsiteX1" fmla="*/ 94956 w 237391"/>
                <a:gd name="connsiteY1" fmla="*/ 83091 h 201793"/>
                <a:gd name="connsiteX2" fmla="*/ 166173 w 237391"/>
                <a:gd name="connsiteY2" fmla="*/ 35611 h 201793"/>
                <a:gd name="connsiteX3" fmla="*/ 189912 w 237391"/>
                <a:gd name="connsiteY3" fmla="*/ 11870 h 201793"/>
                <a:gd name="connsiteX4" fmla="*/ 237391 w 237391"/>
                <a:gd name="connsiteY4" fmla="*/ 0 h 201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7391" h="201793">
                  <a:moveTo>
                    <a:pt x="0" y="201793"/>
                  </a:moveTo>
                  <a:cubicBezTo>
                    <a:pt x="35251" y="148913"/>
                    <a:pt x="46634" y="121751"/>
                    <a:pt x="94956" y="83091"/>
                  </a:cubicBezTo>
                  <a:cubicBezTo>
                    <a:pt x="117235" y="65267"/>
                    <a:pt x="145999" y="55786"/>
                    <a:pt x="166173" y="35611"/>
                  </a:cubicBezTo>
                  <a:cubicBezTo>
                    <a:pt x="174086" y="27697"/>
                    <a:pt x="179902" y="16875"/>
                    <a:pt x="189912" y="11870"/>
                  </a:cubicBezTo>
                  <a:cubicBezTo>
                    <a:pt x="204503" y="4574"/>
                    <a:pt x="237391" y="0"/>
                    <a:pt x="237391" y="0"/>
                  </a:cubicBezTo>
                </a:path>
              </a:pathLst>
            </a:cu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" name="フリーフォーム 5"/>
            <p:cNvSpPr/>
            <p:nvPr/>
          </p:nvSpPr>
          <p:spPr>
            <a:xfrm>
              <a:off x="2136518" y="3632267"/>
              <a:ext cx="189913" cy="178063"/>
            </a:xfrm>
            <a:custGeom>
              <a:avLst/>
              <a:gdLst>
                <a:gd name="connsiteX0" fmla="*/ 189913 w 189913"/>
                <a:gd name="connsiteY0" fmla="*/ 178063 h 178063"/>
                <a:gd name="connsiteX1" fmla="*/ 130565 w 189913"/>
                <a:gd name="connsiteY1" fmla="*/ 83101 h 178063"/>
                <a:gd name="connsiteX2" fmla="*/ 106826 w 189913"/>
                <a:gd name="connsiteY2" fmla="*/ 47491 h 178063"/>
                <a:gd name="connsiteX3" fmla="*/ 83087 w 189913"/>
                <a:gd name="connsiteY3" fmla="*/ 23750 h 178063"/>
                <a:gd name="connsiteX4" fmla="*/ 0 w 189913"/>
                <a:gd name="connsiteY4" fmla="*/ 10 h 178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9913" h="178063">
                  <a:moveTo>
                    <a:pt x="189913" y="178063"/>
                  </a:moveTo>
                  <a:cubicBezTo>
                    <a:pt x="150045" y="78387"/>
                    <a:pt x="189036" y="153269"/>
                    <a:pt x="130565" y="83101"/>
                  </a:cubicBezTo>
                  <a:cubicBezTo>
                    <a:pt x="121433" y="72142"/>
                    <a:pt x="115737" y="58631"/>
                    <a:pt x="106826" y="47491"/>
                  </a:cubicBezTo>
                  <a:cubicBezTo>
                    <a:pt x="99835" y="38752"/>
                    <a:pt x="93097" y="28755"/>
                    <a:pt x="83087" y="23750"/>
                  </a:cubicBezTo>
                  <a:cubicBezTo>
                    <a:pt x="33107" y="-1241"/>
                    <a:pt x="32941" y="10"/>
                    <a:pt x="0" y="10"/>
                  </a:cubicBezTo>
                </a:path>
              </a:pathLst>
            </a:cu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フリーフォーム 6"/>
            <p:cNvSpPr/>
            <p:nvPr/>
          </p:nvSpPr>
          <p:spPr>
            <a:xfrm>
              <a:off x="1899127" y="3810330"/>
              <a:ext cx="273000" cy="178053"/>
            </a:xfrm>
            <a:custGeom>
              <a:avLst/>
              <a:gdLst>
                <a:gd name="connsiteX0" fmla="*/ 273000 w 273000"/>
                <a:gd name="connsiteY0" fmla="*/ 178053 h 178053"/>
                <a:gd name="connsiteX1" fmla="*/ 154304 w 273000"/>
                <a:gd name="connsiteY1" fmla="*/ 106831 h 178053"/>
                <a:gd name="connsiteX2" fmla="*/ 94956 w 273000"/>
                <a:gd name="connsiteY2" fmla="*/ 47480 h 178053"/>
                <a:gd name="connsiteX3" fmla="*/ 59348 w 273000"/>
                <a:gd name="connsiteY3" fmla="*/ 23740 h 178053"/>
                <a:gd name="connsiteX4" fmla="*/ 23739 w 273000"/>
                <a:gd name="connsiteY4" fmla="*/ 11870 h 178053"/>
                <a:gd name="connsiteX5" fmla="*/ 0 w 273000"/>
                <a:gd name="connsiteY5" fmla="*/ 0 h 178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3000" h="178053">
                  <a:moveTo>
                    <a:pt x="273000" y="178053"/>
                  </a:moveTo>
                  <a:cubicBezTo>
                    <a:pt x="217009" y="150056"/>
                    <a:pt x="198477" y="146098"/>
                    <a:pt x="154304" y="106831"/>
                  </a:cubicBezTo>
                  <a:cubicBezTo>
                    <a:pt x="133394" y="88243"/>
                    <a:pt x="118234" y="63000"/>
                    <a:pt x="94956" y="47480"/>
                  </a:cubicBezTo>
                  <a:cubicBezTo>
                    <a:pt x="83087" y="39567"/>
                    <a:pt x="72107" y="30120"/>
                    <a:pt x="59348" y="23740"/>
                  </a:cubicBezTo>
                  <a:cubicBezTo>
                    <a:pt x="48157" y="18144"/>
                    <a:pt x="35356" y="16517"/>
                    <a:pt x="23739" y="11870"/>
                  </a:cubicBezTo>
                  <a:cubicBezTo>
                    <a:pt x="15525" y="8584"/>
                    <a:pt x="7913" y="3957"/>
                    <a:pt x="0" y="0"/>
                  </a:cubicBezTo>
                </a:path>
              </a:pathLst>
            </a:cu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57" name="正方形/長方形 56"/>
          <p:cNvSpPr/>
          <p:nvPr/>
        </p:nvSpPr>
        <p:spPr>
          <a:xfrm>
            <a:off x="4946714" y="3664093"/>
            <a:ext cx="4059367" cy="149453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ja-JP" altLang="en-US" sz="2400" dirty="0" smtClean="0">
                <a:solidFill>
                  <a:schemeClr val="tx1"/>
                </a:solidFill>
              </a:rPr>
              <a:t>メリット</a:t>
            </a:r>
            <a:r>
              <a:rPr lang="ja-JP" altLang="en-US" sz="2400" dirty="0" smtClean="0">
                <a:solidFill>
                  <a:schemeClr val="tx1"/>
                </a:solidFill>
              </a:rPr>
              <a:t>：</a:t>
            </a:r>
            <a:endParaRPr lang="en-US" altLang="ja-JP" sz="2400" dirty="0" smtClean="0">
              <a:solidFill>
                <a:schemeClr val="tx1"/>
              </a:solidFill>
            </a:endParaRPr>
          </a:p>
          <a:p>
            <a:r>
              <a:rPr lang="ja-JP" altLang="en-US" sz="2400" dirty="0" smtClean="0">
                <a:solidFill>
                  <a:schemeClr val="tx1"/>
                </a:solidFill>
              </a:rPr>
              <a:t>大なり小なりニーズは確定</a:t>
            </a:r>
            <a:endParaRPr lang="en-US" altLang="ja-JP" sz="2400" dirty="0" smtClean="0">
              <a:solidFill>
                <a:schemeClr val="tx1"/>
              </a:solidFill>
            </a:endParaRPr>
          </a:p>
          <a:p>
            <a:endParaRPr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58" name="正方形/長方形 57"/>
          <p:cNvSpPr/>
          <p:nvPr/>
        </p:nvSpPr>
        <p:spPr>
          <a:xfrm>
            <a:off x="4946714" y="5057253"/>
            <a:ext cx="4059367" cy="149453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ja-JP" altLang="en-US" sz="2400" dirty="0" smtClean="0">
                <a:solidFill>
                  <a:schemeClr val="tx1"/>
                </a:solidFill>
              </a:rPr>
              <a:t>デメリット</a:t>
            </a:r>
            <a:r>
              <a:rPr lang="ja-JP" altLang="en-US" sz="2400" dirty="0" smtClean="0">
                <a:solidFill>
                  <a:schemeClr val="tx1"/>
                </a:solidFill>
              </a:rPr>
              <a:t>：</a:t>
            </a:r>
            <a:endParaRPr lang="en-US" altLang="ja-JP" sz="2400" dirty="0" smtClean="0">
              <a:solidFill>
                <a:schemeClr val="tx1"/>
              </a:solidFill>
            </a:endParaRPr>
          </a:p>
          <a:p>
            <a:r>
              <a:rPr lang="ja-JP" altLang="en-US" sz="2400" dirty="0" smtClean="0">
                <a:solidFill>
                  <a:schemeClr val="tx1"/>
                </a:solidFill>
              </a:rPr>
              <a:t>ニーズが大きいか</a:t>
            </a:r>
            <a:endParaRPr lang="en-US" altLang="ja-JP" sz="2400" dirty="0" smtClean="0">
              <a:solidFill>
                <a:schemeClr val="tx1"/>
              </a:solidFill>
            </a:endParaRPr>
          </a:p>
          <a:p>
            <a:r>
              <a:rPr lang="ja-JP" altLang="en-US" sz="2400" dirty="0" smtClean="0">
                <a:solidFill>
                  <a:schemeClr val="tx1"/>
                </a:solidFill>
              </a:rPr>
              <a:t>小さいかは不明</a:t>
            </a:r>
            <a:endParaRPr lang="en-US" altLang="ja-JP" sz="2400" dirty="0" smtClean="0">
              <a:solidFill>
                <a:schemeClr val="tx1"/>
              </a:solidFill>
            </a:endParaRPr>
          </a:p>
          <a:p>
            <a:endParaRPr lang="ja-JP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89859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/>
      <p:bldP spid="57" grpId="0"/>
      <p:bldP spid="5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二等辺三角形 7"/>
          <p:cNvSpPr/>
          <p:nvPr/>
        </p:nvSpPr>
        <p:spPr>
          <a:xfrm>
            <a:off x="5981437" y="4230163"/>
            <a:ext cx="2108375" cy="1746264"/>
          </a:xfrm>
          <a:prstGeom prst="triangle">
            <a:avLst>
              <a:gd name="adj" fmla="val 50820"/>
            </a:avLst>
          </a:prstGeom>
          <a:solidFill>
            <a:schemeClr val="tx1"/>
          </a:solidFill>
          <a:ln>
            <a:solidFill>
              <a:srgbClr val="17375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二等辺三角形 9"/>
          <p:cNvSpPr/>
          <p:nvPr/>
        </p:nvSpPr>
        <p:spPr>
          <a:xfrm>
            <a:off x="5536819" y="4234334"/>
            <a:ext cx="3008441" cy="2478128"/>
          </a:xfrm>
          <a:prstGeom prst="triangle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4" name="図 3" descr="instagram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9468" y="137032"/>
            <a:ext cx="1156818" cy="115681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テキスト ボックス 5"/>
          <p:cNvSpPr txBox="1"/>
          <p:nvPr/>
        </p:nvSpPr>
        <p:spPr>
          <a:xfrm>
            <a:off x="3571592" y="1079048"/>
            <a:ext cx="34860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 smtClean="0"/>
              <a:t>顕在意識：</a:t>
            </a:r>
            <a:endParaRPr lang="en-US" altLang="ja-JP" sz="2400" dirty="0" smtClean="0"/>
          </a:p>
          <a:p>
            <a:r>
              <a:rPr lang="ja-JP" altLang="en-US" sz="2400" dirty="0" smtClean="0"/>
              <a:t>撮影</a:t>
            </a:r>
            <a:r>
              <a:rPr kumimoji="1" lang="ja-JP" altLang="en-US" sz="2400" dirty="0" smtClean="0"/>
              <a:t>後別のツール</a:t>
            </a:r>
            <a:r>
              <a:rPr kumimoji="1" lang="ja-JP" altLang="en-US" sz="2400" dirty="0" smtClean="0"/>
              <a:t>で</a:t>
            </a:r>
            <a:r>
              <a:rPr kumimoji="1" lang="ja-JP" altLang="en-US" sz="2400" dirty="0" smtClean="0"/>
              <a:t>加工</a:t>
            </a:r>
            <a:endParaRPr lang="en-US" altLang="ja-JP" sz="2400" dirty="0" smtClean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670283" y="2346442"/>
            <a:ext cx="2823610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 smtClean="0"/>
              <a:t>仮説</a:t>
            </a:r>
            <a:endParaRPr lang="en-US" altLang="ja-JP" sz="2400" dirty="0" smtClean="0"/>
          </a:p>
          <a:p>
            <a:r>
              <a:rPr lang="ja-JP" altLang="en-US" sz="2400" dirty="0" smtClean="0"/>
              <a:t>潜在意識：</a:t>
            </a:r>
            <a:endParaRPr lang="en-US" altLang="ja-JP" sz="2400" dirty="0"/>
          </a:p>
          <a:p>
            <a:r>
              <a:rPr kumimoji="1" lang="ja-JP" altLang="en-US" sz="2400" dirty="0" smtClean="0"/>
              <a:t>簡単に加工したい？</a:t>
            </a:r>
            <a:endParaRPr kumimoji="1" lang="en-US" altLang="ja-JP" sz="2400" dirty="0" smtClean="0"/>
          </a:p>
        </p:txBody>
      </p:sp>
      <p:sp>
        <p:nvSpPr>
          <p:cNvPr id="12" name="二等辺三角形 11"/>
          <p:cNvSpPr/>
          <p:nvPr/>
        </p:nvSpPr>
        <p:spPr>
          <a:xfrm>
            <a:off x="785852" y="1494547"/>
            <a:ext cx="3008441" cy="2478128"/>
          </a:xfrm>
          <a:prstGeom prst="triangl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二等辺三角形 12"/>
          <p:cNvSpPr/>
          <p:nvPr/>
        </p:nvSpPr>
        <p:spPr>
          <a:xfrm>
            <a:off x="1931003" y="1494547"/>
            <a:ext cx="727449" cy="633231"/>
          </a:xfrm>
          <a:prstGeom prst="triangle">
            <a:avLst>
              <a:gd name="adj" fmla="val 50820"/>
            </a:avLst>
          </a:prstGeom>
          <a:solidFill>
            <a:schemeClr val="tx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pSp>
        <p:nvGrpSpPr>
          <p:cNvPr id="2" name="図形グループ 1"/>
          <p:cNvGrpSpPr/>
          <p:nvPr/>
        </p:nvGrpSpPr>
        <p:grpSpPr>
          <a:xfrm>
            <a:off x="243345" y="183416"/>
            <a:ext cx="1787804" cy="1115155"/>
            <a:chOff x="308243" y="985225"/>
            <a:chExt cx="1787804" cy="1115155"/>
          </a:xfrm>
        </p:grpSpPr>
        <p:sp>
          <p:nvSpPr>
            <p:cNvPr id="17" name="四角形吹き出し 16"/>
            <p:cNvSpPr/>
            <p:nvPr/>
          </p:nvSpPr>
          <p:spPr>
            <a:xfrm>
              <a:off x="308243" y="985225"/>
              <a:ext cx="1787804" cy="1115155"/>
            </a:xfrm>
            <a:prstGeom prst="wedgeRectCallout">
              <a:avLst>
                <a:gd name="adj1" fmla="val 52123"/>
                <a:gd name="adj2" fmla="val 72217"/>
              </a:avLst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4" name="テキスト ボックス 13"/>
            <p:cNvSpPr txBox="1"/>
            <p:nvPr/>
          </p:nvSpPr>
          <p:spPr>
            <a:xfrm>
              <a:off x="375804" y="1036575"/>
              <a:ext cx="166433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 smtClean="0"/>
                <a:t>ごく一部の</a:t>
              </a:r>
              <a:endParaRPr lang="en-US" altLang="ja-JP" dirty="0" smtClean="0"/>
            </a:p>
            <a:p>
              <a:r>
                <a:rPr lang="ja-JP" altLang="en-US" dirty="0" smtClean="0"/>
                <a:t>こだわり</a:t>
              </a:r>
              <a:r>
                <a:rPr lang="ja-JP" altLang="en-US" dirty="0" smtClean="0"/>
                <a:t>が強い</a:t>
              </a:r>
              <a:endParaRPr lang="en-US" altLang="ja-JP" dirty="0" smtClean="0"/>
            </a:p>
            <a:p>
              <a:r>
                <a:rPr kumimoji="1" lang="ja-JP" altLang="en-US" dirty="0" smtClean="0"/>
                <a:t>ユーザー</a:t>
              </a:r>
              <a:endParaRPr kumimoji="1" lang="ja-JP" altLang="en-US" dirty="0"/>
            </a:p>
          </p:txBody>
        </p:sp>
      </p:grpSp>
      <p:cxnSp>
        <p:nvCxnSpPr>
          <p:cNvPr id="18" name="直線コネクタ 17"/>
          <p:cNvCxnSpPr/>
          <p:nvPr/>
        </p:nvCxnSpPr>
        <p:spPr>
          <a:xfrm>
            <a:off x="864273" y="2126623"/>
            <a:ext cx="6471090" cy="0"/>
          </a:xfrm>
          <a:prstGeom prst="line">
            <a:avLst/>
          </a:prstGeom>
          <a:ln w="38100" cmpd="sng">
            <a:solidFill>
              <a:srgbClr val="17375E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/>
          <p:cNvSpPr txBox="1"/>
          <p:nvPr/>
        </p:nvSpPr>
        <p:spPr>
          <a:xfrm>
            <a:off x="9670784" y="5958036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一般</a:t>
            </a:r>
            <a:r>
              <a:rPr kumimoji="1" lang="ja-JP" altLang="en-US" dirty="0" smtClean="0"/>
              <a:t>ユーザ</a:t>
            </a:r>
            <a:endParaRPr kumimoji="1" lang="ja-JP" altLang="en-US" dirty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1533765" y="3187312"/>
            <a:ext cx="159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一般ユーザー</a:t>
            </a:r>
            <a:endParaRPr kumimoji="1" lang="ja-JP" altLang="en-US" dirty="0"/>
          </a:p>
        </p:txBody>
      </p:sp>
      <p:cxnSp>
        <p:nvCxnSpPr>
          <p:cNvPr id="30" name="直線コネクタ 29"/>
          <p:cNvCxnSpPr/>
          <p:nvPr/>
        </p:nvCxnSpPr>
        <p:spPr>
          <a:xfrm>
            <a:off x="5270078" y="5976427"/>
            <a:ext cx="3349161" cy="15988"/>
          </a:xfrm>
          <a:prstGeom prst="line">
            <a:avLst/>
          </a:prstGeom>
          <a:ln w="38100" cmpd="sng">
            <a:solidFill>
              <a:srgbClr val="17375E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/>
          <p:cNvCxnSpPr/>
          <p:nvPr/>
        </p:nvCxnSpPr>
        <p:spPr>
          <a:xfrm>
            <a:off x="5270078" y="4729600"/>
            <a:ext cx="3275182" cy="0"/>
          </a:xfrm>
          <a:prstGeom prst="line">
            <a:avLst/>
          </a:prstGeom>
          <a:ln w="38100" cmpd="sng">
            <a:solidFill>
              <a:srgbClr val="17375E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下矢印 35"/>
          <p:cNvSpPr/>
          <p:nvPr/>
        </p:nvSpPr>
        <p:spPr>
          <a:xfrm>
            <a:off x="5429994" y="4854906"/>
            <a:ext cx="451752" cy="1075022"/>
          </a:xfrm>
          <a:prstGeom prst="downArrow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2233832" y="4982010"/>
            <a:ext cx="28729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rgbClr val="FF0000"/>
                </a:solidFill>
              </a:rPr>
              <a:t>フィルター機能により</a:t>
            </a:r>
            <a:endParaRPr kumimoji="1" lang="en-US" altLang="ja-JP" sz="2400" dirty="0" smtClean="0">
              <a:solidFill>
                <a:srgbClr val="FF0000"/>
              </a:solidFill>
            </a:endParaRPr>
          </a:p>
          <a:p>
            <a:r>
              <a:rPr lang="ja-JP" altLang="en-US" sz="2400" dirty="0" smtClean="0">
                <a:solidFill>
                  <a:srgbClr val="FF0000"/>
                </a:solidFill>
              </a:rPr>
              <a:t>ユーザー激増！</a:t>
            </a:r>
            <a:endParaRPr kumimoji="1" lang="en-US" altLang="ja-JP" sz="2400" dirty="0" smtClean="0">
              <a:solidFill>
                <a:srgbClr val="FF0000"/>
              </a:solidFill>
            </a:endParaRPr>
          </a:p>
        </p:txBody>
      </p:sp>
      <p:sp>
        <p:nvSpPr>
          <p:cNvPr id="40" name="二等辺三角形 39"/>
          <p:cNvSpPr/>
          <p:nvPr/>
        </p:nvSpPr>
        <p:spPr>
          <a:xfrm>
            <a:off x="6727001" y="4234334"/>
            <a:ext cx="608362" cy="495266"/>
          </a:xfrm>
          <a:prstGeom prst="triangle">
            <a:avLst>
              <a:gd name="adj" fmla="val 50820"/>
            </a:avLst>
          </a:prstGeom>
          <a:solidFill>
            <a:schemeClr val="tx1"/>
          </a:solidFill>
          <a:ln>
            <a:solidFill>
              <a:srgbClr val="17375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347715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6" grpId="0"/>
      <p:bldP spid="7" grpId="0"/>
      <p:bldP spid="12" grpId="0" animBg="1"/>
      <p:bldP spid="12" grpId="1" animBg="1"/>
      <p:bldP spid="13" grpId="0" animBg="1"/>
      <p:bldP spid="29" grpId="0"/>
      <p:bldP spid="36" grpId="0" animBg="1"/>
      <p:bldP spid="39" grpId="0"/>
      <p:bldP spid="4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イノベーション事例</a:t>
            </a:r>
            <a:r>
              <a:rPr kumimoji="1" lang="en-US" altLang="ja-JP" dirty="0" smtClean="0"/>
              <a:t> 〜20th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417638"/>
            <a:ext cx="1831158" cy="11285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sz="2400" dirty="0" smtClean="0"/>
              <a:t>15〜16th</a:t>
            </a:r>
            <a:endParaRPr lang="en-US" altLang="ja-JP" sz="2400" dirty="0"/>
          </a:p>
          <a:p>
            <a:pPr marL="0" indent="0">
              <a:buNone/>
            </a:pPr>
            <a:r>
              <a:rPr lang="ja-JP" altLang="en-US" sz="2400" dirty="0" smtClean="0"/>
              <a:t>火縄銃</a:t>
            </a:r>
            <a:endParaRPr kumimoji="1" lang="ja-JP" altLang="en-US" sz="2400" dirty="0"/>
          </a:p>
        </p:txBody>
      </p:sp>
      <p:sp>
        <p:nvSpPr>
          <p:cNvPr id="4" name="コンテンツ プレースホルダー 2"/>
          <p:cNvSpPr txBox="1">
            <a:spLocks/>
          </p:cNvSpPr>
          <p:nvPr/>
        </p:nvSpPr>
        <p:spPr>
          <a:xfrm>
            <a:off x="3589496" y="1420834"/>
            <a:ext cx="1955372" cy="11285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altLang="ja-JP" sz="2400" dirty="0" smtClean="0"/>
              <a:t>19〜20th</a:t>
            </a:r>
          </a:p>
          <a:p>
            <a:pPr marL="0" indent="0">
              <a:buFont typeface="Arial"/>
              <a:buNone/>
            </a:pPr>
            <a:r>
              <a:rPr lang="ja-JP" altLang="en-US" sz="2400" dirty="0" smtClean="0"/>
              <a:t>飛行機</a:t>
            </a:r>
            <a:endParaRPr lang="ja-JP" altLang="en-US" sz="2400" dirty="0"/>
          </a:p>
        </p:txBody>
      </p:sp>
      <p:sp>
        <p:nvSpPr>
          <p:cNvPr id="5" name="コンテンツ プレースホルダー 2"/>
          <p:cNvSpPr txBox="1">
            <a:spLocks/>
          </p:cNvSpPr>
          <p:nvPr/>
        </p:nvSpPr>
        <p:spPr>
          <a:xfrm>
            <a:off x="6632360" y="1417638"/>
            <a:ext cx="2054440" cy="11285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altLang="ja-JP" sz="2400" dirty="0" smtClean="0"/>
              <a:t>19〜20th</a:t>
            </a:r>
          </a:p>
          <a:p>
            <a:pPr marL="0" indent="0">
              <a:buFont typeface="Arial"/>
              <a:buNone/>
            </a:pPr>
            <a:r>
              <a:rPr lang="ja-JP" altLang="en-US" sz="2400" dirty="0" smtClean="0"/>
              <a:t>自動車</a:t>
            </a:r>
            <a:endParaRPr lang="ja-JP" altLang="en-US" sz="2400" dirty="0"/>
          </a:p>
        </p:txBody>
      </p:sp>
      <p:pic>
        <p:nvPicPr>
          <p:cNvPr id="6" name="図 5" descr="初代クラウン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71" r="5901"/>
          <a:stretch/>
        </p:blipFill>
        <p:spPr>
          <a:xfrm>
            <a:off x="6697094" y="5726865"/>
            <a:ext cx="1989706" cy="1049115"/>
          </a:xfrm>
          <a:prstGeom prst="rect">
            <a:avLst/>
          </a:prstGeom>
        </p:spPr>
      </p:pic>
      <p:pic>
        <p:nvPicPr>
          <p:cNvPr id="8" name="図 7" descr="南蛮筒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1" y="2888814"/>
            <a:ext cx="2110557" cy="343882"/>
          </a:xfrm>
          <a:prstGeom prst="rect">
            <a:avLst/>
          </a:prstGeom>
        </p:spPr>
      </p:pic>
      <p:pic>
        <p:nvPicPr>
          <p:cNvPr id="10" name="図 9" descr="火縄銃　戦術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200" y="3977031"/>
            <a:ext cx="1780358" cy="2553792"/>
          </a:xfrm>
          <a:prstGeom prst="rect">
            <a:avLst/>
          </a:prstGeom>
        </p:spPr>
      </p:pic>
      <p:pic>
        <p:nvPicPr>
          <p:cNvPr id="11" name="図 10" descr="アヴィオン（フランス）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2368" y="2831927"/>
            <a:ext cx="2222500" cy="673100"/>
          </a:xfrm>
          <a:prstGeom prst="rect">
            <a:avLst/>
          </a:prstGeom>
        </p:spPr>
      </p:pic>
      <p:pic>
        <p:nvPicPr>
          <p:cNvPr id="14" name="図 13" descr="T型フォード２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4756" y="4111424"/>
            <a:ext cx="1932044" cy="1336041"/>
          </a:xfrm>
          <a:prstGeom prst="rect">
            <a:avLst/>
          </a:prstGeom>
        </p:spPr>
      </p:pic>
      <p:pic>
        <p:nvPicPr>
          <p:cNvPr id="15" name="図 14" descr="ベンツ　ガソリンエンジン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3960" y="2396973"/>
            <a:ext cx="1932044" cy="1494115"/>
          </a:xfrm>
          <a:prstGeom prst="rect">
            <a:avLst/>
          </a:prstGeom>
        </p:spPr>
      </p:pic>
      <p:pic>
        <p:nvPicPr>
          <p:cNvPr id="16" name="図 15" descr="零戦.jpg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000"/>
          <a:stretch/>
        </p:blipFill>
        <p:spPr>
          <a:xfrm>
            <a:off x="3322368" y="5499284"/>
            <a:ext cx="2222500" cy="1130116"/>
          </a:xfrm>
          <a:prstGeom prst="rect">
            <a:avLst/>
          </a:prstGeom>
        </p:spPr>
      </p:pic>
      <p:pic>
        <p:nvPicPr>
          <p:cNvPr id="17" name="図 16" descr="ライト兄弟.jpg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56" t="21004" r="4222" b="15799"/>
          <a:stretch/>
        </p:blipFill>
        <p:spPr>
          <a:xfrm>
            <a:off x="3322368" y="4028923"/>
            <a:ext cx="2222500" cy="1162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0446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Amazon</a:t>
            </a:r>
            <a:r>
              <a:rPr kumimoji="1" lang="ja-JP" altLang="en-US" dirty="0" smtClean="0"/>
              <a:t>型</a:t>
            </a:r>
            <a:endParaRPr kumimoji="1" lang="ja-JP" altLang="en-US" dirty="0"/>
          </a:p>
        </p:txBody>
      </p:sp>
      <p:pic>
        <p:nvPicPr>
          <p:cNvPr id="76" name="図 75" descr="アマゾン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7016" y="1417638"/>
            <a:ext cx="1210525" cy="805549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25" name="直線コネクタ 24"/>
          <p:cNvCxnSpPr/>
          <p:nvPr/>
        </p:nvCxnSpPr>
        <p:spPr>
          <a:xfrm>
            <a:off x="506245" y="6505628"/>
            <a:ext cx="2095390" cy="1"/>
          </a:xfrm>
          <a:prstGeom prst="line">
            <a:avLst/>
          </a:prstGeom>
          <a:ln w="12700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直線コネクタ 25"/>
          <p:cNvCxnSpPr/>
          <p:nvPr/>
        </p:nvCxnSpPr>
        <p:spPr>
          <a:xfrm flipH="1">
            <a:off x="2601635" y="2879678"/>
            <a:ext cx="868375" cy="3625951"/>
          </a:xfrm>
          <a:prstGeom prst="line">
            <a:avLst/>
          </a:prstGeom>
          <a:ln w="12700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直線コネクタ 29"/>
          <p:cNvCxnSpPr/>
          <p:nvPr/>
        </p:nvCxnSpPr>
        <p:spPr>
          <a:xfrm flipV="1">
            <a:off x="3470010" y="2870137"/>
            <a:ext cx="593761" cy="1"/>
          </a:xfrm>
          <a:prstGeom prst="line">
            <a:avLst/>
          </a:prstGeom>
          <a:ln w="12700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曲線コネクタ 38"/>
          <p:cNvCxnSpPr/>
          <p:nvPr/>
        </p:nvCxnSpPr>
        <p:spPr>
          <a:xfrm flipV="1">
            <a:off x="457200" y="5036165"/>
            <a:ext cx="2502534" cy="76337"/>
          </a:xfrm>
          <a:prstGeom prst="curvedConnector3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/>
          <p:cNvCxnSpPr/>
          <p:nvPr/>
        </p:nvCxnSpPr>
        <p:spPr>
          <a:xfrm>
            <a:off x="4063771" y="2889220"/>
            <a:ext cx="636568" cy="2828335"/>
          </a:xfrm>
          <a:prstGeom prst="line">
            <a:avLst/>
          </a:prstGeom>
          <a:ln w="12700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59" name="図 58"/>
          <p:cNvPicPr>
            <a:picLocks noChangeAspect="1"/>
          </p:cNvPicPr>
          <p:nvPr/>
        </p:nvPicPr>
        <p:blipFill rotWithShape="1">
          <a:blip r:embed="rId3"/>
          <a:srcRect r="31154" b="20506"/>
          <a:stretch/>
        </p:blipFill>
        <p:spPr>
          <a:xfrm rot="17658821">
            <a:off x="2671492" y="4459087"/>
            <a:ext cx="329972" cy="370447"/>
          </a:xfrm>
          <a:prstGeom prst="rect">
            <a:avLst/>
          </a:prstGeom>
        </p:spPr>
      </p:pic>
      <p:pic>
        <p:nvPicPr>
          <p:cNvPr id="60" name="図 59"/>
          <p:cNvPicPr>
            <a:picLocks noChangeAspect="1"/>
          </p:cNvPicPr>
          <p:nvPr/>
        </p:nvPicPr>
        <p:blipFill rotWithShape="1">
          <a:blip r:embed="rId4"/>
          <a:srcRect l="17918" t="6584" r="17545" b="7707"/>
          <a:stretch/>
        </p:blipFill>
        <p:spPr>
          <a:xfrm>
            <a:off x="3563787" y="2889220"/>
            <a:ext cx="443123" cy="605284"/>
          </a:xfrm>
          <a:prstGeom prst="rect">
            <a:avLst/>
          </a:prstGeom>
        </p:spPr>
      </p:pic>
      <p:pic>
        <p:nvPicPr>
          <p:cNvPr id="63" name="図 62"/>
          <p:cNvPicPr>
            <a:picLocks noChangeAspect="1"/>
          </p:cNvPicPr>
          <p:nvPr/>
        </p:nvPicPr>
        <p:blipFill rotWithShape="1">
          <a:blip r:embed="rId5"/>
          <a:srcRect l="9164" t="-1" r="52741" b="49044"/>
          <a:stretch/>
        </p:blipFill>
        <p:spPr>
          <a:xfrm rot="656124">
            <a:off x="2752186" y="2825663"/>
            <a:ext cx="575780" cy="792125"/>
          </a:xfrm>
          <a:prstGeom prst="rect">
            <a:avLst/>
          </a:prstGeom>
        </p:spPr>
      </p:pic>
      <p:pic>
        <p:nvPicPr>
          <p:cNvPr id="65" name="図 64"/>
          <p:cNvPicPr>
            <a:picLocks noChangeAspect="1"/>
          </p:cNvPicPr>
          <p:nvPr/>
        </p:nvPicPr>
        <p:blipFill rotWithShape="1">
          <a:blip r:embed="rId6"/>
          <a:srcRect l="14868" t="9198" r="38360" b="37688"/>
          <a:stretch/>
        </p:blipFill>
        <p:spPr>
          <a:xfrm rot="14786035">
            <a:off x="2674934" y="3601700"/>
            <a:ext cx="324745" cy="372891"/>
          </a:xfrm>
          <a:prstGeom prst="rect">
            <a:avLst/>
          </a:prstGeom>
        </p:spPr>
      </p:pic>
      <p:sp>
        <p:nvSpPr>
          <p:cNvPr id="46" name="正方形/長方形 45"/>
          <p:cNvSpPr/>
          <p:nvPr/>
        </p:nvSpPr>
        <p:spPr>
          <a:xfrm>
            <a:off x="506245" y="2331643"/>
            <a:ext cx="4194094" cy="42919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ja-JP" altLang="en-US" dirty="0"/>
          </a:p>
        </p:txBody>
      </p:sp>
      <p:sp>
        <p:nvSpPr>
          <p:cNvPr id="14" name="円/楕円 13"/>
          <p:cNvSpPr/>
          <p:nvPr/>
        </p:nvSpPr>
        <p:spPr>
          <a:xfrm>
            <a:off x="613071" y="3453620"/>
            <a:ext cx="1570771" cy="604775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dirty="0" smtClean="0">
                <a:solidFill>
                  <a:srgbClr val="000000"/>
                </a:solidFill>
              </a:rPr>
              <a:t>顕在意識</a:t>
            </a:r>
            <a:endParaRPr kumimoji="1" lang="ja-JP" altLang="en-US" dirty="0">
              <a:solidFill>
                <a:srgbClr val="000000"/>
              </a:solidFill>
            </a:endParaRPr>
          </a:p>
        </p:txBody>
      </p:sp>
      <p:sp>
        <p:nvSpPr>
          <p:cNvPr id="50" name="円/楕円 49"/>
          <p:cNvSpPr/>
          <p:nvPr/>
        </p:nvSpPr>
        <p:spPr>
          <a:xfrm>
            <a:off x="613071" y="5519032"/>
            <a:ext cx="1570771" cy="604775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rgbClr val="000000"/>
                </a:solidFill>
              </a:rPr>
              <a:t>潜在</a:t>
            </a:r>
            <a:r>
              <a:rPr lang="en-US" altLang="en-US" dirty="0" smtClean="0">
                <a:solidFill>
                  <a:srgbClr val="000000"/>
                </a:solidFill>
              </a:rPr>
              <a:t>意識</a:t>
            </a:r>
            <a:endParaRPr kumimoji="1" lang="ja-JP" altLang="en-US" dirty="0">
              <a:solidFill>
                <a:srgbClr val="000000"/>
              </a:solidFill>
            </a:endParaRPr>
          </a:p>
        </p:txBody>
      </p:sp>
      <p:sp>
        <p:nvSpPr>
          <p:cNvPr id="51" name="円/楕円 50"/>
          <p:cNvSpPr/>
          <p:nvPr/>
        </p:nvSpPr>
        <p:spPr>
          <a:xfrm>
            <a:off x="2959734" y="5519032"/>
            <a:ext cx="1570771" cy="604775"/>
          </a:xfrm>
          <a:prstGeom prst="ellipse">
            <a:avLst/>
          </a:prstGeom>
          <a:solidFill>
            <a:srgbClr val="FFFFFF"/>
          </a:solidFill>
          <a:ln>
            <a:noFill/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rgbClr val="000000"/>
                </a:solidFill>
              </a:rPr>
              <a:t>市場</a:t>
            </a:r>
            <a:endParaRPr kumimoji="1" lang="ja-JP" altLang="en-US" dirty="0">
              <a:solidFill>
                <a:srgbClr val="000000"/>
              </a:solidFill>
            </a:endParaRPr>
          </a:p>
        </p:txBody>
      </p:sp>
      <p:grpSp>
        <p:nvGrpSpPr>
          <p:cNvPr id="17" name="図形グループ 16"/>
          <p:cNvGrpSpPr/>
          <p:nvPr/>
        </p:nvGrpSpPr>
        <p:grpSpPr>
          <a:xfrm>
            <a:off x="889585" y="4214872"/>
            <a:ext cx="1567256" cy="656054"/>
            <a:chOff x="889585" y="4214872"/>
            <a:chExt cx="1567256" cy="656054"/>
          </a:xfrm>
        </p:grpSpPr>
        <p:sp>
          <p:nvSpPr>
            <p:cNvPr id="15" name="円形吹き出し 14"/>
            <p:cNvSpPr/>
            <p:nvPr/>
          </p:nvSpPr>
          <p:spPr>
            <a:xfrm>
              <a:off x="889585" y="4214872"/>
              <a:ext cx="1519932" cy="656054"/>
            </a:xfrm>
            <a:prstGeom prst="wedgeEllipseCallout">
              <a:avLst>
                <a:gd name="adj1" fmla="val 66707"/>
                <a:gd name="adj2" fmla="val -79540"/>
              </a:avLst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6" name="テキスト ボックス 15"/>
            <p:cNvSpPr txBox="1"/>
            <p:nvPr/>
          </p:nvSpPr>
          <p:spPr>
            <a:xfrm>
              <a:off x="1053050" y="4372200"/>
              <a:ext cx="14037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 smtClean="0">
                  <a:solidFill>
                    <a:srgbClr val="000000"/>
                  </a:solidFill>
                </a:rPr>
                <a:t>プロダクト</a:t>
              </a:r>
              <a:endParaRPr kumimoji="1" lang="ja-JP" altLang="en-US" dirty="0">
                <a:solidFill>
                  <a:srgbClr val="000000"/>
                </a:solidFill>
              </a:endParaRPr>
            </a:p>
          </p:txBody>
        </p:sp>
      </p:grpSp>
      <p:sp>
        <p:nvSpPr>
          <p:cNvPr id="19" name="正方形/長方形 18"/>
          <p:cNvSpPr/>
          <p:nvPr/>
        </p:nvSpPr>
        <p:spPr>
          <a:xfrm>
            <a:off x="5270078" y="1918824"/>
            <a:ext cx="3416722" cy="100388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400" dirty="0" smtClean="0">
                <a:solidFill>
                  <a:srgbClr val="000000"/>
                </a:solidFill>
              </a:rPr>
              <a:t>市場</a:t>
            </a:r>
            <a:r>
              <a:rPr lang="ja-JP" altLang="en-US" sz="2400" dirty="0" smtClean="0">
                <a:solidFill>
                  <a:srgbClr val="000000"/>
                </a:solidFill>
              </a:rPr>
              <a:t>：</a:t>
            </a:r>
            <a:endParaRPr lang="en-US" altLang="ja-JP" sz="2400" dirty="0" smtClean="0">
              <a:solidFill>
                <a:srgbClr val="000000"/>
              </a:solidFill>
            </a:endParaRPr>
          </a:p>
          <a:p>
            <a:r>
              <a:rPr lang="ja-JP" altLang="en-US" sz="2400" dirty="0" smtClean="0">
                <a:solidFill>
                  <a:srgbClr val="000000"/>
                </a:solidFill>
              </a:rPr>
              <a:t>多くの部分が顕在意識化</a:t>
            </a:r>
            <a:endParaRPr kumimoji="1" lang="en-US" altLang="ja-JP" sz="2400" dirty="0" smtClean="0">
              <a:solidFill>
                <a:srgbClr val="000000"/>
              </a:solidFill>
            </a:endParaRPr>
          </a:p>
        </p:txBody>
      </p:sp>
      <p:sp>
        <p:nvSpPr>
          <p:cNvPr id="56" name="正方形/長方形 55"/>
          <p:cNvSpPr/>
          <p:nvPr/>
        </p:nvSpPr>
        <p:spPr>
          <a:xfrm>
            <a:off x="5270078" y="3663485"/>
            <a:ext cx="3416722" cy="100388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400" dirty="0" smtClean="0">
                <a:solidFill>
                  <a:srgbClr val="000000"/>
                </a:solidFill>
              </a:rPr>
              <a:t>メリット：</a:t>
            </a:r>
            <a:endParaRPr lang="en-US" altLang="ja-JP" sz="2400" dirty="0" smtClean="0">
              <a:solidFill>
                <a:srgbClr val="000000"/>
              </a:solidFill>
            </a:endParaRPr>
          </a:p>
          <a:p>
            <a:r>
              <a:rPr lang="ja-JP" altLang="en-US" sz="2400" dirty="0" smtClean="0">
                <a:solidFill>
                  <a:srgbClr val="000000"/>
                </a:solidFill>
              </a:rPr>
              <a:t>ニーズが確定</a:t>
            </a:r>
            <a:endParaRPr kumimoji="1" lang="en-US" altLang="ja-JP" sz="2400" dirty="0" smtClean="0">
              <a:solidFill>
                <a:srgbClr val="000000"/>
              </a:solidFill>
            </a:endParaRPr>
          </a:p>
        </p:txBody>
      </p:sp>
      <p:sp>
        <p:nvSpPr>
          <p:cNvPr id="57" name="正方形/長方形 56"/>
          <p:cNvSpPr/>
          <p:nvPr/>
        </p:nvSpPr>
        <p:spPr>
          <a:xfrm>
            <a:off x="5270078" y="5137125"/>
            <a:ext cx="3416722" cy="100388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400" dirty="0" smtClean="0">
                <a:solidFill>
                  <a:srgbClr val="000000"/>
                </a:solidFill>
              </a:rPr>
              <a:t>デメリット：</a:t>
            </a:r>
            <a:endParaRPr lang="en-US" altLang="ja-JP" sz="2400" dirty="0" smtClean="0">
              <a:solidFill>
                <a:srgbClr val="000000"/>
              </a:solidFill>
            </a:endParaRPr>
          </a:p>
          <a:p>
            <a:r>
              <a:rPr lang="ja-JP" altLang="en-US" sz="2400" dirty="0" smtClean="0">
                <a:solidFill>
                  <a:srgbClr val="000000"/>
                </a:solidFill>
              </a:rPr>
              <a:t>競合が多い</a:t>
            </a:r>
            <a:endParaRPr kumimoji="1" lang="en-US" altLang="ja-JP" sz="24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29876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56" grpId="0" animBg="1"/>
      <p:bldP spid="5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 descr="アマゾン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564" y="303238"/>
            <a:ext cx="1623650" cy="108046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二等辺三角形 2"/>
          <p:cNvSpPr/>
          <p:nvPr/>
        </p:nvSpPr>
        <p:spPr>
          <a:xfrm>
            <a:off x="209608" y="2813234"/>
            <a:ext cx="3517430" cy="3230304"/>
          </a:xfrm>
          <a:prstGeom prst="triangle">
            <a:avLst>
              <a:gd name="adj" fmla="val 51012"/>
            </a:avLst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4" name="直線コネクタ 3"/>
          <p:cNvCxnSpPr/>
          <p:nvPr/>
        </p:nvCxnSpPr>
        <p:spPr>
          <a:xfrm>
            <a:off x="0" y="5313847"/>
            <a:ext cx="4104781" cy="0"/>
          </a:xfrm>
          <a:prstGeom prst="line">
            <a:avLst/>
          </a:prstGeom>
          <a:ln w="38100" cmpd="sng"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/>
          <p:cNvSpPr txBox="1"/>
          <p:nvPr/>
        </p:nvSpPr>
        <p:spPr>
          <a:xfrm>
            <a:off x="1428216" y="444615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顕在</a:t>
            </a:r>
            <a:r>
              <a:rPr lang="ja-JP" altLang="en-US" dirty="0" smtClean="0"/>
              <a:t>意識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428216" y="547985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潜在</a:t>
            </a:r>
            <a:r>
              <a:rPr kumimoji="1" lang="ja-JP" altLang="en-US" dirty="0" smtClean="0"/>
              <a:t>意識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2735989" y="781668"/>
            <a:ext cx="22669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市場の将来性</a:t>
            </a:r>
            <a:r>
              <a:rPr kumimoji="1" lang="ja-JP" altLang="en-US" sz="2400" dirty="0" smtClean="0"/>
              <a:t>と</a:t>
            </a:r>
            <a:endParaRPr kumimoji="1" lang="en-US" altLang="ja-JP" sz="2400" dirty="0" smtClean="0"/>
          </a:p>
          <a:p>
            <a:r>
              <a:rPr kumimoji="1" lang="ja-JP" altLang="en-US" sz="2400" dirty="0" smtClean="0"/>
              <a:t>継続性</a:t>
            </a:r>
            <a:r>
              <a:rPr kumimoji="1" lang="ja-JP" altLang="en-US" sz="2400" dirty="0" smtClean="0"/>
              <a:t>は</a:t>
            </a:r>
            <a:r>
              <a:rPr kumimoji="1" lang="ja-JP" altLang="en-US" sz="2400" dirty="0" smtClean="0"/>
              <a:t>確定</a:t>
            </a:r>
            <a:endParaRPr kumimoji="1" lang="en-US" altLang="ja-JP" sz="2400" dirty="0" smtClean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6687090" y="779215"/>
            <a:ext cx="16177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 smtClean="0"/>
              <a:t>競合</a:t>
            </a:r>
            <a:r>
              <a:rPr lang="ja-JP" altLang="en-US" sz="2400" dirty="0" smtClean="0"/>
              <a:t>と</a:t>
            </a:r>
            <a:r>
              <a:rPr lang="ja-JP" altLang="en-US" sz="2400" dirty="0" smtClean="0"/>
              <a:t>の</a:t>
            </a:r>
            <a:endParaRPr lang="en-US" altLang="ja-JP" sz="2400" dirty="0" smtClean="0"/>
          </a:p>
          <a:p>
            <a:r>
              <a:rPr lang="ja-JP" altLang="en-US" sz="2400" dirty="0" smtClean="0"/>
              <a:t>激しい</a:t>
            </a:r>
            <a:r>
              <a:rPr lang="ja-JP" altLang="en-US" sz="2400" dirty="0" smtClean="0"/>
              <a:t>戦い</a:t>
            </a:r>
            <a:endParaRPr lang="en-US" altLang="ja-JP" sz="2400" dirty="0" smtClean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3980709" y="2252520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 smtClean="0"/>
              <a:t>＜戦術が命＞</a:t>
            </a:r>
            <a:endParaRPr lang="en-US" altLang="ja-JP" sz="2400" dirty="0" smtClean="0"/>
          </a:p>
        </p:txBody>
      </p:sp>
      <p:sp>
        <p:nvSpPr>
          <p:cNvPr id="12" name="上下矢印 11"/>
          <p:cNvSpPr/>
          <p:nvPr/>
        </p:nvSpPr>
        <p:spPr>
          <a:xfrm rot="16200000">
            <a:off x="5621804" y="778500"/>
            <a:ext cx="303163" cy="907243"/>
          </a:xfrm>
          <a:prstGeom prst="upDownArrow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ja-JP" altLang="en-US" dirty="0"/>
          </a:p>
        </p:txBody>
      </p:sp>
      <p:pic>
        <p:nvPicPr>
          <p:cNvPr id="13" name="図 12"/>
          <p:cNvPicPr>
            <a:picLocks noChangeAspect="1"/>
          </p:cNvPicPr>
          <p:nvPr/>
        </p:nvPicPr>
        <p:blipFill rotWithShape="1">
          <a:blip r:embed="rId4"/>
          <a:srcRect r="31154" b="20506"/>
          <a:stretch/>
        </p:blipFill>
        <p:spPr>
          <a:xfrm rot="17658821">
            <a:off x="594323" y="4487549"/>
            <a:ext cx="329972" cy="370447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/>
        </p:nvPicPr>
        <p:blipFill rotWithShape="1">
          <a:blip r:embed="rId5"/>
          <a:srcRect l="17918" t="6584" r="17545" b="7707"/>
          <a:stretch/>
        </p:blipFill>
        <p:spPr>
          <a:xfrm>
            <a:off x="1784392" y="3215603"/>
            <a:ext cx="443123" cy="605284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/>
        </p:nvPicPr>
        <p:blipFill rotWithShape="1">
          <a:blip r:embed="rId6"/>
          <a:srcRect l="9164" t="-1" r="52741" b="49044"/>
          <a:stretch/>
        </p:blipFill>
        <p:spPr>
          <a:xfrm rot="656124">
            <a:off x="1077811" y="2666828"/>
            <a:ext cx="575780" cy="792125"/>
          </a:xfrm>
          <a:prstGeom prst="rect">
            <a:avLst/>
          </a:prstGeom>
        </p:spPr>
      </p:pic>
      <p:pic>
        <p:nvPicPr>
          <p:cNvPr id="16" name="図 15"/>
          <p:cNvPicPr>
            <a:picLocks noChangeAspect="1"/>
          </p:cNvPicPr>
          <p:nvPr/>
        </p:nvPicPr>
        <p:blipFill rotWithShape="1">
          <a:blip r:embed="rId7"/>
          <a:srcRect l="14868" t="9198" r="38360" b="37688"/>
          <a:stretch/>
        </p:blipFill>
        <p:spPr>
          <a:xfrm rot="14786035">
            <a:off x="969676" y="3531432"/>
            <a:ext cx="324745" cy="372891"/>
          </a:xfrm>
          <a:prstGeom prst="rect">
            <a:avLst/>
          </a:prstGeom>
        </p:spPr>
      </p:pic>
      <p:sp>
        <p:nvSpPr>
          <p:cNvPr id="17" name="テキスト ボックス 16"/>
          <p:cNvSpPr txBox="1"/>
          <p:nvPr/>
        </p:nvSpPr>
        <p:spPr>
          <a:xfrm>
            <a:off x="4365515" y="2812572"/>
            <a:ext cx="360507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 smtClean="0"/>
              <a:t>1</a:t>
            </a:r>
            <a:r>
              <a:rPr lang="en-US" altLang="ja-JP" sz="2000" dirty="0" smtClean="0"/>
              <a:t>.</a:t>
            </a:r>
            <a:r>
              <a:rPr lang="ja-JP" altLang="en-US" sz="2000" dirty="0" smtClean="0"/>
              <a:t>先行者の</a:t>
            </a:r>
            <a:r>
              <a:rPr lang="ja-JP" altLang="en-US" sz="2000" dirty="0" smtClean="0"/>
              <a:t>メリット</a:t>
            </a:r>
            <a:endParaRPr lang="en-US" altLang="ja-JP" sz="2000" dirty="0" smtClean="0"/>
          </a:p>
          <a:p>
            <a:r>
              <a:rPr lang="ja-JP" altLang="en-US" sz="2000" dirty="0" smtClean="0"/>
              <a:t>・</a:t>
            </a:r>
            <a:r>
              <a:rPr lang="ja-JP" altLang="en-US" sz="2000" dirty="0" smtClean="0"/>
              <a:t>ネットワーク</a:t>
            </a:r>
            <a:r>
              <a:rPr lang="ja-JP" altLang="en-US" sz="2000" dirty="0" smtClean="0"/>
              <a:t>の外部性を</a:t>
            </a:r>
            <a:r>
              <a:rPr lang="ja-JP" altLang="en-US" sz="2000" dirty="0" smtClean="0"/>
              <a:t>活かす</a:t>
            </a:r>
            <a:endParaRPr lang="en-US" altLang="ja-JP" sz="2000" dirty="0" smtClean="0"/>
          </a:p>
          <a:p>
            <a:r>
              <a:rPr lang="ja-JP" altLang="ja-JP" sz="2000" dirty="0"/>
              <a:t>　</a:t>
            </a:r>
            <a:r>
              <a:rPr lang="ja-JP" altLang="en-US" sz="2000" dirty="0" smtClean="0"/>
              <a:t>リコメンド</a:t>
            </a:r>
            <a:r>
              <a:rPr lang="ja-JP" altLang="en-US" sz="2000" dirty="0" smtClean="0"/>
              <a:t>、ランキングなど</a:t>
            </a:r>
            <a:endParaRPr lang="en-US" altLang="ja-JP" sz="2000" dirty="0" smtClean="0"/>
          </a:p>
          <a:p>
            <a:endParaRPr lang="en-US" altLang="ja-JP" sz="2000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4402208" y="4136011"/>
            <a:ext cx="16618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 smtClean="0"/>
              <a:t>2</a:t>
            </a:r>
            <a:r>
              <a:rPr lang="en-US" altLang="ja-JP" sz="2000" dirty="0" smtClean="0"/>
              <a:t>.</a:t>
            </a:r>
            <a:r>
              <a:rPr kumimoji="1" lang="ja-JP" altLang="en-US" sz="2000" dirty="0" smtClean="0"/>
              <a:t>技術的障壁</a:t>
            </a:r>
            <a:endParaRPr kumimoji="1" lang="en-US" altLang="ja-JP" sz="2000" dirty="0" smtClean="0"/>
          </a:p>
          <a:p>
            <a:r>
              <a:rPr lang="ja-JP" altLang="en-US" sz="2000" dirty="0" smtClean="0"/>
              <a:t>・</a:t>
            </a:r>
            <a:r>
              <a:rPr lang="ja-JP" altLang="en-US" sz="2000" dirty="0" smtClean="0"/>
              <a:t>ワンクリック</a:t>
            </a:r>
            <a:endParaRPr lang="en-US" altLang="ja-JP" sz="2000" dirty="0" smtClean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4402208" y="5187464"/>
            <a:ext cx="356838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 smtClean="0"/>
              <a:t>3</a:t>
            </a:r>
            <a:r>
              <a:rPr lang="en-US" altLang="ja-JP" sz="2000" dirty="0" smtClean="0"/>
              <a:t>.</a:t>
            </a:r>
            <a:r>
              <a:rPr lang="ja-JP" altLang="en-US" sz="2000" dirty="0" smtClean="0"/>
              <a:t>リーンかつステルスにスタート</a:t>
            </a:r>
            <a:endParaRPr lang="en-US" altLang="ja-JP" sz="2000" dirty="0" smtClean="0"/>
          </a:p>
          <a:p>
            <a:r>
              <a:rPr lang="ja-JP" altLang="en-US" sz="2000" dirty="0" smtClean="0"/>
              <a:t>・</a:t>
            </a:r>
            <a:r>
              <a:rPr lang="ja-JP" altLang="en-US" sz="2000" dirty="0" smtClean="0"/>
              <a:t>初期</a:t>
            </a:r>
            <a:r>
              <a:rPr lang="ja-JP" altLang="en-US" sz="2000" dirty="0" smtClean="0"/>
              <a:t>の</a:t>
            </a:r>
            <a:r>
              <a:rPr lang="ja-JP" altLang="en-US" sz="2000" dirty="0" smtClean="0"/>
              <a:t>カテゴリ</a:t>
            </a:r>
            <a:r>
              <a:rPr lang="ja-JP" altLang="en-US" sz="2000" dirty="0" smtClean="0"/>
              <a:t>の絞り込み</a:t>
            </a:r>
            <a:endParaRPr lang="en-US" altLang="ja-JP" sz="2000" dirty="0" smtClean="0"/>
          </a:p>
          <a:p>
            <a:r>
              <a:rPr kumimoji="1" lang="en-US" altLang="ja-JP" sz="2000" dirty="0" smtClean="0"/>
              <a:t>→</a:t>
            </a:r>
            <a:r>
              <a:rPr kumimoji="1" lang="ja-JP" altLang="en-US" sz="2000" dirty="0" smtClean="0"/>
              <a:t>真意を悟られないように</a:t>
            </a:r>
            <a:endParaRPr kumimoji="1" lang="en-US" altLang="ja-JP" sz="2000" dirty="0" smtClean="0"/>
          </a:p>
          <a:p>
            <a:endParaRPr kumimoji="1" lang="ja-JP" altLang="en-US" sz="2000" dirty="0"/>
          </a:p>
        </p:txBody>
      </p:sp>
      <p:sp>
        <p:nvSpPr>
          <p:cNvPr id="20" name="下矢印 19"/>
          <p:cNvSpPr/>
          <p:nvPr/>
        </p:nvSpPr>
        <p:spPr>
          <a:xfrm>
            <a:off x="5541206" y="1429560"/>
            <a:ext cx="470828" cy="822960"/>
          </a:xfrm>
          <a:prstGeom prst="downArrow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052344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 animBg="1"/>
      <p:bldP spid="17" grpId="0"/>
      <p:bldP spid="18" grpId="0"/>
      <p:bldP spid="19" grpId="0"/>
      <p:bldP spid="2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1171320" y="393195"/>
            <a:ext cx="70424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000" dirty="0" smtClean="0"/>
              <a:t>まとめ</a:t>
            </a:r>
            <a:endParaRPr kumimoji="1" lang="ja-JP" altLang="en-US" sz="4000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384155" y="1805747"/>
            <a:ext cx="40512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dirty="0" smtClean="0"/>
              <a:t>潜在意識の仮説検証</a:t>
            </a:r>
            <a:endParaRPr lang="en-US" altLang="ja-JP" sz="2400" dirty="0" smtClean="0"/>
          </a:p>
        </p:txBody>
      </p:sp>
      <p:pic>
        <p:nvPicPr>
          <p:cNvPr id="4" name="図 3" descr="airbnb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320" y="1791425"/>
            <a:ext cx="1275425" cy="475987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5" name="図 4" descr="instagram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294" y="3353471"/>
            <a:ext cx="877478" cy="87747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図 5" descr="アマゾン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221" y="5200259"/>
            <a:ext cx="1139934" cy="75857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テキスト ボックス 6"/>
          <p:cNvSpPr txBox="1"/>
          <p:nvPr/>
        </p:nvSpPr>
        <p:spPr>
          <a:xfrm>
            <a:off x="3025110" y="3258989"/>
            <a:ext cx="40512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 smtClean="0"/>
              <a:t>コアユーザーの顕在意識</a:t>
            </a:r>
            <a:endParaRPr lang="en-US" altLang="ja-JP" sz="2400" dirty="0" smtClean="0"/>
          </a:p>
          <a:p>
            <a:r>
              <a:rPr lang="ja-JP" altLang="en-US" sz="2400" dirty="0" smtClean="0"/>
              <a:t>の行動観察</a:t>
            </a:r>
            <a:endParaRPr lang="en-US" altLang="ja-JP" sz="2400" dirty="0" smtClean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025110" y="5353440"/>
            <a:ext cx="40512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 smtClean="0"/>
              <a:t>生き残りの戦略</a:t>
            </a:r>
            <a:endParaRPr lang="en-US" altLang="ja-JP" sz="2400" dirty="0" smtClean="0"/>
          </a:p>
        </p:txBody>
      </p:sp>
    </p:spTree>
    <p:extLst>
      <p:ext uri="{BB962C8B-B14F-4D97-AF65-F5344CB8AC3E}">
        <p14:creationId xmlns:p14="http://schemas.microsoft.com/office/powerpoint/2010/main" val="14870946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イノベーション</a:t>
            </a:r>
            <a:r>
              <a:rPr lang="en-US" altLang="ja-JP" dirty="0" smtClean="0"/>
              <a:t> </a:t>
            </a:r>
            <a:r>
              <a:rPr lang="ja-JP" altLang="en-US" dirty="0" smtClean="0"/>
              <a:t>まとめ</a:t>
            </a:r>
            <a:r>
              <a:rPr lang="en-US" altLang="ja-JP" dirty="0" smtClean="0"/>
              <a:t>〜20th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762000" y="1600201"/>
            <a:ext cx="2006600" cy="1066800"/>
          </a:xfrm>
        </p:spPr>
        <p:txBody>
          <a:bodyPr/>
          <a:lstStyle/>
          <a:p>
            <a:pPr marL="0" indent="0" algn="ctr">
              <a:buNone/>
            </a:pPr>
            <a:r>
              <a:rPr kumimoji="1" lang="ja-JP" altLang="en-US" dirty="0" smtClean="0"/>
              <a:t>欧州</a:t>
            </a:r>
            <a:endParaRPr kumimoji="1" lang="ja-JP" altLang="en-US" dirty="0"/>
          </a:p>
        </p:txBody>
      </p:sp>
      <p:sp>
        <p:nvSpPr>
          <p:cNvPr id="4" name="コンテンツ プレースホルダー 2"/>
          <p:cNvSpPr txBox="1">
            <a:spLocks/>
          </p:cNvSpPr>
          <p:nvPr/>
        </p:nvSpPr>
        <p:spPr>
          <a:xfrm>
            <a:off x="762000" y="3302002"/>
            <a:ext cx="2006600" cy="106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altLang="ja-JP" dirty="0" smtClean="0"/>
              <a:t>USA</a:t>
            </a:r>
            <a:endParaRPr lang="ja-JP" altLang="en-US" dirty="0"/>
          </a:p>
        </p:txBody>
      </p:sp>
      <p:sp>
        <p:nvSpPr>
          <p:cNvPr id="5" name="コンテンツ プレースホルダー 2"/>
          <p:cNvSpPr txBox="1">
            <a:spLocks/>
          </p:cNvSpPr>
          <p:nvPr/>
        </p:nvSpPr>
        <p:spPr>
          <a:xfrm>
            <a:off x="762000" y="5130801"/>
            <a:ext cx="2006600" cy="106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ja-JP" altLang="en-US" dirty="0" smtClean="0"/>
              <a:t>日本</a:t>
            </a:r>
            <a:endParaRPr lang="ja-JP" altLang="en-US" dirty="0"/>
          </a:p>
        </p:txBody>
      </p:sp>
      <p:sp>
        <p:nvSpPr>
          <p:cNvPr id="6" name="コンテンツ プレースホルダー 2"/>
          <p:cNvSpPr txBox="1">
            <a:spLocks/>
          </p:cNvSpPr>
          <p:nvPr/>
        </p:nvSpPr>
        <p:spPr>
          <a:xfrm>
            <a:off x="3403600" y="1498601"/>
            <a:ext cx="2362200" cy="1290637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altLang="ja-JP" dirty="0" smtClean="0"/>
              <a:t>Thinking up </a:t>
            </a:r>
          </a:p>
          <a:p>
            <a:pPr marL="0" indent="0">
              <a:buFont typeface="Arial"/>
              <a:buNone/>
            </a:pPr>
            <a:r>
              <a:rPr lang="en-US" altLang="ja-JP" dirty="0" smtClean="0"/>
              <a:t>new things</a:t>
            </a:r>
            <a:endParaRPr lang="ja-JP" altLang="en-US" dirty="0"/>
          </a:p>
        </p:txBody>
      </p:sp>
      <p:sp>
        <p:nvSpPr>
          <p:cNvPr id="7" name="コンテンツ プレースホルダー 2"/>
          <p:cNvSpPr txBox="1">
            <a:spLocks/>
          </p:cNvSpPr>
          <p:nvPr/>
        </p:nvSpPr>
        <p:spPr>
          <a:xfrm>
            <a:off x="3403600" y="5156201"/>
            <a:ext cx="2362200" cy="1371599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altLang="ja-JP" dirty="0" smtClean="0"/>
              <a:t>Improving </a:t>
            </a:r>
          </a:p>
          <a:p>
            <a:pPr marL="0" indent="0">
              <a:buFont typeface="Arial"/>
              <a:buNone/>
            </a:pPr>
            <a:r>
              <a:rPr lang="en-US" altLang="ja-JP" dirty="0" smtClean="0"/>
              <a:t>things</a:t>
            </a:r>
            <a:endParaRPr lang="ja-JP" altLang="en-US" dirty="0"/>
          </a:p>
        </p:txBody>
      </p:sp>
      <p:sp>
        <p:nvSpPr>
          <p:cNvPr id="8" name="コンテンツ プレースホルダー 2"/>
          <p:cNvSpPr txBox="1">
            <a:spLocks/>
          </p:cNvSpPr>
          <p:nvPr/>
        </p:nvSpPr>
        <p:spPr>
          <a:xfrm>
            <a:off x="3403600" y="3302001"/>
            <a:ext cx="2362200" cy="1371599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altLang="ja-JP" dirty="0" smtClean="0"/>
              <a:t>Doing </a:t>
            </a:r>
          </a:p>
          <a:p>
            <a:pPr marL="0" indent="0">
              <a:buFont typeface="Arial"/>
              <a:buNone/>
            </a:pPr>
            <a:r>
              <a:rPr lang="en-US" altLang="ja-JP" dirty="0" smtClean="0"/>
              <a:t>new things</a:t>
            </a:r>
            <a:endParaRPr lang="ja-JP" altLang="en-US" dirty="0"/>
          </a:p>
        </p:txBody>
      </p:sp>
      <p:sp>
        <p:nvSpPr>
          <p:cNvPr id="11" name="下矢印 10"/>
          <p:cNvSpPr/>
          <p:nvPr/>
        </p:nvSpPr>
        <p:spPr>
          <a:xfrm>
            <a:off x="4038600" y="4770440"/>
            <a:ext cx="1069340" cy="279401"/>
          </a:xfrm>
          <a:prstGeom prst="downArrow">
            <a:avLst/>
          </a:prstGeom>
          <a:solidFill>
            <a:schemeClr val="bg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ja-JP" altLang="en-US" dirty="0"/>
          </a:p>
        </p:txBody>
      </p:sp>
      <p:sp>
        <p:nvSpPr>
          <p:cNvPr id="12" name="下矢印 11"/>
          <p:cNvSpPr/>
          <p:nvPr/>
        </p:nvSpPr>
        <p:spPr>
          <a:xfrm>
            <a:off x="4038600" y="2921002"/>
            <a:ext cx="1069340" cy="279401"/>
          </a:xfrm>
          <a:prstGeom prst="downArrow">
            <a:avLst/>
          </a:prstGeom>
          <a:solidFill>
            <a:schemeClr val="bg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ja-JP" altLang="en-US"/>
          </a:p>
        </p:txBody>
      </p:sp>
      <p:pic>
        <p:nvPicPr>
          <p:cNvPr id="15" name="図 14" descr="初代クラウン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71" r="5901"/>
          <a:stretch/>
        </p:blipFill>
        <p:spPr>
          <a:xfrm>
            <a:off x="6476565" y="5353348"/>
            <a:ext cx="1989706" cy="1049115"/>
          </a:xfrm>
          <a:prstGeom prst="rect">
            <a:avLst/>
          </a:prstGeom>
        </p:spPr>
      </p:pic>
      <p:pic>
        <p:nvPicPr>
          <p:cNvPr id="16" name="図 15" descr="T型フォード２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6565" y="3372359"/>
            <a:ext cx="1932044" cy="1336041"/>
          </a:xfrm>
          <a:prstGeom prst="rect">
            <a:avLst/>
          </a:prstGeom>
        </p:spPr>
      </p:pic>
      <p:pic>
        <p:nvPicPr>
          <p:cNvPr id="17" name="図 16" descr="ベンツ　ガソリンエンジン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5769" y="1442966"/>
            <a:ext cx="1932044" cy="1494115"/>
          </a:xfrm>
          <a:prstGeom prst="rect">
            <a:avLst/>
          </a:prstGeom>
        </p:spPr>
      </p:pic>
      <p:sp>
        <p:nvSpPr>
          <p:cNvPr id="13" name="四角形吹き出し 12"/>
          <p:cNvSpPr/>
          <p:nvPr/>
        </p:nvSpPr>
        <p:spPr>
          <a:xfrm>
            <a:off x="6502400" y="1490135"/>
            <a:ext cx="2184400" cy="5029199"/>
          </a:xfrm>
          <a:prstGeom prst="wedgeRectCallout">
            <a:avLst>
              <a:gd name="adj1" fmla="val -83266"/>
              <a:gd name="adj2" fmla="val 3320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algn="ctr"/>
            <a:r>
              <a:rPr lang="ja-JP" altLang="en-US" sz="2400" b="1" u="sng" dirty="0" smtClean="0">
                <a:solidFill>
                  <a:schemeClr val="tx1"/>
                </a:solidFill>
              </a:rPr>
              <a:t>キャッチアップの時代</a:t>
            </a:r>
            <a:endParaRPr lang="en-US" altLang="ja-JP" sz="2400" b="1" u="sng" dirty="0" smtClean="0">
              <a:solidFill>
                <a:schemeClr val="tx1"/>
              </a:solidFill>
            </a:endParaRPr>
          </a:p>
          <a:p>
            <a:pPr algn="ctr"/>
            <a:endParaRPr lang="en-US" altLang="ja-JP" sz="2400" b="1" u="sng" dirty="0">
              <a:solidFill>
                <a:schemeClr val="tx1"/>
              </a:solidFill>
            </a:endParaRPr>
          </a:p>
          <a:p>
            <a:pPr algn="ctr"/>
            <a:endParaRPr lang="en-US" altLang="ja-JP" sz="2400" b="1" u="sng" dirty="0" smtClean="0">
              <a:solidFill>
                <a:schemeClr val="tx1"/>
              </a:solidFill>
            </a:endParaRPr>
          </a:p>
          <a:p>
            <a:pPr algn="ctr"/>
            <a:endParaRPr lang="en-US" altLang="ja-JP" sz="2400" b="1" u="sng" dirty="0">
              <a:solidFill>
                <a:schemeClr val="tx1"/>
              </a:solidFill>
            </a:endParaRPr>
          </a:p>
          <a:p>
            <a:pPr algn="ctr"/>
            <a:endParaRPr lang="en-US" altLang="ja-JP" sz="2400" b="1" u="sng" dirty="0" smtClean="0">
              <a:solidFill>
                <a:schemeClr val="tx1"/>
              </a:solidFill>
            </a:endParaRPr>
          </a:p>
          <a:p>
            <a:pPr algn="ctr"/>
            <a:endParaRPr lang="en-US" altLang="ja-JP" sz="2400" dirty="0">
              <a:solidFill>
                <a:schemeClr val="tx1"/>
              </a:solidFill>
            </a:endParaRPr>
          </a:p>
        </p:txBody>
      </p:sp>
      <p:sp>
        <p:nvSpPr>
          <p:cNvPr id="14" name="コンテンツ プレースホルダー 2"/>
          <p:cNvSpPr txBox="1">
            <a:spLocks/>
          </p:cNvSpPr>
          <p:nvPr/>
        </p:nvSpPr>
        <p:spPr>
          <a:xfrm>
            <a:off x="6502400" y="4447419"/>
            <a:ext cx="2184400" cy="163648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ja-JP" altLang="en-US" dirty="0"/>
              <a:t>本質的に</a:t>
            </a:r>
            <a:r>
              <a:rPr lang="ja-JP" altLang="en-US" dirty="0" smtClean="0"/>
              <a:t>は</a:t>
            </a:r>
          </a:p>
          <a:p>
            <a:pPr marL="0" indent="0" algn="ctr">
              <a:buNone/>
            </a:pPr>
            <a:r>
              <a:rPr lang="ja-JP" altLang="en-US" dirty="0" smtClean="0"/>
              <a:t>イノベーションを起こして</a:t>
            </a:r>
            <a:endParaRPr lang="en-US" altLang="ja-JP" dirty="0" smtClean="0"/>
          </a:p>
          <a:p>
            <a:pPr marL="0" indent="0" algn="ctr">
              <a:buNone/>
            </a:pPr>
            <a:r>
              <a:rPr lang="ja-JP" altLang="en-US" dirty="0" smtClean="0"/>
              <a:t>こなかった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5639188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6" grpId="0" animBg="1"/>
      <p:bldP spid="7" grpId="0" animBg="1"/>
      <p:bldP spid="8" grpId="0" animBg="1"/>
      <p:bldP spid="11" grpId="0" animBg="1"/>
      <p:bldP spid="12" grpId="0" animBg="1"/>
      <p:bldP spid="13" grpId="0" animBg="1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イノベーション</a:t>
            </a:r>
            <a:r>
              <a:rPr lang="en-US" altLang="ja-JP" dirty="0" smtClean="0"/>
              <a:t> </a:t>
            </a:r>
            <a:r>
              <a:rPr lang="ja-JP" altLang="en-US" dirty="0" smtClean="0"/>
              <a:t>まとめ</a:t>
            </a:r>
            <a:r>
              <a:rPr lang="en-US" altLang="ja-JP" dirty="0" smtClean="0"/>
              <a:t> 21th〜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-2103966" y="3662504"/>
            <a:ext cx="2006600" cy="1066800"/>
          </a:xfrm>
        </p:spPr>
        <p:txBody>
          <a:bodyPr/>
          <a:lstStyle/>
          <a:p>
            <a:pPr marL="0" indent="0" algn="ctr">
              <a:buNone/>
            </a:pPr>
            <a:endParaRPr kumimoji="1" lang="ja-JP" altLang="en-US" dirty="0"/>
          </a:p>
        </p:txBody>
      </p:sp>
      <p:sp>
        <p:nvSpPr>
          <p:cNvPr id="4" name="コンテンツ プレースホルダー 2"/>
          <p:cNvSpPr txBox="1">
            <a:spLocks/>
          </p:cNvSpPr>
          <p:nvPr/>
        </p:nvSpPr>
        <p:spPr>
          <a:xfrm>
            <a:off x="3511" y="2288088"/>
            <a:ext cx="2006600" cy="106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altLang="ja-JP" dirty="0" smtClean="0"/>
              <a:t>USA</a:t>
            </a:r>
            <a:endParaRPr lang="ja-JP" altLang="en-US" dirty="0"/>
          </a:p>
        </p:txBody>
      </p:sp>
      <p:sp>
        <p:nvSpPr>
          <p:cNvPr id="5" name="コンテンツ プレースホルダー 2"/>
          <p:cNvSpPr txBox="1">
            <a:spLocks/>
          </p:cNvSpPr>
          <p:nvPr/>
        </p:nvSpPr>
        <p:spPr>
          <a:xfrm>
            <a:off x="3511" y="4729304"/>
            <a:ext cx="2006600" cy="106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ja-JP" altLang="en-US" dirty="0" smtClean="0"/>
              <a:t>日本</a:t>
            </a:r>
            <a:endParaRPr lang="ja-JP" altLang="en-US" dirty="0"/>
          </a:p>
        </p:txBody>
      </p:sp>
      <p:sp>
        <p:nvSpPr>
          <p:cNvPr id="6" name="コンテンツ プレースホルダー 2"/>
          <p:cNvSpPr txBox="1">
            <a:spLocks/>
          </p:cNvSpPr>
          <p:nvPr/>
        </p:nvSpPr>
        <p:spPr>
          <a:xfrm>
            <a:off x="2527253" y="2081512"/>
            <a:ext cx="3847457" cy="1290637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dirty="0" smtClean="0"/>
              <a:t>Thinking up</a:t>
            </a:r>
            <a:r>
              <a:rPr lang="en-US" altLang="ja-JP" dirty="0"/>
              <a:t> </a:t>
            </a:r>
            <a:r>
              <a:rPr lang="en-US" altLang="ja-JP" dirty="0" smtClean="0"/>
              <a:t>&amp; Doing </a:t>
            </a:r>
          </a:p>
          <a:p>
            <a:pPr marL="0" indent="0">
              <a:buNone/>
            </a:pPr>
            <a:r>
              <a:rPr lang="en-US" altLang="ja-JP" dirty="0" smtClean="0"/>
              <a:t>new things</a:t>
            </a:r>
            <a:endParaRPr lang="ja-JP" altLang="en-US" dirty="0"/>
          </a:p>
        </p:txBody>
      </p:sp>
      <p:sp>
        <p:nvSpPr>
          <p:cNvPr id="7" name="コンテンツ プレースホルダー 2"/>
          <p:cNvSpPr txBox="1">
            <a:spLocks/>
          </p:cNvSpPr>
          <p:nvPr/>
        </p:nvSpPr>
        <p:spPr>
          <a:xfrm>
            <a:off x="2561182" y="4729304"/>
            <a:ext cx="3813528" cy="1371599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altLang="ja-JP" dirty="0" smtClean="0"/>
              <a:t>Copying </a:t>
            </a:r>
          </a:p>
          <a:p>
            <a:pPr marL="0" indent="0">
              <a:buFont typeface="Arial"/>
              <a:buNone/>
            </a:pPr>
            <a:r>
              <a:rPr lang="en-US" altLang="ja-JP" dirty="0" smtClean="0"/>
              <a:t>things</a:t>
            </a:r>
            <a:endParaRPr lang="ja-JP" altLang="en-US" dirty="0"/>
          </a:p>
        </p:txBody>
      </p:sp>
      <p:sp>
        <p:nvSpPr>
          <p:cNvPr id="12" name="下矢印 11"/>
          <p:cNvSpPr/>
          <p:nvPr/>
        </p:nvSpPr>
        <p:spPr>
          <a:xfrm>
            <a:off x="3969147" y="3966498"/>
            <a:ext cx="1069340" cy="279401"/>
          </a:xfrm>
          <a:prstGeom prst="downArrow">
            <a:avLst/>
          </a:prstGeom>
          <a:solidFill>
            <a:schemeClr val="bg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ja-JP" altLang="en-US"/>
          </a:p>
        </p:txBody>
      </p:sp>
      <p:sp>
        <p:nvSpPr>
          <p:cNvPr id="14" name="左カーブ矢印 13"/>
          <p:cNvSpPr/>
          <p:nvPr/>
        </p:nvSpPr>
        <p:spPr>
          <a:xfrm>
            <a:off x="6503898" y="2350373"/>
            <a:ext cx="449189" cy="822960"/>
          </a:xfrm>
          <a:prstGeom prst="curvedLeftArrow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ja-JP" altLang="en-US" dirty="0"/>
          </a:p>
        </p:txBody>
      </p:sp>
      <p:sp>
        <p:nvSpPr>
          <p:cNvPr id="15" name="コンテンツ プレースホルダー 2"/>
          <p:cNvSpPr txBox="1">
            <a:spLocks/>
          </p:cNvSpPr>
          <p:nvPr/>
        </p:nvSpPr>
        <p:spPr>
          <a:xfrm>
            <a:off x="7053671" y="2350373"/>
            <a:ext cx="2552398" cy="129063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dirty="0" smtClean="0"/>
              <a:t>Improving</a:t>
            </a:r>
            <a:endParaRPr lang="ja-JP" altLang="en-US" dirty="0"/>
          </a:p>
        </p:txBody>
      </p:sp>
      <p:sp>
        <p:nvSpPr>
          <p:cNvPr id="16" name="左カーブ矢印 15"/>
          <p:cNvSpPr/>
          <p:nvPr/>
        </p:nvSpPr>
        <p:spPr>
          <a:xfrm rot="10800000">
            <a:off x="1979940" y="2298675"/>
            <a:ext cx="449189" cy="822960"/>
          </a:xfrm>
          <a:prstGeom prst="curvedLeftArrow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04253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900" decel="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6" grpId="0" animBg="1"/>
      <p:bldP spid="7" grpId="0" animBg="1"/>
      <p:bldP spid="12" grpId="0" animBg="1"/>
      <p:bldP spid="14" grpId="0" animBg="1"/>
      <p:bldP spid="15" grpId="0"/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イノベーション事例</a:t>
            </a:r>
            <a:r>
              <a:rPr kumimoji="1" lang="en-US" altLang="ja-JP" dirty="0" smtClean="0"/>
              <a:t> 21th〜</a:t>
            </a:r>
            <a:endParaRPr kumimoji="1" lang="ja-JP" altLang="en-US" dirty="0"/>
          </a:p>
        </p:txBody>
      </p:sp>
      <p:pic>
        <p:nvPicPr>
          <p:cNvPr id="4" name="図 3" descr="アマゾン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2987" y="3085312"/>
            <a:ext cx="1887740" cy="125620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410200" y="1957449"/>
            <a:ext cx="1831158" cy="7620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sz="2800" dirty="0" smtClean="0"/>
              <a:t>EC</a:t>
            </a:r>
            <a:endParaRPr kumimoji="1" lang="ja-JP" altLang="en-US" sz="2800" dirty="0"/>
          </a:p>
        </p:txBody>
      </p:sp>
      <p:sp>
        <p:nvSpPr>
          <p:cNvPr id="7" name="コンテンツ プレースホルダー 2"/>
          <p:cNvSpPr txBox="1">
            <a:spLocks/>
          </p:cNvSpPr>
          <p:nvPr/>
        </p:nvSpPr>
        <p:spPr>
          <a:xfrm>
            <a:off x="990600" y="2135924"/>
            <a:ext cx="3175000" cy="5642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ja-JP" altLang="en-US" sz="2400" dirty="0" smtClean="0"/>
              <a:t>共同消費型サービス</a:t>
            </a:r>
            <a:endParaRPr lang="ja-JP" altLang="en-US" sz="2400" dirty="0"/>
          </a:p>
        </p:txBody>
      </p:sp>
      <p:pic>
        <p:nvPicPr>
          <p:cNvPr id="8" name="図 7" descr="airbnb_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4961" y="3239944"/>
            <a:ext cx="2545783" cy="950083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10" name="コンテンツ プレースホルダー 2"/>
          <p:cNvSpPr txBox="1">
            <a:spLocks/>
          </p:cNvSpPr>
          <p:nvPr/>
        </p:nvSpPr>
        <p:spPr>
          <a:xfrm>
            <a:off x="990600" y="4857622"/>
            <a:ext cx="7188199" cy="1652084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ja-JP" altLang="en-US" sz="3000" dirty="0" smtClean="0"/>
              <a:t>＜イノベーションの特性＞</a:t>
            </a:r>
            <a:endParaRPr lang="en-US" altLang="ja-JP" sz="3000" dirty="0" smtClean="0"/>
          </a:p>
          <a:p>
            <a:pPr marL="0" indent="0">
              <a:buFont typeface="Arial"/>
              <a:buNone/>
            </a:pPr>
            <a:r>
              <a:rPr lang="ja-JP" altLang="en-US" sz="2400" dirty="0" smtClean="0"/>
              <a:t>　・フリーミアム　ー　　原価低減が通用しない</a:t>
            </a:r>
            <a:endParaRPr lang="en-US" altLang="ja-JP" sz="2400" dirty="0" smtClean="0"/>
          </a:p>
          <a:p>
            <a:pPr marL="0" indent="0">
              <a:buFont typeface="Arial"/>
              <a:buNone/>
            </a:pPr>
            <a:r>
              <a:rPr lang="ja-JP" altLang="en-US" sz="2400" dirty="0" smtClean="0"/>
              <a:t>　・ネットワークの外部性　ー　乗り換えコストが大きい</a:t>
            </a:r>
            <a:endParaRPr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665861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図 22" descr="airbnb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156" y="1565394"/>
            <a:ext cx="5445236" cy="2032155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25" name="正方形/長方形 24"/>
          <p:cNvSpPr/>
          <p:nvPr/>
        </p:nvSpPr>
        <p:spPr>
          <a:xfrm>
            <a:off x="1847156" y="4003238"/>
            <a:ext cx="5445236" cy="2032155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ja-JP" altLang="en-US" sz="3600" dirty="0" smtClean="0">
                <a:solidFill>
                  <a:schemeClr val="tx1"/>
                </a:solidFill>
              </a:rPr>
              <a:t>達成したい世界：</a:t>
            </a:r>
            <a:endParaRPr lang="en-US" altLang="ja-JP" sz="3600" dirty="0" smtClean="0">
              <a:solidFill>
                <a:schemeClr val="tx1"/>
              </a:solidFill>
            </a:endParaRPr>
          </a:p>
          <a:p>
            <a:r>
              <a:rPr lang="ja-JP" altLang="en-US" sz="3600" dirty="0" smtClean="0">
                <a:solidFill>
                  <a:schemeClr val="tx1"/>
                </a:solidFill>
              </a:rPr>
              <a:t>　　「</a:t>
            </a:r>
            <a:r>
              <a:rPr lang="ja-JP" altLang="ja-JP" sz="3600" dirty="0" smtClean="0">
                <a:solidFill>
                  <a:schemeClr val="tx1"/>
                </a:solidFill>
              </a:rPr>
              <a:t>B</a:t>
            </a:r>
            <a:r>
              <a:rPr lang="en-US" altLang="ja-JP" sz="3600" dirty="0" err="1" smtClean="0">
                <a:solidFill>
                  <a:schemeClr val="tx1"/>
                </a:solidFill>
              </a:rPr>
              <a:t>elong</a:t>
            </a:r>
            <a:r>
              <a:rPr lang="ja-JP" altLang="en-US" sz="3600" dirty="0" smtClean="0">
                <a:solidFill>
                  <a:schemeClr val="tx1"/>
                </a:solidFill>
              </a:rPr>
              <a:t> </a:t>
            </a:r>
            <a:r>
              <a:rPr lang="en-US" altLang="ja-JP" sz="3600" dirty="0" smtClean="0">
                <a:solidFill>
                  <a:schemeClr val="tx1"/>
                </a:solidFill>
              </a:rPr>
              <a:t>Anywhere</a:t>
            </a:r>
            <a:r>
              <a:rPr lang="ja-JP" altLang="en-US" sz="3600" dirty="0" smtClean="0">
                <a:solidFill>
                  <a:schemeClr val="tx1"/>
                </a:solidFill>
              </a:rPr>
              <a:t>」</a:t>
            </a:r>
            <a:endParaRPr lang="en-US" altLang="ja-JP" sz="3600" dirty="0" smtClean="0">
              <a:solidFill>
                <a:schemeClr val="tx1"/>
              </a:solidFill>
            </a:endParaRPr>
          </a:p>
          <a:p>
            <a:r>
              <a:rPr lang="ja-JP" altLang="en-US" sz="3600" dirty="0" smtClean="0">
                <a:solidFill>
                  <a:schemeClr val="tx1"/>
                </a:solidFill>
              </a:rPr>
              <a:t>　　「暮らすように旅する」</a:t>
            </a:r>
            <a:endParaRPr lang="en-US" altLang="ja-JP" sz="3600" dirty="0" smtClean="0">
              <a:solidFill>
                <a:schemeClr val="tx1"/>
              </a:solidFill>
            </a:endParaRPr>
          </a:p>
          <a:p>
            <a:r>
              <a:rPr lang="ja-JP" altLang="en-US" sz="3600" dirty="0" smtClean="0">
                <a:solidFill>
                  <a:schemeClr val="tx1"/>
                </a:solidFill>
              </a:rPr>
              <a:t> </a:t>
            </a:r>
            <a:endParaRPr lang="ja-JP" altLang="en-US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43111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5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グラフ 1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98933773"/>
              </p:ext>
            </p:extLst>
          </p:nvPr>
        </p:nvGraphicFramePr>
        <p:xfrm>
          <a:off x="0" y="1138891"/>
          <a:ext cx="9144000" cy="55321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Airbnb</a:t>
            </a:r>
            <a:r>
              <a:rPr lang="en-US" altLang="ja-JP" dirty="0" smtClean="0"/>
              <a:t> </a:t>
            </a:r>
            <a:r>
              <a:rPr lang="ja-JP" altLang="en-US" dirty="0" smtClean="0"/>
              <a:t>投資</a:t>
            </a:r>
            <a:r>
              <a:rPr lang="en-US" altLang="ja-JP" dirty="0" smtClean="0"/>
              <a:t>/</a:t>
            </a:r>
            <a:r>
              <a:rPr lang="ja-JP" altLang="en-US" dirty="0" smtClean="0"/>
              <a:t>評価額</a:t>
            </a:r>
            <a:r>
              <a:rPr lang="en-US" altLang="ja-JP" dirty="0" smtClean="0"/>
              <a:t> </a:t>
            </a:r>
            <a:r>
              <a:rPr lang="ja-JP" altLang="en-US" dirty="0" smtClean="0"/>
              <a:t>推移</a:t>
            </a:r>
            <a:endParaRPr kumimoji="1" lang="ja-JP" altLang="en-US" dirty="0"/>
          </a:p>
        </p:txBody>
      </p:sp>
      <p:sp>
        <p:nvSpPr>
          <p:cNvPr id="6" name="四角形吹き出し 5"/>
          <p:cNvSpPr/>
          <p:nvPr/>
        </p:nvSpPr>
        <p:spPr>
          <a:xfrm>
            <a:off x="1463260" y="3048740"/>
            <a:ext cx="1709213" cy="1813097"/>
          </a:xfrm>
          <a:prstGeom prst="wedgeRectCallout">
            <a:avLst>
              <a:gd name="adj1" fmla="val 30154"/>
              <a:gd name="adj2" fmla="val 12092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ja-JP" sz="1600" dirty="0" smtClean="0">
                <a:solidFill>
                  <a:schemeClr val="tx1"/>
                </a:solidFill>
              </a:rPr>
              <a:t>8</a:t>
            </a:r>
            <a:r>
              <a:rPr lang="ja-JP" altLang="en-US" sz="1600" dirty="0" smtClean="0">
                <a:solidFill>
                  <a:schemeClr val="tx1"/>
                </a:solidFill>
              </a:rPr>
              <a:t>月、ｻｰﾋﾞｽﾛｰﾝﾁ。</a:t>
            </a:r>
            <a:endParaRPr lang="en-US" altLang="ja-JP" sz="1600" dirty="0">
              <a:solidFill>
                <a:schemeClr val="tx1"/>
              </a:solidFill>
            </a:endParaRPr>
          </a:p>
          <a:p>
            <a:r>
              <a:rPr lang="en-US" altLang="ja-JP" sz="1600" dirty="0" smtClean="0">
                <a:solidFill>
                  <a:schemeClr val="tx1"/>
                </a:solidFill>
              </a:rPr>
              <a:t>20</a:t>
            </a:r>
            <a:r>
              <a:rPr lang="ja-JP" altLang="en-US" sz="1600" dirty="0" smtClean="0">
                <a:solidFill>
                  <a:schemeClr val="tx1"/>
                </a:solidFill>
              </a:rPr>
              <a:t>人の投資家に売り込むも、半数からは返信なし。返ってきても、「馬鹿げたｱｲﾃﾞｱ」と門前払い。</a:t>
            </a:r>
            <a:endParaRPr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9" name="四角形吹き出し 8"/>
          <p:cNvSpPr/>
          <p:nvPr/>
        </p:nvSpPr>
        <p:spPr>
          <a:xfrm>
            <a:off x="9589380" y="5226474"/>
            <a:ext cx="1831211" cy="961485"/>
          </a:xfrm>
          <a:prstGeom prst="wedgeRectCallout">
            <a:avLst>
              <a:gd name="adj1" fmla="val -57795"/>
              <a:gd name="adj2" fmla="val 11317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1" name="四角形吹き出し 10"/>
          <p:cNvSpPr/>
          <p:nvPr/>
        </p:nvSpPr>
        <p:spPr>
          <a:xfrm>
            <a:off x="7664368" y="1189718"/>
            <a:ext cx="893573" cy="521785"/>
          </a:xfrm>
          <a:prstGeom prst="wedgeRectCallout">
            <a:avLst>
              <a:gd name="adj1" fmla="val 74434"/>
              <a:gd name="adj2" fmla="val 58858"/>
            </a:avLst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ja-JP" sz="1100" dirty="0" smtClean="0">
                <a:solidFill>
                  <a:schemeClr val="tx1"/>
                </a:solidFill>
              </a:rPr>
              <a:t>Fund Raised</a:t>
            </a:r>
          </a:p>
          <a:p>
            <a:r>
              <a:rPr lang="en-US" altLang="ja-JP" sz="1100" dirty="0" smtClean="0">
                <a:solidFill>
                  <a:schemeClr val="tx1"/>
                </a:solidFill>
              </a:rPr>
              <a:t>(M$)</a:t>
            </a:r>
            <a:endParaRPr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2" name="四角形吹き出し 11"/>
          <p:cNvSpPr/>
          <p:nvPr/>
        </p:nvSpPr>
        <p:spPr>
          <a:xfrm>
            <a:off x="279610" y="1138891"/>
            <a:ext cx="893573" cy="521785"/>
          </a:xfrm>
          <a:prstGeom prst="wedgeRectCallout">
            <a:avLst>
              <a:gd name="adj1" fmla="val 74434"/>
              <a:gd name="adj2" fmla="val 58858"/>
            </a:avLst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ja-JP" sz="1100" dirty="0" smtClean="0">
                <a:solidFill>
                  <a:schemeClr val="tx1"/>
                </a:solidFill>
              </a:rPr>
              <a:t>Valuation</a:t>
            </a:r>
          </a:p>
          <a:p>
            <a:r>
              <a:rPr lang="en-US" altLang="ja-JP" sz="1100" dirty="0" smtClean="0">
                <a:solidFill>
                  <a:schemeClr val="tx1"/>
                </a:solidFill>
              </a:rPr>
              <a:t>(M</a:t>
            </a:r>
            <a:r>
              <a:rPr lang="ja-JP" altLang="en-US" sz="1100" dirty="0">
                <a:solidFill>
                  <a:schemeClr val="tx1"/>
                </a:solidFill>
              </a:rPr>
              <a:t>$</a:t>
            </a:r>
            <a:r>
              <a:rPr lang="en-US" altLang="ja-JP" sz="1100" dirty="0" smtClean="0">
                <a:solidFill>
                  <a:schemeClr val="tx1"/>
                </a:solidFill>
              </a:rPr>
              <a:t>)</a:t>
            </a:r>
            <a:endParaRPr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3" name="四角形吹き出し 12"/>
          <p:cNvSpPr/>
          <p:nvPr/>
        </p:nvSpPr>
        <p:spPr>
          <a:xfrm>
            <a:off x="3237597" y="3272306"/>
            <a:ext cx="1560115" cy="1218662"/>
          </a:xfrm>
          <a:prstGeom prst="wedgeRectCallout">
            <a:avLst>
              <a:gd name="adj1" fmla="val 19217"/>
              <a:gd name="adj2" fmla="val 186394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ja-JP" sz="1400" dirty="0" smtClean="0">
                <a:solidFill>
                  <a:schemeClr val="tx1"/>
                </a:solidFill>
              </a:rPr>
              <a:t>‘10</a:t>
            </a:r>
            <a:r>
              <a:rPr lang="ja-JP" altLang="en-US" sz="1400" dirty="0" smtClean="0">
                <a:solidFill>
                  <a:schemeClr val="tx1"/>
                </a:solidFill>
              </a:rPr>
              <a:t>年</a:t>
            </a:r>
            <a:r>
              <a:rPr lang="en-US" altLang="ja-JP" sz="1400" dirty="0" smtClean="0">
                <a:solidFill>
                  <a:schemeClr val="tx1"/>
                </a:solidFill>
              </a:rPr>
              <a:t>9</a:t>
            </a:r>
            <a:r>
              <a:rPr lang="ja-JP" altLang="en-US" sz="1400" dirty="0" smtClean="0">
                <a:solidFill>
                  <a:schemeClr val="tx1"/>
                </a:solidFill>
              </a:rPr>
              <a:t>月</a:t>
            </a:r>
            <a:r>
              <a:rPr lang="en-US" altLang="ja-JP" sz="1400" dirty="0" smtClean="0">
                <a:solidFill>
                  <a:schemeClr val="tx1"/>
                </a:solidFill>
              </a:rPr>
              <a:t>“rise of collaborative consumption”</a:t>
            </a:r>
            <a:r>
              <a:rPr lang="ja-JP" altLang="en-US" sz="1400" dirty="0" smtClean="0">
                <a:solidFill>
                  <a:schemeClr val="tx1"/>
                </a:solidFill>
              </a:rPr>
              <a:t>という本として、概念がまとめられる</a:t>
            </a:r>
            <a:endParaRPr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四角形吹き出し 6"/>
          <p:cNvSpPr/>
          <p:nvPr/>
        </p:nvSpPr>
        <p:spPr>
          <a:xfrm>
            <a:off x="3097951" y="4597746"/>
            <a:ext cx="1560115" cy="961485"/>
          </a:xfrm>
          <a:prstGeom prst="wedgeRectCallout">
            <a:avLst>
              <a:gd name="adj1" fmla="val -2699"/>
              <a:gd name="adj2" fmla="val 11071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ja-JP" sz="1600" dirty="0" smtClean="0">
                <a:solidFill>
                  <a:schemeClr val="tx1"/>
                </a:solidFill>
              </a:rPr>
              <a:t>Y </a:t>
            </a:r>
            <a:r>
              <a:rPr lang="en-US" altLang="ja-JP" sz="1600" dirty="0" err="1" smtClean="0">
                <a:solidFill>
                  <a:schemeClr val="tx1"/>
                </a:solidFill>
              </a:rPr>
              <a:t>Combinator</a:t>
            </a:r>
            <a:r>
              <a:rPr lang="ja-JP" altLang="en-US" sz="1600" dirty="0" smtClean="0">
                <a:solidFill>
                  <a:schemeClr val="tx1"/>
                </a:solidFill>
              </a:rPr>
              <a:t>、</a:t>
            </a:r>
            <a:r>
              <a:rPr lang="en-US" altLang="ja-JP" sz="1600" dirty="0" smtClean="0">
                <a:solidFill>
                  <a:schemeClr val="tx1"/>
                </a:solidFill>
              </a:rPr>
              <a:t>Sequoia</a:t>
            </a:r>
            <a:r>
              <a:rPr lang="ja-JP" altLang="en-US" sz="1600" dirty="0" smtClean="0">
                <a:solidFill>
                  <a:schemeClr val="tx1"/>
                </a:solidFill>
              </a:rPr>
              <a:t>から</a:t>
            </a:r>
            <a:r>
              <a:rPr lang="en-US" altLang="ja-JP" sz="1600" dirty="0" smtClean="0">
                <a:solidFill>
                  <a:schemeClr val="tx1"/>
                </a:solidFill>
              </a:rPr>
              <a:t>seed</a:t>
            </a:r>
            <a:r>
              <a:rPr lang="ja-JP" altLang="en-US" sz="1600" dirty="0" smtClean="0">
                <a:solidFill>
                  <a:schemeClr val="tx1"/>
                </a:solidFill>
              </a:rPr>
              <a:t>投資を得る</a:t>
            </a:r>
            <a:endParaRPr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5" name="四角形吹き出し 4"/>
          <p:cNvSpPr/>
          <p:nvPr/>
        </p:nvSpPr>
        <p:spPr>
          <a:xfrm>
            <a:off x="1463260" y="5348033"/>
            <a:ext cx="1597816" cy="625075"/>
          </a:xfrm>
          <a:prstGeom prst="wedgeRectCallout">
            <a:avLst>
              <a:gd name="adj1" fmla="val -17848"/>
              <a:gd name="adj2" fmla="val 7732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ja-JP" sz="1400" dirty="0" smtClean="0">
                <a:solidFill>
                  <a:schemeClr val="tx1"/>
                </a:solidFill>
              </a:rPr>
              <a:t>10</a:t>
            </a:r>
            <a:r>
              <a:rPr lang="ja-JP" altLang="en-US" sz="1400" dirty="0" smtClean="0">
                <a:solidFill>
                  <a:schemeClr val="tx1"/>
                </a:solidFill>
              </a:rPr>
              <a:t>月、創業ﾒﾝﾊﾞｰ、ｺｱｱｲﾃﾞｱ固まる</a:t>
            </a:r>
            <a:endParaRPr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左中かっこ 14"/>
          <p:cNvSpPr/>
          <p:nvPr/>
        </p:nvSpPr>
        <p:spPr>
          <a:xfrm rot="16200000">
            <a:off x="2868522" y="5086360"/>
            <a:ext cx="211461" cy="2778295"/>
          </a:xfrm>
          <a:prstGeom prst="leftBrac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ja-JP" altLang="en-US" dirty="0"/>
          </a:p>
        </p:txBody>
      </p:sp>
      <p:sp>
        <p:nvSpPr>
          <p:cNvPr id="17" name="四角形吹き出し 16"/>
          <p:cNvSpPr/>
          <p:nvPr/>
        </p:nvSpPr>
        <p:spPr>
          <a:xfrm>
            <a:off x="2099849" y="6506819"/>
            <a:ext cx="1996204" cy="521785"/>
          </a:xfrm>
          <a:prstGeom prst="wedgeRectCallout">
            <a:avLst>
              <a:gd name="adj1" fmla="val 74434"/>
              <a:gd name="adj2" fmla="val 58858"/>
            </a:avLst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ja-JP" altLang="en-US" sz="2000" dirty="0" smtClean="0">
                <a:solidFill>
                  <a:schemeClr val="tx1"/>
                </a:solidFill>
              </a:rPr>
              <a:t>概念浸透＝</a:t>
            </a:r>
            <a:r>
              <a:rPr lang="en-US" altLang="ja-JP" sz="2000" dirty="0" smtClean="0">
                <a:solidFill>
                  <a:schemeClr val="tx1"/>
                </a:solidFill>
              </a:rPr>
              <a:t>3</a:t>
            </a:r>
            <a:r>
              <a:rPr lang="ja-JP" altLang="en-US" sz="2000" dirty="0" smtClean="0">
                <a:solidFill>
                  <a:schemeClr val="tx1"/>
                </a:solidFill>
              </a:rPr>
              <a:t>年</a:t>
            </a:r>
            <a:endParaRPr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18" name="四角形吹き出し 17"/>
          <p:cNvSpPr/>
          <p:nvPr/>
        </p:nvSpPr>
        <p:spPr>
          <a:xfrm>
            <a:off x="4844368" y="6507468"/>
            <a:ext cx="1996204" cy="521785"/>
          </a:xfrm>
          <a:prstGeom prst="wedgeRectCallout">
            <a:avLst>
              <a:gd name="adj1" fmla="val 74434"/>
              <a:gd name="adj2" fmla="val 58858"/>
            </a:avLst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ja-JP" altLang="en-US" sz="2000" dirty="0" smtClean="0">
                <a:solidFill>
                  <a:schemeClr val="tx1"/>
                </a:solidFill>
              </a:rPr>
              <a:t>収益化＝</a:t>
            </a:r>
            <a:r>
              <a:rPr lang="en-US" altLang="ja-JP" sz="2000" dirty="0">
                <a:solidFill>
                  <a:schemeClr val="tx1"/>
                </a:solidFill>
              </a:rPr>
              <a:t>3</a:t>
            </a:r>
            <a:r>
              <a:rPr lang="ja-JP" altLang="en-US" sz="2000" dirty="0" smtClean="0">
                <a:solidFill>
                  <a:schemeClr val="tx1"/>
                </a:solidFill>
              </a:rPr>
              <a:t>年</a:t>
            </a:r>
            <a:endParaRPr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19" name="左中かっこ 18"/>
          <p:cNvSpPr/>
          <p:nvPr/>
        </p:nvSpPr>
        <p:spPr>
          <a:xfrm rot="16200000">
            <a:off x="5679379" y="5086360"/>
            <a:ext cx="211461" cy="2778295"/>
          </a:xfrm>
          <a:prstGeom prst="leftBrac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 rot="16200000" flipH="1" flipV="1">
            <a:off x="9948427" y="7122460"/>
            <a:ext cx="342131" cy="155719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317757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0" grpId="0">
        <p:bldAsOne/>
      </p:bldGraphic>
      <p:bldP spid="6" grpId="0" animBg="1"/>
      <p:bldP spid="11" grpId="0"/>
      <p:bldP spid="12" grpId="0"/>
      <p:bldP spid="13" grpId="0" animBg="1"/>
      <p:bldP spid="7" grpId="0" animBg="1"/>
      <p:bldP spid="5" grpId="0" animBg="1"/>
      <p:bldP spid="15" grpId="0" animBg="1"/>
      <p:bldP spid="17" grpId="0"/>
      <p:bldP spid="18" grpId="0"/>
      <p:bldP spid="1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図 21" descr="アマゾン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7148" y="1515441"/>
            <a:ext cx="3579393" cy="238192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5" name="正方形/長方形 24"/>
          <p:cNvSpPr/>
          <p:nvPr/>
        </p:nvSpPr>
        <p:spPr>
          <a:xfrm>
            <a:off x="1982654" y="4291005"/>
            <a:ext cx="5008382" cy="1913428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ja-JP" altLang="en-US" sz="3600" dirty="0" smtClean="0">
                <a:solidFill>
                  <a:srgbClr val="000000"/>
                </a:solidFill>
              </a:rPr>
              <a:t>達成したい世界：</a:t>
            </a:r>
            <a:endParaRPr lang="en-US" altLang="ja-JP" sz="3600" dirty="0" smtClean="0">
              <a:solidFill>
                <a:srgbClr val="000000"/>
              </a:solidFill>
            </a:endParaRPr>
          </a:p>
          <a:p>
            <a:r>
              <a:rPr lang="ja-JP" altLang="ja-JP" sz="3600" dirty="0">
                <a:solidFill>
                  <a:srgbClr val="000000"/>
                </a:solidFill>
              </a:rPr>
              <a:t>　</a:t>
            </a:r>
            <a:r>
              <a:rPr lang="ja-JP" altLang="en-US" sz="3600" dirty="0" smtClean="0">
                <a:solidFill>
                  <a:srgbClr val="000000"/>
                </a:solidFill>
              </a:rPr>
              <a:t>　「</a:t>
            </a:r>
            <a:r>
              <a:rPr lang="en-US" altLang="ja-JP" sz="3600" dirty="0" smtClean="0">
                <a:solidFill>
                  <a:srgbClr val="000000"/>
                </a:solidFill>
              </a:rPr>
              <a:t>Everything</a:t>
            </a:r>
            <a:r>
              <a:rPr lang="ja-JP" altLang="en-US" sz="3600" dirty="0" smtClean="0">
                <a:solidFill>
                  <a:srgbClr val="000000"/>
                </a:solidFill>
              </a:rPr>
              <a:t> </a:t>
            </a:r>
            <a:r>
              <a:rPr lang="en-US" altLang="ja-JP" sz="3600" dirty="0" smtClean="0">
                <a:solidFill>
                  <a:srgbClr val="000000"/>
                </a:solidFill>
              </a:rPr>
              <a:t>Store</a:t>
            </a:r>
            <a:r>
              <a:rPr lang="ja-JP" altLang="en-US" sz="3600" dirty="0" smtClean="0">
                <a:solidFill>
                  <a:srgbClr val="000000"/>
                </a:solidFill>
              </a:rPr>
              <a:t>」</a:t>
            </a:r>
            <a:endParaRPr lang="en-US" altLang="ja-JP" sz="3600" dirty="0" smtClean="0">
              <a:solidFill>
                <a:srgbClr val="000000"/>
              </a:solidFill>
            </a:endParaRPr>
          </a:p>
          <a:p>
            <a:r>
              <a:rPr lang="ja-JP" altLang="en-US" sz="3600" dirty="0" smtClean="0">
                <a:solidFill>
                  <a:srgbClr val="000000"/>
                </a:solidFill>
              </a:rPr>
              <a:t>　　「全てを販売する」</a:t>
            </a:r>
            <a:endParaRPr lang="ja-JP" altLang="en-US" sz="3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05046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5" grpId="1" animBg="1"/>
    </p:bldLst>
  </p:timing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9533</TotalTime>
  <Words>945</Words>
  <Application>Microsoft Macintosh PowerPoint</Application>
  <PresentationFormat>画面に合わせる (4:3)</PresentationFormat>
  <Paragraphs>284</Paragraphs>
  <Slides>32</Slides>
  <Notes>1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32</vt:i4>
      </vt:variant>
    </vt:vector>
  </HeadingPairs>
  <TitlesOfParts>
    <vt:vector size="33" baseType="lpstr">
      <vt:lpstr>ホワイト</vt:lpstr>
      <vt:lpstr>僕らが考えるイノベーション</vt:lpstr>
      <vt:lpstr>イノベーションの定義</vt:lpstr>
      <vt:lpstr>イノベーション事例 〜20th</vt:lpstr>
      <vt:lpstr>イノベーション まとめ〜20th</vt:lpstr>
      <vt:lpstr>イノベーション まとめ 21th〜</vt:lpstr>
      <vt:lpstr>イノベーション事例 21th〜</vt:lpstr>
      <vt:lpstr>PowerPoint プレゼンテーション</vt:lpstr>
      <vt:lpstr>Airbnb 投資/評価額 推移</vt:lpstr>
      <vt:lpstr>PowerPoint プレゼンテーション</vt:lpstr>
      <vt:lpstr>Amazon 売上/時価総額 推移</vt:lpstr>
      <vt:lpstr>Amazon Web site history</vt:lpstr>
      <vt:lpstr>イノベーションのパターン</vt:lpstr>
      <vt:lpstr>ベソスの頭の中 in 1994</vt:lpstr>
      <vt:lpstr>ベソスの頭の中 in 1994</vt:lpstr>
      <vt:lpstr>プレゼンまでの流れ</vt:lpstr>
      <vt:lpstr>プレゼン フォーム</vt:lpstr>
      <vt:lpstr>PowerPoint プレゼンテーション</vt:lpstr>
      <vt:lpstr>認識の変化をとらえる</vt:lpstr>
      <vt:lpstr>追い風商法</vt:lpstr>
      <vt:lpstr>マーケット変化</vt:lpstr>
      <vt:lpstr>マーケット変化</vt:lpstr>
      <vt:lpstr>PowerPoint プレゼンテーション</vt:lpstr>
      <vt:lpstr>マーケットの見つけ方　３類型</vt:lpstr>
      <vt:lpstr>Airbnb型</vt:lpstr>
      <vt:lpstr>ニーズの検証</vt:lpstr>
      <vt:lpstr>PowerPoint プレゼンテーション</vt:lpstr>
      <vt:lpstr>PowerPoint プレゼンテーション</vt:lpstr>
      <vt:lpstr>Instagram型</vt:lpstr>
      <vt:lpstr>PowerPoint プレゼンテーション</vt:lpstr>
      <vt:lpstr>Amazon型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僕らが考えるイノベーション</dc:title>
  <dc:creator>洋介 伊関</dc:creator>
  <cp:lastModifiedBy>洋介 伊関</cp:lastModifiedBy>
  <cp:revision>190</cp:revision>
  <dcterms:created xsi:type="dcterms:W3CDTF">2015-01-17T15:13:50Z</dcterms:created>
  <dcterms:modified xsi:type="dcterms:W3CDTF">2015-03-04T18:07:55Z</dcterms:modified>
</cp:coreProperties>
</file>