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7" r:id="rId4"/>
    <p:sldId id="262" r:id="rId5"/>
    <p:sldId id="271" r:id="rId6"/>
    <p:sldId id="266" r:id="rId7"/>
    <p:sldId id="267" r:id="rId8"/>
    <p:sldId id="268" r:id="rId9"/>
    <p:sldId id="269" r:id="rId10"/>
    <p:sldId id="274" r:id="rId11"/>
    <p:sldId id="279" r:id="rId12"/>
    <p:sldId id="270" r:id="rId13"/>
    <p:sldId id="277" r:id="rId14"/>
    <p:sldId id="278" r:id="rId15"/>
    <p:sldId id="272" r:id="rId16"/>
    <p:sldId id="273" r:id="rId17"/>
    <p:sldId id="258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1413-7C07-274F-BBFD-715A0D8CB62B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CEFBB-D40B-3349-B7CB-E45496F54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lang="ja-JP" altLang="en-US" smtClean="0">
                <a:solidFill>
                  <a:prstClr val="black"/>
                </a:solidFill>
                <a:latin typeface="Calibri"/>
                <a:ea typeface="ＭＳ Ｐゴシック"/>
              </a:rPr>
              <a:pPr/>
              <a:t>11</a:t>
            </a:fld>
            <a:endParaRPr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lang="ja-JP" altLang="en-US" smtClean="0">
                <a:solidFill>
                  <a:prstClr val="black"/>
                </a:solidFill>
                <a:latin typeface="Calibri"/>
                <a:ea typeface="ＭＳ Ｐゴシック"/>
              </a:rPr>
              <a:pPr/>
              <a:t>12</a:t>
            </a:fld>
            <a:endParaRPr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FB29C-FEA3-6E4C-8EE0-82184E311590}" type="slidenum">
              <a:rPr lang="ja-JP" altLang="en-US" smtClean="0">
                <a:solidFill>
                  <a:prstClr val="black"/>
                </a:solidFill>
                <a:latin typeface="Calibri"/>
                <a:ea typeface="ＭＳ Ｐゴシック"/>
              </a:rPr>
              <a:pPr/>
              <a:t>9</a:t>
            </a:fld>
            <a:endParaRPr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761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93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28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09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954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8253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3946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24441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80680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7968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764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331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936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4330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79895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1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07079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17762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7071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7056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30215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5604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10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07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1550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30722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62871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253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3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0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45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/>
            </a:gs>
            <a:gs pos="0">
              <a:schemeClr val="tx1">
                <a:lumMod val="65000"/>
                <a:lumOff val="3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2FC6-89AB-B14B-AB12-D3468B991A8A}" type="datetimeFigureOut">
              <a:rPr kumimoji="1" lang="ja-JP" altLang="en-US" smtClean="0"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8E93-F869-DD41-A021-6BFEDDEDB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7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/>
            </a:gs>
            <a:gs pos="0">
              <a:schemeClr val="tx1">
                <a:lumMod val="65000"/>
                <a:lumOff val="3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261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/>
            </a:gs>
            <a:gs pos="0">
              <a:schemeClr val="tx1">
                <a:lumMod val="65000"/>
                <a:lumOff val="3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2FC6-89AB-B14B-AB12-D3468B991A8A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15/03/11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8E93-F869-DD41-A021-6BFEDDEDB2F2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9914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745" y="2618333"/>
            <a:ext cx="8229600" cy="198405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</a:rPr>
              <a:t>私たちの考える</a:t>
            </a:r>
            <a:r>
              <a:rPr kumimoji="1" lang="en-US" altLang="ja-JP" sz="6000" dirty="0" smtClean="0">
                <a:solidFill>
                  <a:schemeClr val="bg1"/>
                </a:solidFill>
              </a:rPr>
              <a:t>2020</a:t>
            </a:r>
            <a:r>
              <a:rPr kumimoji="1" lang="ja-JP" altLang="en-US" sz="6000" dirty="0" smtClean="0">
                <a:solidFill>
                  <a:schemeClr val="bg1"/>
                </a:solidFill>
              </a:rPr>
              <a:t>年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70486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8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54008"/>
            <a:ext cx="8340436" cy="125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u="sng" dirty="0" smtClean="0">
                <a:solidFill>
                  <a:schemeClr val="bg1"/>
                </a:solidFill>
              </a:rPr>
              <a:t>TASUCEL</a:t>
            </a:r>
            <a:r>
              <a:rPr lang="ja-JP" altLang="en-US" sz="6000" u="sng" dirty="0" smtClean="0">
                <a:solidFill>
                  <a:schemeClr val="bg1"/>
                </a:solidFill>
              </a:rPr>
              <a:t>の概要</a:t>
            </a:r>
            <a:endParaRPr lang="ja-JP" altLang="en-US" sz="6000" u="sng" dirty="0">
              <a:solidFill>
                <a:schemeClr val="bg1"/>
              </a:solidFill>
            </a:endParaRPr>
          </a:p>
        </p:txBody>
      </p:sp>
      <p:pic>
        <p:nvPicPr>
          <p:cNvPr id="6" name="図 5" descr="881eabc8089f1b651a1b50214ddd17c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3483523"/>
            <a:ext cx="4675908" cy="3237758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288636" y="1650421"/>
            <a:ext cx="8612905" cy="4180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800" dirty="0" smtClean="0">
                <a:solidFill>
                  <a:schemeClr val="bg1"/>
                </a:solidFill>
              </a:rPr>
              <a:t>✔ </a:t>
            </a:r>
            <a:r>
              <a:rPr lang="ja-JP" altLang="en-US" sz="3800" dirty="0" smtClean="0">
                <a:solidFill>
                  <a:schemeClr val="bg1"/>
                </a:solidFill>
              </a:rPr>
              <a:t>困った人と助ける人を繋げるサービス</a:t>
            </a:r>
            <a:endParaRPr lang="en-US" altLang="ja-JP" sz="38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3800" dirty="0" smtClean="0">
                <a:solidFill>
                  <a:schemeClr val="bg1"/>
                </a:solidFill>
              </a:rPr>
              <a:t>✔ </a:t>
            </a:r>
            <a:r>
              <a:rPr lang="ja-JP" altLang="en-US" sz="3800" dirty="0" smtClean="0">
                <a:solidFill>
                  <a:schemeClr val="bg1"/>
                </a:solidFill>
              </a:rPr>
              <a:t>スモールスタート</a:t>
            </a:r>
            <a:r>
              <a:rPr lang="en-US" altLang="ja-JP" sz="3800" dirty="0" smtClean="0">
                <a:solidFill>
                  <a:schemeClr val="bg1"/>
                </a:solidFill>
              </a:rPr>
              <a:t> → </a:t>
            </a:r>
            <a:r>
              <a:rPr lang="ja-JP" altLang="en-US" sz="3800" dirty="0" smtClean="0">
                <a:solidFill>
                  <a:schemeClr val="bg1"/>
                </a:solidFill>
              </a:rPr>
              <a:t>ドミナント拡張</a:t>
            </a:r>
            <a:endParaRPr lang="en-US" altLang="ja-JP" sz="38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3800" dirty="0" smtClean="0">
                <a:solidFill>
                  <a:schemeClr val="bg1"/>
                </a:solidFill>
              </a:rPr>
              <a:t>✔ </a:t>
            </a:r>
            <a:r>
              <a:rPr lang="ja-JP" altLang="en-US" sz="3800" dirty="0" smtClean="0">
                <a:solidFill>
                  <a:schemeClr val="bg1"/>
                </a:solidFill>
              </a:rPr>
              <a:t>ターゲット：浅草エリアの訪日外国人</a:t>
            </a:r>
            <a:endParaRPr lang="en-US" altLang="ja-JP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2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70486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2" name="図 1" descr="11045429_799926446761945_7749928533128854656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41" y="138323"/>
            <a:ext cx="3725789" cy="662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46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70486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11046609_799926450095278_5972426093368873990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48" y="62875"/>
            <a:ext cx="3763563" cy="6694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64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二等辺三角形 18"/>
          <p:cNvSpPr/>
          <p:nvPr/>
        </p:nvSpPr>
        <p:spPr>
          <a:xfrm rot="10800000">
            <a:off x="1604817" y="1235362"/>
            <a:ext cx="5703455" cy="2761763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二等辺三角形 20"/>
          <p:cNvSpPr/>
          <p:nvPr/>
        </p:nvSpPr>
        <p:spPr>
          <a:xfrm rot="10800000">
            <a:off x="2227616" y="1862547"/>
            <a:ext cx="4462854" cy="21345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>
            <a:off x="2234108" y="4231169"/>
            <a:ext cx="4462854" cy="21345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07672" y="2456600"/>
            <a:ext cx="16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困っている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訪日外国人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42307" y="5616185"/>
            <a:ext cx="15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FFFF"/>
                </a:solidFill>
              </a:rPr>
              <a:t>助けたい</a:t>
            </a:r>
            <a:r>
              <a:rPr kumimoji="1" lang="ja-JP" altLang="en-US" dirty="0" smtClean="0">
                <a:solidFill>
                  <a:srgbClr val="FFFFFF"/>
                </a:solidFill>
              </a:rPr>
              <a:t>人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3883427" y="4804694"/>
            <a:ext cx="1181862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189120" y="5460053"/>
            <a:ext cx="2546476" cy="32645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5588131" y="4409103"/>
            <a:ext cx="0" cy="3779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593988" y="4352414"/>
            <a:ext cx="280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1st. </a:t>
            </a:r>
            <a:r>
              <a:rPr lang="ja-JP" altLang="en-US" dirty="0" smtClean="0">
                <a:solidFill>
                  <a:srgbClr val="FFFFFF"/>
                </a:solidFill>
              </a:rPr>
              <a:t>俺達</a:t>
            </a:r>
            <a:r>
              <a:rPr lang="ja-JP" altLang="en-US" dirty="0">
                <a:solidFill>
                  <a:srgbClr val="FFFFFF"/>
                </a:solidFill>
              </a:rPr>
              <a:t>だけ</a:t>
            </a:r>
            <a:r>
              <a:rPr lang="ja-JP" altLang="en-US" dirty="0" smtClean="0">
                <a:solidFill>
                  <a:srgbClr val="FFFFFF"/>
                </a:solidFill>
              </a:rPr>
              <a:t>タスケル</a:t>
            </a: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47000" y="4945101"/>
            <a:ext cx="25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2nd. </a:t>
            </a:r>
            <a:r>
              <a:rPr lang="ja-JP" altLang="en-US" dirty="0" smtClean="0">
                <a:solidFill>
                  <a:srgbClr val="FFFFFF"/>
                </a:solidFill>
              </a:rPr>
              <a:t>少人数がタスケル</a:t>
            </a: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034049" y="4776947"/>
            <a:ext cx="0" cy="69811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759740" y="5475057"/>
            <a:ext cx="0" cy="89069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842487" y="5800851"/>
            <a:ext cx="211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3rd. </a:t>
            </a:r>
            <a:r>
              <a:rPr lang="ja-JP" altLang="en-US" dirty="0" smtClean="0">
                <a:solidFill>
                  <a:srgbClr val="FFFFFF"/>
                </a:solidFill>
              </a:rPr>
              <a:t>多数がタスケル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2" name="図 1" descr="881eabc8089f1b651a1b50214ddd17c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71" y="3528264"/>
            <a:ext cx="1548283" cy="937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タイトル 1"/>
          <p:cNvSpPr txBox="1">
            <a:spLocks/>
          </p:cNvSpPr>
          <p:nvPr/>
        </p:nvSpPr>
        <p:spPr>
          <a:xfrm>
            <a:off x="457200" y="34653"/>
            <a:ext cx="8340436" cy="125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u="sng" dirty="0">
                <a:solidFill>
                  <a:schemeClr val="bg1"/>
                </a:solidFill>
              </a:rPr>
              <a:t>TASUCEL</a:t>
            </a:r>
            <a:r>
              <a:rPr lang="ja-JP" altLang="en-US" sz="6000" u="sng" dirty="0" smtClean="0">
                <a:solidFill>
                  <a:schemeClr val="bg1"/>
                </a:solidFill>
              </a:rPr>
              <a:t>の成長戦略</a:t>
            </a:r>
            <a:endParaRPr lang="ja-JP" altLang="en-US" sz="6000" u="sng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09987" y="1235097"/>
            <a:ext cx="169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困っている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その他の人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4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/>
      <p:bldP spid="37" grpId="0"/>
      <p:bldP spid="4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54008"/>
            <a:ext cx="8340436" cy="125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u="sng" dirty="0" smtClean="0">
                <a:solidFill>
                  <a:schemeClr val="bg1"/>
                </a:solidFill>
              </a:rPr>
              <a:t>TASUCEL</a:t>
            </a:r>
            <a:r>
              <a:rPr lang="ja-JP" altLang="en-US" sz="6000" u="sng" dirty="0" smtClean="0">
                <a:solidFill>
                  <a:schemeClr val="bg1"/>
                </a:solidFill>
              </a:rPr>
              <a:t>のマネタイズ</a:t>
            </a:r>
            <a:endParaRPr lang="ja-JP" altLang="en-US" sz="6000" u="sng" dirty="0">
              <a:solidFill>
                <a:schemeClr val="bg1"/>
              </a:solidFill>
            </a:endParaRPr>
          </a:p>
        </p:txBody>
      </p:sp>
      <p:pic>
        <p:nvPicPr>
          <p:cNvPr id="6" name="図 5" descr="881eabc8089f1b651a1b50214ddd17c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78" y="3661264"/>
            <a:ext cx="4469235" cy="3094651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254001" y="1604241"/>
            <a:ext cx="8855364" cy="4180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800" dirty="0" smtClean="0">
                <a:solidFill>
                  <a:schemeClr val="bg1"/>
                </a:solidFill>
              </a:rPr>
              <a:t>✔ </a:t>
            </a:r>
            <a:r>
              <a:rPr lang="ja-JP" altLang="en-US" sz="3800" dirty="0" smtClean="0">
                <a:solidFill>
                  <a:schemeClr val="bg1"/>
                </a:solidFill>
              </a:rPr>
              <a:t>フリーミアムモデル：基本機能は無料</a:t>
            </a:r>
            <a:endParaRPr lang="en-US" altLang="ja-JP" sz="38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3800" dirty="0" smtClean="0">
                <a:solidFill>
                  <a:schemeClr val="bg1"/>
                </a:solidFill>
              </a:rPr>
              <a:t>✔</a:t>
            </a:r>
            <a:r>
              <a:rPr lang="ja-JP" altLang="en-US" sz="3800" dirty="0" smtClean="0">
                <a:solidFill>
                  <a:schemeClr val="bg1"/>
                </a:solidFill>
              </a:rPr>
              <a:t>オプション：</a:t>
            </a:r>
            <a:r>
              <a:rPr lang="en-US" altLang="ja-JP" sz="3800" dirty="0" smtClean="0">
                <a:solidFill>
                  <a:schemeClr val="bg1"/>
                </a:solidFill>
              </a:rPr>
              <a:t> ① </a:t>
            </a:r>
            <a:r>
              <a:rPr lang="ja-JP" altLang="en-US" sz="3800" dirty="0" smtClean="0">
                <a:solidFill>
                  <a:schemeClr val="bg1"/>
                </a:solidFill>
              </a:rPr>
              <a:t>優先解決</a:t>
            </a:r>
            <a:endParaRPr lang="en-US" altLang="ja-JP" sz="3800" dirty="0" smtClean="0">
              <a:solidFill>
                <a:schemeClr val="bg1"/>
              </a:solidFill>
            </a:endParaRPr>
          </a:p>
          <a:p>
            <a:pPr algn="l"/>
            <a:r>
              <a:rPr lang="ja-JP" altLang="ja-JP" sz="3800" dirty="0">
                <a:solidFill>
                  <a:schemeClr val="bg1"/>
                </a:solidFill>
              </a:rPr>
              <a:t>　</a:t>
            </a:r>
            <a:r>
              <a:rPr lang="ja-JP" altLang="en-US" sz="3800" dirty="0" smtClean="0">
                <a:solidFill>
                  <a:schemeClr val="bg1"/>
                </a:solidFill>
              </a:rPr>
              <a:t>　　　　　　　</a:t>
            </a:r>
            <a:r>
              <a:rPr lang="en-US" altLang="ja-JP" sz="3800" dirty="0" smtClean="0">
                <a:solidFill>
                  <a:schemeClr val="bg1"/>
                </a:solidFill>
              </a:rPr>
              <a:t>   ② </a:t>
            </a:r>
            <a:r>
              <a:rPr lang="ja-JP" altLang="en-US" sz="3800" dirty="0" smtClean="0">
                <a:solidFill>
                  <a:schemeClr val="bg1"/>
                </a:solidFill>
              </a:rPr>
              <a:t>スコア順検索</a:t>
            </a:r>
            <a:endParaRPr lang="en-US" altLang="ja-JP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6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 smtClean="0">
                <a:solidFill>
                  <a:srgbClr val="FFFFFF"/>
                </a:solidFill>
              </a:rPr>
              <a:t>まとめ</a:t>
            </a:r>
            <a:endParaRPr kumimoji="1" lang="ja-JP" altLang="en-US" u="sng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70486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49758" y="2140378"/>
            <a:ext cx="2673289" cy="227414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ja-JP" sz="32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rgbClr val="000000"/>
                </a:solidFill>
              </a:rPr>
              <a:t>信頼経済</a:t>
            </a:r>
            <a:endParaRPr lang="en-US" altLang="ja-JP" sz="32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rgbClr val="000000"/>
                </a:solidFill>
              </a:rPr>
              <a:t>社会の実現</a:t>
            </a:r>
            <a:endParaRPr lang="ja-JP" altLang="en-US" sz="3200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2806" y="2164811"/>
            <a:ext cx="2673289" cy="227414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100" dirty="0">
              <a:solidFill>
                <a:srgbClr val="000000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042761" y="2794000"/>
            <a:ext cx="3067908" cy="1644959"/>
          </a:xfrm>
          <a:prstGeom prst="wedgeRectCallout">
            <a:avLst>
              <a:gd name="adj1" fmla="val -2236"/>
              <a:gd name="adj2" fmla="val -91361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・熱心なファン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・信頼度の可視化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・マッチングエンジン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259562" y="1366283"/>
            <a:ext cx="86118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FFFFFF"/>
                </a:solidFill>
              </a:rPr>
              <a:t>A</a:t>
            </a: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66800" y="1354431"/>
            <a:ext cx="86118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FFFFFF"/>
                </a:solidFill>
              </a:rPr>
              <a:t>B</a:t>
            </a: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349759" y="2176664"/>
            <a:ext cx="2673288" cy="2262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2806" y="2152231"/>
            <a:ext cx="2673288" cy="2262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ｴﾘｱｻﾎﾟｰﾄ</a:t>
            </a:r>
            <a:endParaRPr lang="en-US" altLang="ja-JP" sz="3200" dirty="0" smtClean="0"/>
          </a:p>
          <a:p>
            <a:r>
              <a:rPr lang="ja-JP" altLang="en-US" sz="3200" dirty="0" smtClean="0"/>
              <a:t>ｱﾌﾟﾘ</a:t>
            </a:r>
            <a:endParaRPr lang="en-US" altLang="ja-JP" sz="3200" dirty="0" smtClean="0"/>
          </a:p>
          <a:p>
            <a:r>
              <a:rPr lang="ja-JP" altLang="en-US" sz="2800" dirty="0" smtClean="0"/>
              <a:t>「浅草</a:t>
            </a:r>
            <a:r>
              <a:rPr lang="en-US" altLang="ja-JP" sz="2800" dirty="0" smtClean="0"/>
              <a:t>TASCEL</a:t>
            </a:r>
            <a:r>
              <a:rPr lang="ja-JP" altLang="en-US" sz="2800" dirty="0" smtClean="0"/>
              <a:t>」</a:t>
            </a:r>
            <a:endParaRPr lang="ja-JP" altLang="en-US" sz="28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65854" y="4801810"/>
            <a:ext cx="8553994" cy="1778000"/>
          </a:xfrm>
          <a:prstGeom prst="rect">
            <a:avLst/>
          </a:prstGeom>
          <a:ln w="38100" cmpd="sng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solidFill>
                  <a:srgbClr val="FFFFFF"/>
                </a:solidFill>
              </a:rPr>
              <a:t>我々は</a:t>
            </a:r>
            <a:r>
              <a:rPr lang="en-US" altLang="ja-JP" sz="2400" dirty="0" smtClean="0">
                <a:solidFill>
                  <a:srgbClr val="FFFFFF"/>
                </a:solidFill>
              </a:rPr>
              <a:t>2020</a:t>
            </a:r>
            <a:r>
              <a:rPr lang="ja-JP" altLang="en-US" sz="2400" dirty="0" smtClean="0">
                <a:solidFill>
                  <a:srgbClr val="FFFFFF"/>
                </a:solidFill>
              </a:rPr>
              <a:t>年に「信頼経済社会」の実現を目指します。</a:t>
            </a:r>
            <a:endParaRPr lang="en-US" altLang="ja-JP" sz="2400" dirty="0" smtClean="0">
              <a:solidFill>
                <a:srgbClr val="FFFFFF"/>
              </a:solidFill>
            </a:endParaRPr>
          </a:p>
          <a:p>
            <a:r>
              <a:rPr lang="ja-JP" altLang="en-US" sz="2400" dirty="0" smtClean="0">
                <a:solidFill>
                  <a:srgbClr val="FFFFFF"/>
                </a:solidFill>
              </a:rPr>
              <a:t>その第１歩として「浅草</a:t>
            </a:r>
            <a:r>
              <a:rPr lang="en-US" altLang="ja-JP" sz="2400" dirty="0" smtClean="0">
                <a:solidFill>
                  <a:srgbClr val="FFFFFF"/>
                </a:solidFill>
              </a:rPr>
              <a:t>TASCEL</a:t>
            </a:r>
            <a:r>
              <a:rPr lang="ja-JP" altLang="en-US" sz="2400" dirty="0" smtClean="0">
                <a:solidFill>
                  <a:srgbClr val="FFFFFF"/>
                </a:solidFill>
              </a:rPr>
              <a:t>」に挑戦します。</a:t>
            </a:r>
            <a:endParaRPr lang="en-US" altLang="ja-JP" sz="2400" dirty="0" smtClean="0">
              <a:solidFill>
                <a:srgbClr val="FFFFFF"/>
              </a:solidFill>
            </a:endParaRPr>
          </a:p>
          <a:p>
            <a:r>
              <a:rPr lang="en-US" altLang="ja-JP" sz="2400" dirty="0" smtClean="0">
                <a:solidFill>
                  <a:srgbClr val="FFFFFF"/>
                </a:solidFill>
              </a:rPr>
              <a:t>B</a:t>
            </a:r>
            <a:r>
              <a:rPr lang="ja-JP" altLang="en-US" sz="2400" dirty="0" smtClean="0">
                <a:solidFill>
                  <a:srgbClr val="FFFFFF"/>
                </a:solidFill>
              </a:rPr>
              <a:t>は“訪日外国人” の、“困った”を解決するサービスです。</a:t>
            </a:r>
            <a:endParaRPr lang="en-US" altLang="ja-JP" sz="2400" dirty="0" smtClean="0">
              <a:solidFill>
                <a:srgbClr val="FFFFFF"/>
              </a:solidFill>
            </a:endParaRPr>
          </a:p>
          <a:p>
            <a:r>
              <a:rPr lang="ja-JP" altLang="en-US" sz="2400" dirty="0" smtClean="0">
                <a:solidFill>
                  <a:srgbClr val="FFFFFF"/>
                </a:solidFill>
              </a:rPr>
              <a:t>その過程で「マッチングエンジン」などの障壁を築きます。</a:t>
            </a:r>
            <a:endParaRPr lang="ja-JP" altLang="en-US" sz="2400" dirty="0">
              <a:solidFill>
                <a:srgbClr val="FFFFFF"/>
              </a:solidFill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138990" y="1381117"/>
            <a:ext cx="86118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rgbClr val="FFFFFF"/>
                </a:solidFill>
              </a:rPr>
              <a:t>→</a:t>
            </a:r>
            <a:endParaRPr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0290" y="2309114"/>
            <a:ext cx="8229600" cy="200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dirty="0" smtClean="0">
                <a:solidFill>
                  <a:schemeClr val="bg1"/>
                </a:solidFill>
              </a:rPr>
              <a:t>新しい信頼資産の誕生</a:t>
            </a:r>
            <a:endParaRPr lang="en-US" altLang="ja-JP" sz="6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7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681182"/>
            <a:ext cx="9144000" cy="484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u="sng" dirty="0" smtClean="0">
                <a:solidFill>
                  <a:schemeClr val="bg1"/>
                </a:solidFill>
              </a:rPr>
              <a:t>背景</a:t>
            </a:r>
            <a:endParaRPr lang="en-US" altLang="ja-JP" sz="5400" u="sng" dirty="0" smtClean="0">
              <a:solidFill>
                <a:schemeClr val="bg1"/>
              </a:solidFill>
            </a:endParaRPr>
          </a:p>
          <a:p>
            <a:endParaRPr lang="en-US" altLang="ja-JP" sz="5400" dirty="0" smtClean="0">
              <a:solidFill>
                <a:schemeClr val="bg1"/>
              </a:solidFill>
            </a:endParaRPr>
          </a:p>
          <a:p>
            <a:r>
              <a:rPr lang="ja-JP" altLang="en-US" sz="5400" dirty="0" smtClean="0">
                <a:solidFill>
                  <a:schemeClr val="bg1"/>
                </a:solidFill>
              </a:rPr>
              <a:t>インターネットによる</a:t>
            </a:r>
            <a:endParaRPr lang="en-US" altLang="ja-JP" sz="5400" dirty="0" smtClean="0">
              <a:solidFill>
                <a:schemeClr val="bg1"/>
              </a:solidFill>
            </a:endParaRPr>
          </a:p>
          <a:p>
            <a:r>
              <a:rPr lang="en-US" altLang="ja-JP" sz="5400" dirty="0" smtClean="0">
                <a:solidFill>
                  <a:schemeClr val="bg1"/>
                </a:solidFill>
              </a:rPr>
              <a:t>”</a:t>
            </a:r>
            <a:r>
              <a:rPr lang="ja-JP" altLang="en-US" sz="5400" dirty="0" smtClean="0">
                <a:solidFill>
                  <a:schemeClr val="bg1"/>
                </a:solidFill>
              </a:rPr>
              <a:t>個の力</a:t>
            </a:r>
            <a:r>
              <a:rPr lang="en-US" altLang="ja-JP" sz="5400" dirty="0" smtClean="0">
                <a:solidFill>
                  <a:schemeClr val="bg1"/>
                </a:solidFill>
              </a:rPr>
              <a:t>”</a:t>
            </a:r>
            <a:r>
              <a:rPr lang="ja-JP" altLang="en-US" sz="5400" dirty="0" smtClean="0">
                <a:solidFill>
                  <a:schemeClr val="bg1"/>
                </a:solidFill>
              </a:rPr>
              <a:t>の増大</a:t>
            </a:r>
            <a:endParaRPr lang="en-US" altLang="ja-JP" sz="5400" dirty="0" smtClean="0">
              <a:solidFill>
                <a:schemeClr val="bg1"/>
              </a:solidFill>
            </a:endParaRPr>
          </a:p>
          <a:p>
            <a:endParaRPr lang="en-US" altLang="ja-JP" sz="5400" dirty="0" smtClean="0">
              <a:solidFill>
                <a:schemeClr val="bg1"/>
              </a:solidFill>
            </a:endParaRPr>
          </a:p>
          <a:p>
            <a:r>
              <a:rPr lang="en-US" altLang="ja-JP" sz="5400" dirty="0" smtClean="0">
                <a:solidFill>
                  <a:schemeClr val="bg1"/>
                </a:solidFill>
              </a:rPr>
              <a:t>✔ C to C </a:t>
            </a:r>
            <a:r>
              <a:rPr lang="ja-JP" altLang="en-US" sz="5400" dirty="0" smtClean="0">
                <a:solidFill>
                  <a:schemeClr val="bg1"/>
                </a:solidFill>
              </a:rPr>
              <a:t>取引の高まり</a:t>
            </a:r>
            <a:endParaRPr lang="en-US" altLang="ja-JP" sz="5400" dirty="0" smtClean="0">
              <a:solidFill>
                <a:schemeClr val="bg1"/>
              </a:solidFill>
            </a:endParaRPr>
          </a:p>
          <a:p>
            <a:r>
              <a:rPr lang="en-US" altLang="ja-JP" sz="5400" dirty="0" smtClean="0">
                <a:solidFill>
                  <a:schemeClr val="bg1"/>
                </a:solidFill>
              </a:rPr>
              <a:t>✔ </a:t>
            </a:r>
            <a:r>
              <a:rPr lang="ja-JP" altLang="en-US" sz="5400" dirty="0" smtClean="0">
                <a:solidFill>
                  <a:schemeClr val="bg1"/>
                </a:solidFill>
              </a:rPr>
              <a:t>人材の流動性の高まり</a:t>
            </a:r>
            <a:endParaRPr lang="en-US" altLang="ja-JP" sz="5400" dirty="0" smtClean="0">
              <a:solidFill>
                <a:schemeClr val="bg1"/>
              </a:solidFill>
            </a:endParaRPr>
          </a:p>
          <a:p>
            <a:endParaRPr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0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681182"/>
            <a:ext cx="9144000" cy="484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u="sng" dirty="0" smtClean="0">
                <a:solidFill>
                  <a:schemeClr val="bg1"/>
                </a:solidFill>
              </a:rPr>
              <a:t>現状の課題</a:t>
            </a:r>
            <a:endParaRPr lang="en-US" altLang="ja-JP" sz="6000" u="sng" dirty="0" smtClean="0">
              <a:solidFill>
                <a:schemeClr val="bg1"/>
              </a:solidFill>
            </a:endParaRPr>
          </a:p>
          <a:p>
            <a:endParaRPr lang="en-US" altLang="ja-JP" sz="5400" dirty="0" smtClean="0">
              <a:solidFill>
                <a:schemeClr val="bg1"/>
              </a:solidFill>
            </a:endParaRPr>
          </a:p>
          <a:p>
            <a:r>
              <a:rPr lang="ja-JP" altLang="en-US" sz="5400" dirty="0" smtClean="0">
                <a:solidFill>
                  <a:schemeClr val="bg1"/>
                </a:solidFill>
              </a:rPr>
              <a:t>個人の信頼度がわからない</a:t>
            </a:r>
            <a:endParaRPr lang="en-US" altLang="ja-JP" sz="5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1039418_748733961891275_1981235559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71" y="1492915"/>
            <a:ext cx="6528465" cy="5030266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57200" y="254008"/>
            <a:ext cx="8340436" cy="125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dirty="0" smtClean="0">
                <a:solidFill>
                  <a:schemeClr val="bg1"/>
                </a:solidFill>
              </a:rPr>
              <a:t>トラブル多発（例：メルカリ）</a:t>
            </a:r>
            <a:endParaRPr lang="ja-JP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7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54008"/>
            <a:ext cx="8340436" cy="125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dirty="0" smtClean="0">
                <a:solidFill>
                  <a:schemeClr val="bg1"/>
                </a:solidFill>
              </a:rPr>
              <a:t>トラブル多発（例：</a:t>
            </a:r>
            <a:r>
              <a:rPr lang="en-US" altLang="ja-JP" sz="6000" dirty="0" err="1" smtClean="0">
                <a:solidFill>
                  <a:schemeClr val="bg1"/>
                </a:solidFill>
              </a:rPr>
              <a:t>Airbnb</a:t>
            </a:r>
            <a:r>
              <a:rPr lang="ja-JP" altLang="en-US" sz="6000" dirty="0" smtClean="0">
                <a:solidFill>
                  <a:schemeClr val="bg1"/>
                </a:solidFill>
              </a:rPr>
              <a:t>）</a:t>
            </a:r>
            <a:endParaRPr lang="ja-JP" altLang="en-US" sz="6000" dirty="0">
              <a:solidFill>
                <a:schemeClr val="bg1"/>
              </a:solidFill>
            </a:endParaRPr>
          </a:p>
        </p:txBody>
      </p:sp>
      <p:pic>
        <p:nvPicPr>
          <p:cNvPr id="4" name="図 3" descr="11047053_748735245224480_157672045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4" y="1421532"/>
            <a:ext cx="6272696" cy="52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68745" y="46198"/>
            <a:ext cx="8340436" cy="125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u="sng" dirty="0" smtClean="0">
                <a:solidFill>
                  <a:schemeClr val="bg1"/>
                </a:solidFill>
              </a:rPr>
              <a:t>解決への第一歩</a:t>
            </a:r>
            <a:endParaRPr lang="ja-JP" altLang="en-US" sz="6000" u="sng" dirty="0">
              <a:solidFill>
                <a:schemeClr val="bg1"/>
              </a:solidFill>
            </a:endParaRPr>
          </a:p>
        </p:txBody>
      </p:sp>
      <p:pic>
        <p:nvPicPr>
          <p:cNvPr id="2" name="図 1" descr="881eabc8089f1b651a1b50214ddd17c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2" y="1610012"/>
            <a:ext cx="6407727" cy="44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70486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10535778_799925570095366_1050635346442080024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0" y="0"/>
            <a:ext cx="8812465" cy="67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70486"/>
            <a:ext cx="8229600" cy="4525963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11043260_799926166761973_746999424740940621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228</Words>
  <Application>Microsoft Macintosh PowerPoint</Application>
  <PresentationFormat>画面に合わせる (4:3)</PresentationFormat>
  <Paragraphs>64</Paragraphs>
  <Slides>15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ホワイト</vt:lpstr>
      <vt:lpstr>1_ホワイト</vt:lpstr>
      <vt:lpstr>2_ホワイト</vt:lpstr>
      <vt:lpstr>私たちの考える2020年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 フォーム</dc:title>
  <dc:creator>tab tab</dc:creator>
  <cp:lastModifiedBy>洋介 伊関</cp:lastModifiedBy>
  <cp:revision>21</cp:revision>
  <dcterms:created xsi:type="dcterms:W3CDTF">2015-03-06T20:08:08Z</dcterms:created>
  <dcterms:modified xsi:type="dcterms:W3CDTF">2015-03-10T15:42:26Z</dcterms:modified>
</cp:coreProperties>
</file>