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2" r:id="rId2"/>
    <p:sldId id="258" r:id="rId3"/>
    <p:sldId id="268" r:id="rId4"/>
    <p:sldId id="266" r:id="rId5"/>
    <p:sldId id="259" r:id="rId6"/>
    <p:sldId id="263" r:id="rId7"/>
    <p:sldId id="270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ヒラギノ角ゴ ProN W3"/>
      </a:defRPr>
    </a:lvl1pPr>
    <a:lvl2pPr indent="228600" algn="ctr" defTabSz="584200">
      <a:defRPr sz="3600">
        <a:latin typeface="+mn-lt"/>
        <a:ea typeface="+mn-ea"/>
        <a:cs typeface="+mn-cs"/>
        <a:sym typeface="ヒラギノ角ゴ ProN W3"/>
      </a:defRPr>
    </a:lvl2pPr>
    <a:lvl3pPr indent="457200" algn="ctr" defTabSz="584200">
      <a:defRPr sz="3600">
        <a:latin typeface="+mn-lt"/>
        <a:ea typeface="+mn-ea"/>
        <a:cs typeface="+mn-cs"/>
        <a:sym typeface="ヒラギノ角ゴ ProN W3"/>
      </a:defRPr>
    </a:lvl3pPr>
    <a:lvl4pPr indent="685800" algn="ctr" defTabSz="584200">
      <a:defRPr sz="3600">
        <a:latin typeface="+mn-lt"/>
        <a:ea typeface="+mn-ea"/>
        <a:cs typeface="+mn-cs"/>
        <a:sym typeface="ヒラギノ角ゴ ProN W3"/>
      </a:defRPr>
    </a:lvl4pPr>
    <a:lvl5pPr indent="914400" algn="ctr" defTabSz="584200">
      <a:defRPr sz="3600">
        <a:latin typeface="+mn-lt"/>
        <a:ea typeface="+mn-ea"/>
        <a:cs typeface="+mn-cs"/>
        <a:sym typeface="ヒラギノ角ゴ ProN W3"/>
      </a:defRPr>
    </a:lvl5pPr>
    <a:lvl6pPr indent="1143000" algn="ctr" defTabSz="584200">
      <a:defRPr sz="3600">
        <a:latin typeface="+mn-lt"/>
        <a:ea typeface="+mn-ea"/>
        <a:cs typeface="+mn-cs"/>
        <a:sym typeface="ヒラギノ角ゴ ProN W3"/>
      </a:defRPr>
    </a:lvl6pPr>
    <a:lvl7pPr indent="1371600" algn="ctr" defTabSz="584200">
      <a:defRPr sz="3600">
        <a:latin typeface="+mn-lt"/>
        <a:ea typeface="+mn-ea"/>
        <a:cs typeface="+mn-cs"/>
        <a:sym typeface="ヒラギノ角ゴ ProN W3"/>
      </a:defRPr>
    </a:lvl7pPr>
    <a:lvl8pPr indent="1600200" algn="ctr" defTabSz="584200">
      <a:defRPr sz="3600">
        <a:latin typeface="+mn-lt"/>
        <a:ea typeface="+mn-ea"/>
        <a:cs typeface="+mn-cs"/>
        <a:sym typeface="ヒラギノ角ゴ ProN W3"/>
      </a:defRPr>
    </a:lvl8pPr>
    <a:lvl9pPr indent="1828800" algn="ctr" defTabSz="584200">
      <a:defRPr sz="3600">
        <a:latin typeface="+mn-lt"/>
        <a:ea typeface="+mn-ea"/>
        <a:cs typeface="+mn-cs"/>
        <a:sym typeface="ヒラギノ角ゴ ProN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840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072961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A16B4CA3-55CB-2E41-80BB-4E1CB445848E}" type="datetimeFigureOut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AD59F1B0-1BEA-B240-8AEE-EE96376CB6D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1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タイトルテキスト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本文レベル1</a:t>
            </a:r>
          </a:p>
          <a:p>
            <a:pPr lvl="1">
              <a:defRPr sz="1800"/>
            </a:pPr>
            <a:r>
              <a:rPr sz="2800"/>
              <a:t>本文レベル2</a:t>
            </a:r>
          </a:p>
          <a:p>
            <a:pPr lvl="2">
              <a:defRPr sz="1800"/>
            </a:pPr>
            <a:r>
              <a:rPr sz="2800"/>
              <a:t>本文レベル3</a:t>
            </a:r>
          </a:p>
          <a:p>
            <a:pPr lvl="3">
              <a:defRPr sz="1800"/>
            </a:pPr>
            <a:r>
              <a:rPr sz="2800"/>
              <a:t>本文レベル4</a:t>
            </a:r>
          </a:p>
          <a:p>
            <a:pPr lvl="4">
              <a:defRPr sz="1800"/>
            </a:pPr>
            <a:r>
              <a:rPr sz="28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latin typeface="+mn-lt"/>
          <a:ea typeface="+mn-ea"/>
          <a:cs typeface="+mn-cs"/>
          <a:sym typeface="ヒラギノ角ゴ ProN W3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プレゼン フォーム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913581"/>
            <a:ext cx="11704320" cy="6436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030768" y="3044094"/>
            <a:ext cx="3802011" cy="323434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/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8880" y="3078843"/>
            <a:ext cx="3802011" cy="323434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AI</a:t>
            </a:r>
            <a:r>
              <a:rPr lang="ja-JP" altLang="en-US" dirty="0" smtClean="0">
                <a:solidFill>
                  <a:srgbClr val="000000"/>
                </a:solidFill>
              </a:rPr>
              <a:t>が会話に乱入してくるメッセージアプリ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4558215" y="3973690"/>
            <a:ext cx="3922426" cy="2339497"/>
          </a:xfrm>
          <a:prstGeom prst="wedgeRectCallout">
            <a:avLst>
              <a:gd name="adj1" fmla="val -2236"/>
              <a:gd name="adj2" fmla="val -91361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 anchorCtr="1"/>
          <a:lstStyle/>
          <a:p>
            <a:pPr algn="l"/>
            <a:r>
              <a:rPr lang="ja-JP" altLang="en-US" sz="2800" dirty="0" smtClean="0">
                <a:solidFill>
                  <a:srgbClr val="000000"/>
                </a:solidFill>
              </a:rPr>
              <a:t>・</a:t>
            </a:r>
            <a:r>
              <a:rPr lang="en-US" altLang="ja-JP" sz="2800" dirty="0" smtClean="0">
                <a:solidFill>
                  <a:srgbClr val="000000"/>
                </a:solidFill>
              </a:rPr>
              <a:t>AI</a:t>
            </a:r>
            <a:r>
              <a:rPr lang="ja-JP" altLang="en-US" sz="2800" dirty="0" smtClean="0">
                <a:solidFill>
                  <a:srgbClr val="000000"/>
                </a:solidFill>
              </a:rPr>
              <a:t>のパーソナライズ</a:t>
            </a:r>
            <a:endParaRPr lang="en-US" altLang="ja-JP" sz="2800" dirty="0" smtClean="0">
              <a:solidFill>
                <a:srgbClr val="000000"/>
              </a:solidFill>
            </a:endParaRPr>
          </a:p>
          <a:p>
            <a:pPr algn="l"/>
            <a:r>
              <a:rPr lang="ja-JP" altLang="en-US" sz="2800" dirty="0" smtClean="0">
                <a:solidFill>
                  <a:srgbClr val="000000"/>
                </a:solidFill>
              </a:rPr>
              <a:t>・感情分析</a:t>
            </a:r>
            <a:endParaRPr lang="en-US" altLang="ja-JP" sz="2800" dirty="0" smtClean="0">
              <a:solidFill>
                <a:srgbClr val="000000"/>
              </a:solidFill>
            </a:endParaRPr>
          </a:p>
          <a:p>
            <a:pPr algn="l"/>
            <a:r>
              <a:rPr lang="ja-JP" altLang="en-US" sz="2800" dirty="0" smtClean="0">
                <a:solidFill>
                  <a:srgbClr val="000000"/>
                </a:solidFill>
              </a:rPr>
              <a:t>・意志分析</a:t>
            </a:r>
            <a:endParaRPr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324711" y="1943158"/>
            <a:ext cx="1224791" cy="1083733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517227" y="1926302"/>
            <a:ext cx="1224791" cy="1083733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030768" y="3095700"/>
            <a:ext cx="3802010" cy="3217485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3分で親友をつくる</a:t>
            </a:r>
            <a:endParaRPr lang="ja-JP" altLang="en-US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88879" y="3060951"/>
            <a:ext cx="3802010" cy="3217485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57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378104" y="6829241"/>
            <a:ext cx="12165680" cy="2528711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130046" tIns="65023" rIns="130046" bIns="65023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400" dirty="0" smtClean="0"/>
              <a:t>我々は</a:t>
            </a:r>
            <a:r>
              <a:rPr lang="en-US" altLang="ja-JP" sz="3400" dirty="0" smtClean="0"/>
              <a:t>2020</a:t>
            </a:r>
            <a:r>
              <a:rPr lang="ja-JP" altLang="en-US" sz="3400" dirty="0" smtClean="0"/>
              <a:t>年に「</a:t>
            </a:r>
            <a:r>
              <a:rPr lang="en-US" altLang="ja-JP" sz="3400" dirty="0" smtClean="0"/>
              <a:t>3</a:t>
            </a:r>
            <a:r>
              <a:rPr lang="ja-JP" altLang="en-US" sz="3400" dirty="0" smtClean="0"/>
              <a:t>分で親友をつくる」ことを目指します。</a:t>
            </a:r>
            <a:endParaRPr lang="en-US" altLang="ja-JP" sz="3400" dirty="0" smtClean="0"/>
          </a:p>
          <a:p>
            <a:r>
              <a:rPr lang="ja-JP" altLang="en-US" sz="3400" dirty="0" smtClean="0"/>
              <a:t>その第１歩として「</a:t>
            </a:r>
            <a:r>
              <a:rPr lang="en-US" altLang="ja-JP" sz="3600" dirty="0">
                <a:solidFill>
                  <a:srgbClr val="000000"/>
                </a:solidFill>
              </a:rPr>
              <a:t>AI</a:t>
            </a:r>
            <a:r>
              <a:rPr lang="ja-JP" altLang="en-US" sz="3600" dirty="0">
                <a:solidFill>
                  <a:srgbClr val="000000"/>
                </a:solidFill>
              </a:rPr>
              <a:t>が会話に乱入してくるメッセージアプリ</a:t>
            </a:r>
          </a:p>
          <a:p>
            <a:r>
              <a:rPr lang="ja-JP" altLang="en-US" sz="3400" dirty="0" smtClean="0"/>
              <a:t>」に挑戦します。</a:t>
            </a:r>
            <a:endParaRPr lang="en-US" altLang="ja-JP" sz="3400" dirty="0" smtClean="0"/>
          </a:p>
          <a:p>
            <a:r>
              <a:rPr lang="en-US" altLang="ja-JP" sz="3400" dirty="0" smtClean="0"/>
              <a:t>B</a:t>
            </a:r>
            <a:r>
              <a:rPr lang="ja-JP" altLang="en-US" sz="3400" dirty="0" smtClean="0"/>
              <a:t>は初めて交流する人との、コミュニケーションの課題を解決するサービスです。</a:t>
            </a:r>
            <a:endParaRPr lang="en-US" altLang="ja-JP" sz="3400" dirty="0" smtClean="0"/>
          </a:p>
          <a:p>
            <a:r>
              <a:rPr lang="ja-JP" altLang="en-US" sz="3400" dirty="0" smtClean="0"/>
              <a:t>その過程で「</a:t>
            </a:r>
            <a:r>
              <a:rPr lang="en-US" altLang="ja-JP" sz="3400" dirty="0" smtClean="0"/>
              <a:t>AI</a:t>
            </a:r>
            <a:r>
              <a:rPr lang="ja-JP" altLang="en-US" sz="3400" dirty="0" smtClean="0"/>
              <a:t>のパーソナライズ、感情分析、意志分析」などの障壁を築きます。</a:t>
            </a:r>
            <a:endParaRPr lang="ja-JP" altLang="en-US" sz="3400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886564" y="1964255"/>
            <a:ext cx="1224791" cy="1083733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→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07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907378" y="3050564"/>
            <a:ext cx="11182548" cy="425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5400" dirty="0"/>
              <a:t>・カップラーメン</a:t>
            </a:r>
          </a:p>
          <a:p>
            <a:pPr lvl="0" algn="l">
              <a:defRPr sz="1800"/>
            </a:pPr>
            <a:endParaRPr sz="5400" dirty="0"/>
          </a:p>
          <a:p>
            <a:pPr lvl="0" algn="l">
              <a:defRPr sz="1800"/>
            </a:pPr>
            <a:r>
              <a:rPr sz="5400" dirty="0"/>
              <a:t>・ウルトラマンが地球で</a:t>
            </a:r>
            <a:r>
              <a:rPr sz="5400" dirty="0" smtClean="0"/>
              <a:t>戦</a:t>
            </a:r>
            <a:r>
              <a:rPr lang="ja-JP" altLang="en-US" sz="5400" dirty="0" smtClean="0"/>
              <a:t>える</a:t>
            </a:r>
            <a:r>
              <a:rPr sz="5400" dirty="0" smtClean="0"/>
              <a:t>時間</a:t>
            </a:r>
            <a:r>
              <a:rPr sz="5400" dirty="0"/>
              <a:t/>
            </a:r>
            <a:br>
              <a:rPr sz="5400" dirty="0"/>
            </a:br>
            <a:endParaRPr sz="5400" dirty="0"/>
          </a:p>
          <a:p>
            <a:pPr lvl="0" algn="l">
              <a:defRPr sz="1800"/>
            </a:pPr>
            <a:r>
              <a:rPr sz="5400" dirty="0"/>
              <a:t>・親友</a:t>
            </a:r>
            <a:r>
              <a:rPr sz="5400" dirty="0" smtClean="0"/>
              <a:t>を</a:t>
            </a:r>
            <a:r>
              <a:rPr lang="ja-JP" altLang="en-US" sz="5400" dirty="0" smtClean="0"/>
              <a:t>つくる</a:t>
            </a:r>
            <a:endParaRPr sz="5400" dirty="0"/>
          </a:p>
        </p:txBody>
      </p:sp>
      <p:sp>
        <p:nvSpPr>
          <p:cNvPr id="38" name="Shape 38"/>
          <p:cNvSpPr/>
          <p:nvPr/>
        </p:nvSpPr>
        <p:spPr>
          <a:xfrm>
            <a:off x="473439" y="5701445"/>
            <a:ext cx="168846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AF443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AF4432"/>
                </a:solidFill>
              </a:rPr>
              <a:t>New</a:t>
            </a:r>
            <a:r>
              <a:rPr sz="4800" dirty="0">
                <a:solidFill>
                  <a:srgbClr val="AF4432"/>
                </a:solidFill>
              </a:rPr>
              <a:t>!!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9296" y="560269"/>
            <a:ext cx="12765504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5400" dirty="0" smtClean="0">
                <a:solidFill>
                  <a:srgbClr val="000000"/>
                </a:solidFill>
              </a:rPr>
              <a:t>3</a:t>
            </a:r>
            <a:r>
              <a:rPr lang="ja-JP" altLang="en-US" sz="5400" dirty="0" smtClean="0">
                <a:solidFill>
                  <a:srgbClr val="000000"/>
                </a:solidFill>
              </a:rPr>
              <a:t>分でできることといえば</a:t>
            </a:r>
            <a:endParaRPr lang="en-US" altLang="ja-JP" sz="5400" dirty="0" smtClean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5400" dirty="0" smtClean="0">
                <a:solidFill>
                  <a:srgbClr val="000000"/>
                </a:solidFill>
              </a:rPr>
              <a:t>ベスト</a:t>
            </a:r>
            <a:r>
              <a:rPr lang="en-US" altLang="ja-JP" sz="5400" dirty="0" smtClean="0">
                <a:solidFill>
                  <a:srgbClr val="000000"/>
                </a:solidFill>
              </a:rPr>
              <a:t>3 in 2020</a:t>
            </a:r>
            <a:endParaRPr kumimoji="0" lang="ja-JP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ヒラギノ角ゴ ProN W3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-87777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r>
              <a:rPr sz="5100" dirty="0"/>
              <a:t>親友になるプロセス</a:t>
            </a:r>
          </a:p>
        </p:txBody>
      </p:sp>
      <p:pic>
        <p:nvPicPr>
          <p:cNvPr id="4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079" y="1780461"/>
            <a:ext cx="10128868" cy="271152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2147145" y="5144174"/>
            <a:ext cx="46725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ここって非効率・・・</a:t>
            </a:r>
          </a:p>
        </p:txBody>
      </p:sp>
      <p:sp>
        <p:nvSpPr>
          <p:cNvPr id="43" name="Shape 43"/>
          <p:cNvSpPr/>
          <p:nvPr/>
        </p:nvSpPr>
        <p:spPr>
          <a:xfrm>
            <a:off x="6931991" y="5096549"/>
            <a:ext cx="4822775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rgbClr val="AF443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AF4432"/>
                </a:solidFill>
              </a:rPr>
              <a:t>楽しいのはココっ!!</a:t>
            </a:r>
          </a:p>
        </p:txBody>
      </p:sp>
      <p:pic>
        <p:nvPicPr>
          <p:cNvPr id="44" name="pasted-image.pdf"/>
          <p:cNvPicPr/>
          <p:nvPr/>
        </p:nvPicPr>
        <p:blipFill>
          <a:blip r:embed="rId3">
            <a:extLst/>
          </a:blip>
          <a:srcRect t="124" r="33893" b="124"/>
          <a:stretch>
            <a:fillRect/>
          </a:stretch>
        </p:blipFill>
        <p:spPr>
          <a:xfrm rot="10800000">
            <a:off x="1500587" y="4209267"/>
            <a:ext cx="5160196" cy="1416222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45" name="pasted-image.pdf"/>
          <p:cNvPicPr/>
          <p:nvPr/>
        </p:nvPicPr>
        <p:blipFill>
          <a:blip r:embed="rId3">
            <a:extLst/>
          </a:blip>
          <a:srcRect t="124" r="33893" b="124"/>
          <a:stretch>
            <a:fillRect/>
          </a:stretch>
        </p:blipFill>
        <p:spPr>
          <a:xfrm rot="10800000">
            <a:off x="6249432" y="4209267"/>
            <a:ext cx="5328835" cy="1416222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46" name="Shape 46"/>
          <p:cNvSpPr/>
          <p:nvPr/>
        </p:nvSpPr>
        <p:spPr>
          <a:xfrm>
            <a:off x="417174" y="2486281"/>
            <a:ext cx="780480" cy="1308101"/>
          </a:xfrm>
          <a:prstGeom prst="rect">
            <a:avLst/>
          </a:prstGeom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現状</a:t>
            </a:r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812" y="6687831"/>
            <a:ext cx="10128869" cy="2711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df"/>
          <p:cNvPicPr/>
          <p:nvPr/>
        </p:nvPicPr>
        <p:blipFill>
          <a:blip r:embed="rId2">
            <a:extLst/>
          </a:blip>
          <a:srcRect l="49242"/>
          <a:stretch>
            <a:fillRect/>
          </a:stretch>
        </p:blipFill>
        <p:spPr>
          <a:xfrm>
            <a:off x="6526540" y="6687831"/>
            <a:ext cx="5141141" cy="2711529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417174" y="7389545"/>
            <a:ext cx="780480" cy="1308101"/>
          </a:xfrm>
          <a:prstGeom prst="rect">
            <a:avLst/>
          </a:prstGeom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理想</a:t>
            </a:r>
          </a:p>
        </p:txBody>
      </p:sp>
      <p:sp>
        <p:nvSpPr>
          <p:cNvPr id="12" name="左右矢印 11"/>
          <p:cNvSpPr/>
          <p:nvPr/>
        </p:nvSpPr>
        <p:spPr>
          <a:xfrm>
            <a:off x="7228959" y="6219102"/>
            <a:ext cx="4525806" cy="937458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ここから会えたら</a:t>
            </a:r>
            <a:r>
              <a:rPr kumimoji="0" lang="en-US" altLang="ja-JP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Best!!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ox(out)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dvAuto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-82453" y="260859"/>
            <a:ext cx="3863363" cy="1631512"/>
            <a:chOff x="6924" y="985225"/>
            <a:chExt cx="2402100" cy="1354493"/>
          </a:xfrm>
        </p:grpSpPr>
        <p:sp>
          <p:nvSpPr>
            <p:cNvPr id="17" name="四角形吹き出し 16"/>
            <p:cNvSpPr/>
            <p:nvPr/>
          </p:nvSpPr>
          <p:spPr>
            <a:xfrm>
              <a:off x="50661" y="985225"/>
              <a:ext cx="2358363" cy="1311131"/>
            </a:xfrm>
            <a:prstGeom prst="wedgeRectCallout">
              <a:avLst>
                <a:gd name="adj1" fmla="val 17225"/>
                <a:gd name="adj2" fmla="val 8070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924" y="1036575"/>
              <a:ext cx="2402100" cy="130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ごく一部の</a:t>
              </a:r>
              <a:endParaRPr lang="en-US" altLang="ja-JP" sz="3200" dirty="0" smtClean="0"/>
            </a:p>
            <a:p>
              <a:r>
                <a:rPr lang="ja-JP" altLang="en-US" sz="3200" dirty="0" smtClean="0"/>
                <a:t>こだわりが強い</a:t>
              </a:r>
              <a:endParaRPr lang="en-US" altLang="ja-JP" sz="3200" dirty="0" smtClean="0"/>
            </a:p>
            <a:p>
              <a:r>
                <a:rPr kumimoji="1" lang="ja-JP" altLang="en-US" sz="3200" dirty="0" smtClean="0"/>
                <a:t>ユーザー</a:t>
              </a:r>
              <a:endParaRPr kumimoji="1" lang="ja-JP" altLang="en-US" sz="3200" dirty="0"/>
            </a:p>
          </p:txBody>
        </p:sp>
      </p:grpSp>
      <p:sp>
        <p:nvSpPr>
          <p:cNvPr id="8" name="二等辺三角形 7"/>
          <p:cNvSpPr/>
          <p:nvPr/>
        </p:nvSpPr>
        <p:spPr>
          <a:xfrm>
            <a:off x="8506933" y="6016232"/>
            <a:ext cx="2998578" cy="2483575"/>
          </a:xfrm>
          <a:prstGeom prst="triangle">
            <a:avLst>
              <a:gd name="adj" fmla="val 50820"/>
            </a:avLst>
          </a:prstGeom>
          <a:solidFill>
            <a:schemeClr val="tx1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二等辺三角形 9"/>
          <p:cNvSpPr/>
          <p:nvPr/>
        </p:nvSpPr>
        <p:spPr>
          <a:xfrm>
            <a:off x="7874588" y="6022164"/>
            <a:ext cx="4278672" cy="3524449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2316" y="2125578"/>
            <a:ext cx="4571504" cy="869980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ja-JP" altLang="en-US" sz="2400" dirty="0" smtClean="0"/>
              <a:t>共通項を調べて・・</a:t>
            </a:r>
            <a:endParaRPr lang="en-US" altLang="ja-JP" sz="2400" dirty="0" smtClean="0"/>
          </a:p>
          <a:p>
            <a:r>
              <a:rPr lang="ja-JP" altLang="en-US" sz="2400" dirty="0" smtClean="0"/>
              <a:t>話題を作っておいて盛り上がる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48427" y="4005743"/>
            <a:ext cx="4879280" cy="869980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kumimoji="1" lang="ja-JP" altLang="en-US" sz="2400" dirty="0" smtClean="0"/>
              <a:t>よく知らないまま話すが・・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話題が見つからず盛り上がらない</a:t>
            </a:r>
            <a:endParaRPr kumimoji="1" lang="en-US" altLang="ja-JP" sz="2400" dirty="0" smtClean="0"/>
          </a:p>
        </p:txBody>
      </p:sp>
      <p:sp>
        <p:nvSpPr>
          <p:cNvPr id="12" name="二等辺三角形 11"/>
          <p:cNvSpPr/>
          <p:nvPr/>
        </p:nvSpPr>
        <p:spPr>
          <a:xfrm>
            <a:off x="210502" y="2125578"/>
            <a:ext cx="4278672" cy="3524449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>
            <a:off x="1839161" y="2125579"/>
            <a:ext cx="1034594" cy="900595"/>
          </a:xfrm>
          <a:prstGeom prst="triangle">
            <a:avLst>
              <a:gd name="adj" fmla="val 50820"/>
            </a:avLst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322033" y="3024530"/>
            <a:ext cx="11775612" cy="1588"/>
          </a:xfrm>
          <a:prstGeom prst="line">
            <a:avLst/>
          </a:prstGeom>
          <a:ln w="38100" cmpd="sng"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3411462" y="8473651"/>
            <a:ext cx="2570956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ja-JP" altLang="en-US" dirty="0" smtClean="0"/>
              <a:t>一般</a:t>
            </a:r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24897" y="4875723"/>
            <a:ext cx="3602415" cy="685314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kumimoji="1" lang="ja-JP" altLang="en-US" dirty="0" smtClean="0"/>
              <a:t>すべての出会い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7495223" y="8499808"/>
            <a:ext cx="4763251" cy="22738"/>
          </a:xfrm>
          <a:prstGeom prst="line">
            <a:avLst/>
          </a:prstGeom>
          <a:ln w="38100" cmpd="sng"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7495222" y="6726542"/>
            <a:ext cx="4658037" cy="0"/>
          </a:xfrm>
          <a:prstGeom prst="line">
            <a:avLst/>
          </a:prstGeom>
          <a:ln w="38100" cmpd="sng"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>
            <a:off x="7722658" y="6904755"/>
            <a:ext cx="642492" cy="1528920"/>
          </a:xfrm>
          <a:prstGeom prst="downArrow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57635" y="6904755"/>
            <a:ext cx="6677311" cy="170097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ja-JP" altLang="en-US" sz="3400" dirty="0" smtClean="0">
                <a:solidFill>
                  <a:srgbClr val="FF0000"/>
                </a:solidFill>
              </a:rPr>
              <a:t>予め、共通項</a:t>
            </a:r>
            <a:r>
              <a:rPr lang="en-US" altLang="ja-JP" sz="3400" dirty="0" smtClean="0">
                <a:solidFill>
                  <a:srgbClr val="FF0000"/>
                </a:solidFill>
              </a:rPr>
              <a:t>(</a:t>
            </a:r>
            <a:r>
              <a:rPr lang="ja-JP" altLang="en-US" sz="3400" dirty="0" smtClean="0">
                <a:solidFill>
                  <a:srgbClr val="FF0000"/>
                </a:solidFill>
              </a:rPr>
              <a:t>話題</a:t>
            </a:r>
            <a:r>
              <a:rPr lang="en-US" altLang="ja-JP" sz="3400" dirty="0" smtClean="0">
                <a:solidFill>
                  <a:srgbClr val="FF0000"/>
                </a:solidFill>
              </a:rPr>
              <a:t>)</a:t>
            </a:r>
            <a:r>
              <a:rPr lang="ja-JP" altLang="en-US" sz="3400" dirty="0" smtClean="0">
                <a:solidFill>
                  <a:srgbClr val="FF0000"/>
                </a:solidFill>
              </a:rPr>
              <a:t>を知ることが</a:t>
            </a:r>
            <a:endParaRPr lang="en-US" altLang="ja-JP" sz="3400" dirty="0" smtClean="0">
              <a:solidFill>
                <a:srgbClr val="FF0000"/>
              </a:solidFill>
            </a:endParaRPr>
          </a:p>
          <a:p>
            <a:r>
              <a:rPr lang="ja-JP" altLang="en-US" sz="3400" dirty="0" smtClean="0">
                <a:solidFill>
                  <a:srgbClr val="FF0000"/>
                </a:solidFill>
              </a:rPr>
              <a:t>できたら、もっと多くの人が</a:t>
            </a:r>
            <a:endParaRPr lang="en-US" altLang="ja-JP" sz="3400" dirty="0" smtClean="0">
              <a:solidFill>
                <a:srgbClr val="FF0000"/>
              </a:solidFill>
            </a:endParaRPr>
          </a:p>
          <a:p>
            <a:r>
              <a:rPr lang="ja-JP" altLang="en-US" sz="3400" dirty="0" smtClean="0">
                <a:solidFill>
                  <a:srgbClr val="FF0000"/>
                </a:solidFill>
              </a:rPr>
              <a:t>素敵な出会いに気付けるのに。</a:t>
            </a:r>
            <a:endParaRPr lang="en-US" altLang="ja-JP" sz="3400" dirty="0" smtClean="0">
              <a:solidFill>
                <a:srgbClr val="FF0000"/>
              </a:solidFill>
            </a:endParaRPr>
          </a:p>
        </p:txBody>
      </p:sp>
      <p:sp>
        <p:nvSpPr>
          <p:cNvPr id="40" name="二等辺三角形 39"/>
          <p:cNvSpPr/>
          <p:nvPr/>
        </p:nvSpPr>
        <p:spPr>
          <a:xfrm>
            <a:off x="9567290" y="6022164"/>
            <a:ext cx="865226" cy="704378"/>
          </a:xfrm>
          <a:prstGeom prst="triangle">
            <a:avLst>
              <a:gd name="adj" fmla="val 50820"/>
            </a:avLst>
          </a:prstGeom>
          <a:solidFill>
            <a:schemeClr val="tx1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rcRect l="24684" t="20461" r="14925" b="18812"/>
          <a:stretch>
            <a:fillRect/>
          </a:stretch>
        </p:blipFill>
        <p:spPr>
          <a:xfrm>
            <a:off x="8930045" y="239951"/>
            <a:ext cx="4074755" cy="2786223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rcRect l="19888" t="19979" r="14333" b="9048"/>
          <a:stretch>
            <a:fillRect/>
          </a:stretch>
        </p:blipFill>
        <p:spPr>
          <a:xfrm>
            <a:off x="8930045" y="3167613"/>
            <a:ext cx="3947924" cy="284861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316" y="911824"/>
            <a:ext cx="1213754" cy="121375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070" y="911824"/>
            <a:ext cx="1213755" cy="12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287978" y="-1396723"/>
            <a:ext cx="11099801" cy="1396723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/>
            </a:pPr>
            <a:endParaRPr sz="51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rcRect t="16778" r="48772"/>
          <a:stretch>
            <a:fillRect/>
          </a:stretch>
        </p:blipFill>
        <p:spPr>
          <a:xfrm>
            <a:off x="139260" y="7078299"/>
            <a:ext cx="1626480" cy="264231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rcRect l="49070" t="16778"/>
          <a:stretch>
            <a:fillRect/>
          </a:stretch>
        </p:blipFill>
        <p:spPr>
          <a:xfrm>
            <a:off x="4325300" y="7078299"/>
            <a:ext cx="1617021" cy="2642312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>
          <a:xfrm>
            <a:off x="6224541" y="3084098"/>
            <a:ext cx="1259418" cy="2539746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3" name="円形吹き出し 22"/>
          <p:cNvSpPr/>
          <p:nvPr/>
        </p:nvSpPr>
        <p:spPr>
          <a:xfrm>
            <a:off x="2681090" y="1836507"/>
            <a:ext cx="2248892" cy="577056"/>
          </a:xfrm>
          <a:prstGeom prst="wedgeEllipseCallout">
            <a:avLst>
              <a:gd name="adj1" fmla="val 65278"/>
              <a:gd name="adj2" fmla="val -427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こんにちは</a:t>
            </a:r>
            <a:r>
              <a:rPr kumimoji="0" lang="en-US" altLang="ja-JP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!!</a:t>
            </a:r>
            <a:endParaRPr kumimoji="0" lang="ja-JP" altLang="en-US" sz="20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5" name="円形吹き出し 24"/>
          <p:cNvSpPr/>
          <p:nvPr/>
        </p:nvSpPr>
        <p:spPr>
          <a:xfrm>
            <a:off x="1104900" y="2832793"/>
            <a:ext cx="3977482" cy="577056"/>
          </a:xfrm>
          <a:prstGeom prst="wedgeEllipseCallout">
            <a:avLst>
              <a:gd name="adj1" fmla="val 65278"/>
              <a:gd name="adj2" fmla="val -427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二次会お疲れ様でした</a:t>
            </a:r>
            <a:r>
              <a:rPr kumimoji="0" lang="en-US" altLang="ja-JP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!!</a:t>
            </a:r>
            <a:endParaRPr kumimoji="0" lang="ja-JP" altLang="en-US" sz="20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980663" y="263422"/>
            <a:ext cx="933588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各ユーザー専属</a:t>
            </a:r>
            <a:r>
              <a:rPr kumimoji="0" lang="en-US" altLang="ja-JP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AI</a:t>
            </a:r>
            <a:r>
              <a:rPr lang="ja-JP" altLang="en-US" sz="4800" dirty="0" smtClean="0">
                <a:solidFill>
                  <a:srgbClr val="000000"/>
                </a:solidFill>
              </a:rPr>
              <a:t>が話題を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800" dirty="0" smtClean="0">
                <a:solidFill>
                  <a:srgbClr val="000000"/>
                </a:solidFill>
              </a:rPr>
              <a:t>フォローして会話を盛り上げる。</a:t>
            </a:r>
            <a:endParaRPr kumimoji="0" lang="ja-JP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7" name="円形吹き出し 26"/>
          <p:cNvSpPr/>
          <p:nvPr/>
        </p:nvSpPr>
        <p:spPr>
          <a:xfrm>
            <a:off x="1257300" y="4795483"/>
            <a:ext cx="3825082" cy="577056"/>
          </a:xfrm>
          <a:prstGeom prst="wedgeEllipseCallout">
            <a:avLst>
              <a:gd name="adj1" fmla="val 65278"/>
              <a:gd name="adj2" fmla="val -427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お食事どうですか？</a:t>
            </a:r>
            <a:endParaRPr kumimoji="0" lang="ja-JP" altLang="en-US" sz="20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1257300" y="3776915"/>
            <a:ext cx="3825082" cy="577056"/>
          </a:xfrm>
          <a:prstGeom prst="wedgeEllipseCallout">
            <a:avLst>
              <a:gd name="adj1" fmla="val -56461"/>
              <a:gd name="adj2" fmla="val -44429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お疲れ様でした</a:t>
            </a:r>
            <a:r>
              <a:rPr kumimoji="0" lang="en-US" altLang="ja-JP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!!</a:t>
            </a:r>
            <a:endParaRPr kumimoji="0" lang="ja-JP" altLang="en-US" sz="20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9" name="円形吹き出し 28"/>
          <p:cNvSpPr/>
          <p:nvPr/>
        </p:nvSpPr>
        <p:spPr>
          <a:xfrm>
            <a:off x="2096493" y="5608441"/>
            <a:ext cx="2833490" cy="577056"/>
          </a:xfrm>
          <a:prstGeom prst="wedgeEllipseCallout">
            <a:avLst>
              <a:gd name="adj1" fmla="val 65278"/>
              <a:gd name="adj2" fmla="val -427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solidFill>
                  <a:srgbClr val="FFFFFF"/>
                </a:solidFill>
              </a:rPr>
              <a:t>いつ暇ですか？</a:t>
            </a:r>
            <a:endParaRPr kumimoji="0" lang="ja-JP" altLang="en-US" sz="20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30" name="円形吹き出し 29"/>
          <p:cNvSpPr/>
          <p:nvPr/>
        </p:nvSpPr>
        <p:spPr>
          <a:xfrm>
            <a:off x="1257300" y="6604727"/>
            <a:ext cx="3825082" cy="577056"/>
          </a:xfrm>
          <a:prstGeom prst="wedgeEllipseCallout">
            <a:avLst>
              <a:gd name="adj1" fmla="val 65278"/>
              <a:gd name="adj2" fmla="val -427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solidFill>
                  <a:srgbClr val="FFFFFF"/>
                </a:solidFill>
              </a:rPr>
              <a:t>週末はどうですか？</a:t>
            </a:r>
            <a:endParaRPr kumimoji="0" lang="ja-JP" altLang="en-US" sz="20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32386" y="7441125"/>
            <a:ext cx="56425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</a:rPr>
              <a:t>・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・</a:t>
            </a:r>
            <a:endParaRPr kumimoji="0" lang="en-US" altLang="ja-JP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</a:rPr>
              <a:t>・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rcRect t="16778" r="48772"/>
          <a:stretch>
            <a:fillRect/>
          </a:stretch>
        </p:blipFill>
        <p:spPr>
          <a:xfrm>
            <a:off x="7201739" y="7078299"/>
            <a:ext cx="1626480" cy="264231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rcRect l="49070" t="16778"/>
          <a:stretch>
            <a:fillRect/>
          </a:stretch>
        </p:blipFill>
        <p:spPr>
          <a:xfrm>
            <a:off x="11387779" y="7078299"/>
            <a:ext cx="1617021" cy="2642312"/>
          </a:xfrm>
          <a:prstGeom prst="rect">
            <a:avLst/>
          </a:prstGeom>
        </p:spPr>
      </p:pic>
      <p:grpSp>
        <p:nvGrpSpPr>
          <p:cNvPr id="36" name="図形グループ 35"/>
          <p:cNvGrpSpPr/>
          <p:nvPr/>
        </p:nvGrpSpPr>
        <p:grpSpPr>
          <a:xfrm>
            <a:off x="9253677" y="3857766"/>
            <a:ext cx="1978288" cy="1875433"/>
            <a:chOff x="8991633" y="6320473"/>
            <a:chExt cx="2396148" cy="1703233"/>
          </a:xfrm>
        </p:grpSpPr>
        <p:sp>
          <p:nvSpPr>
            <p:cNvPr id="21" name="円/楕円 20"/>
            <p:cNvSpPr/>
            <p:nvPr/>
          </p:nvSpPr>
          <p:spPr>
            <a:xfrm>
              <a:off x="8991633" y="6320473"/>
              <a:ext cx="2396148" cy="1703233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ja-JP" sz="2400" dirty="0" smtClean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ヒラギノ角ゴ ProN W3"/>
                </a:rPr>
                <a:t>AI</a:t>
              </a: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ja-JP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 flipH="1">
              <a:off x="10076993" y="6883630"/>
              <a:ext cx="629775" cy="596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ja-JP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7" name="円形吹き出し 36"/>
          <p:cNvSpPr/>
          <p:nvPr/>
        </p:nvSpPr>
        <p:spPr>
          <a:xfrm>
            <a:off x="9253677" y="2017921"/>
            <a:ext cx="2833490" cy="577056"/>
          </a:xfrm>
          <a:prstGeom prst="wedgeEllipseCallout">
            <a:avLst>
              <a:gd name="adj1" fmla="val 65278"/>
              <a:gd name="adj2" fmla="val -427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solidFill>
                  <a:srgbClr val="FFFFFF"/>
                </a:solidFill>
              </a:rPr>
              <a:t>いつ暇ですか？</a:t>
            </a:r>
            <a:endParaRPr kumimoji="0" lang="ja-JP" altLang="en-US" sz="20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38" name="円形吹き出し 37"/>
          <p:cNvSpPr/>
          <p:nvPr/>
        </p:nvSpPr>
        <p:spPr>
          <a:xfrm>
            <a:off x="8414484" y="3014207"/>
            <a:ext cx="3825082" cy="577056"/>
          </a:xfrm>
          <a:prstGeom prst="wedgeEllipseCallout">
            <a:avLst>
              <a:gd name="adj1" fmla="val 65278"/>
              <a:gd name="adj2" fmla="val -4272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solidFill>
                  <a:srgbClr val="FFFFFF"/>
                </a:solidFill>
              </a:rPr>
              <a:t>週末はどうですか？</a:t>
            </a:r>
            <a:endParaRPr kumimoji="0" lang="ja-JP" altLang="en-US" sz="20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967183" y="5949595"/>
            <a:ext cx="4676789" cy="84125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AI</a:t>
            </a:r>
            <a:r>
              <a:rPr kumimoji="0" lang="ja-JP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が二人が盛り上がるように</a:t>
            </a:r>
            <a:endParaRPr kumimoji="0" lang="en-US" altLang="ja-JP" sz="2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dirty="0" smtClean="0">
                <a:solidFill>
                  <a:schemeClr val="tx1"/>
                </a:solidFill>
              </a:rPr>
              <a:t>アレンジ実施</a:t>
            </a:r>
            <a:r>
              <a:rPr lang="en-US" altLang="ja-JP" sz="2400" dirty="0" smtClean="0">
                <a:solidFill>
                  <a:schemeClr val="tx1"/>
                </a:solidFill>
              </a:rPr>
              <a:t>!!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952500" y="3701951"/>
            <a:ext cx="11099800" cy="2159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ja-JP" altLang="en-US" sz="8800" dirty="0" smtClean="0"/>
              <a:t>では、実際にデモを</a:t>
            </a:r>
            <a:r>
              <a:rPr lang="en-US" altLang="ja-JP" sz="8800" dirty="0" smtClean="0"/>
              <a:t/>
            </a:r>
            <a:br>
              <a:rPr lang="en-US" altLang="ja-JP" sz="8800" dirty="0" smtClean="0"/>
            </a:br>
            <a:r>
              <a:rPr lang="ja-JP" altLang="en-US" sz="8800" dirty="0" smtClean="0"/>
              <a:t>ご覧ください</a:t>
            </a:r>
            <a:endParaRPr sz="88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190394" y="442289"/>
            <a:ext cx="4571504" cy="869980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ja-JP" altLang="en-US" sz="4800" dirty="0" smtClean="0"/>
              <a:t>その先のはなし</a:t>
            </a:r>
            <a:endParaRPr lang="en-US" altLang="ja-JP" sz="4800" dirty="0"/>
          </a:p>
        </p:txBody>
      </p:sp>
      <p:pic>
        <p:nvPicPr>
          <p:cNvPr id="3" name="図 2" descr="thin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97" y="6089498"/>
            <a:ext cx="5506162" cy="3664101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58516" y="1517212"/>
            <a:ext cx="12590624" cy="4271285"/>
          </a:xfrm>
          <a:prstGeom prst="cloudCallout">
            <a:avLst>
              <a:gd name="adj1" fmla="val -12705"/>
              <a:gd name="adj2" fmla="val 65957"/>
            </a:avLst>
          </a:prstGeom>
          <a:solidFill>
            <a:srgbClr val="FFFFFF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l"/>
            <a:r>
              <a:rPr lang="ja-JP" altLang="en-US" sz="3400" dirty="0" smtClean="0">
                <a:solidFill>
                  <a:schemeClr val="tx1"/>
                </a:solidFill>
              </a:rPr>
              <a:t>・分身に服をきせて広告収入？</a:t>
            </a:r>
            <a:r>
              <a:rPr lang="en-US" altLang="ja-JP" sz="3400" dirty="0" smtClean="0">
                <a:solidFill>
                  <a:schemeClr val="tx1"/>
                </a:solidFill>
              </a:rPr>
              <a:t/>
            </a:r>
            <a:br>
              <a:rPr lang="en-US" altLang="ja-JP" sz="3400" dirty="0" smtClean="0">
                <a:solidFill>
                  <a:schemeClr val="tx1"/>
                </a:solidFill>
              </a:rPr>
            </a:br>
            <a:r>
              <a:rPr lang="ja-JP" altLang="en-US" sz="3400" dirty="0" smtClean="0">
                <a:solidFill>
                  <a:schemeClr val="tx1"/>
                </a:solidFill>
              </a:rPr>
              <a:t>・そのときの感情に合わせて</a:t>
            </a:r>
            <a:r>
              <a:rPr lang="en-US" altLang="ja-JP" sz="3400" dirty="0" smtClean="0">
                <a:solidFill>
                  <a:schemeClr val="tx1"/>
                </a:solidFill>
              </a:rPr>
              <a:t>AI</a:t>
            </a:r>
            <a:r>
              <a:rPr lang="ja-JP" altLang="en-US" sz="3400" dirty="0" smtClean="0">
                <a:solidFill>
                  <a:schemeClr val="tx1"/>
                </a:solidFill>
              </a:rPr>
              <a:t>がリコメンド？</a:t>
            </a:r>
            <a:endParaRPr lang="en-US" altLang="ja-JP" sz="3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400" dirty="0" smtClean="0">
                <a:solidFill>
                  <a:schemeClr val="tx1"/>
                </a:solidFill>
              </a:rPr>
              <a:t>・</a:t>
            </a:r>
            <a:r>
              <a:rPr lang="en-US" altLang="ja-JP" sz="3400" dirty="0" smtClean="0">
                <a:solidFill>
                  <a:schemeClr val="tx1"/>
                </a:solidFill>
              </a:rPr>
              <a:t>AI</a:t>
            </a:r>
            <a:r>
              <a:rPr lang="ja-JP" altLang="en-US" sz="3400" dirty="0" smtClean="0">
                <a:solidFill>
                  <a:schemeClr val="tx1"/>
                </a:solidFill>
              </a:rPr>
              <a:t>同士が相性をはかりマッチングにつなげる？</a:t>
            </a:r>
            <a:endParaRPr lang="en-US" altLang="ja-JP" sz="34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400" dirty="0" smtClean="0">
                <a:solidFill>
                  <a:schemeClr val="tx1"/>
                </a:solidFill>
              </a:rPr>
              <a:t>・感情を再定義</a:t>
            </a:r>
            <a:endParaRPr lang="en-US" altLang="ja-JP" sz="3400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75023" y="6961486"/>
            <a:ext cx="3373176" cy="1700976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altLang="ja-JP" sz="5100" dirty="0" smtClean="0"/>
              <a:t>C</a:t>
            </a:r>
            <a:r>
              <a:rPr lang="ja-JP" altLang="en-US" sz="5100" dirty="0" smtClean="0"/>
              <a:t>チームの</a:t>
            </a:r>
            <a:endParaRPr lang="en-US" altLang="ja-JP" sz="5100" dirty="0" smtClean="0"/>
          </a:p>
          <a:p>
            <a:r>
              <a:rPr kumimoji="1" lang="ja-JP" altLang="en-US" sz="5100" dirty="0" smtClean="0"/>
              <a:t>妄想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554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301</Words>
  <Application>Microsoft Macintosh PowerPoint</Application>
  <PresentationFormat>ユーザー設定</PresentationFormat>
  <Paragraphs>63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White</vt:lpstr>
      <vt:lpstr>プレゼン フォーム</vt:lpstr>
      <vt:lpstr>PowerPoint プレゼンテーション</vt:lpstr>
      <vt:lpstr>親友になるプロセス</vt:lpstr>
      <vt:lpstr>PowerPoint プレゼンテーション</vt:lpstr>
      <vt:lpstr>PowerPoint プレゼンテーション</vt:lpstr>
      <vt:lpstr>では、実際にデモを ご覧ください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洋介 伊関</cp:lastModifiedBy>
  <cp:revision>15</cp:revision>
  <dcterms:created xsi:type="dcterms:W3CDTF">2015-03-07T07:17:58Z</dcterms:created>
  <dcterms:modified xsi:type="dcterms:W3CDTF">2015-03-10T15:50:19Z</dcterms:modified>
</cp:coreProperties>
</file>