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embeddedFontLst>
    <p:embeddedFont>
      <p:font typeface="G마켓 산스 TTF Bold" panose="02000000000000000000" pitchFamily="2" charset="-127"/>
      <p:bold r:id="rId19"/>
    </p:embeddedFont>
    <p:embeddedFont>
      <p:font typeface="Pretendard Medium" panose="02000603000000020004" pitchFamily="50" charset="-127"/>
      <p:regular r:id="rId20"/>
    </p:embeddedFont>
    <p:embeddedFont>
      <p:font typeface="강원교육모두 Bold" panose="02020603020101020101" pitchFamily="18" charset="-127"/>
      <p:regular r:id="rId21"/>
    </p:embeddedFont>
    <p:embeddedFont>
      <p:font typeface="대한민국정부상징체 R" panose="0202050302010102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배스킨라빈스 B" panose="02020603020101020101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C20"/>
    <a:srgbClr val="FFC62B"/>
    <a:srgbClr val="3366FF"/>
    <a:srgbClr val="565655"/>
    <a:srgbClr val="878786"/>
    <a:srgbClr val="84A9FF"/>
    <a:srgbClr val="1E88B7"/>
    <a:srgbClr val="0B477A"/>
    <a:srgbClr val="254E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온라인 쇼핑 (인터넷 쇼핑 + 모바일 쇼핑)</c:v>
                </c:pt>
              </c:strCache>
            </c:strRef>
          </c:tx>
          <c:spPr>
            <a:ln w="28575" cap="rnd">
              <a:solidFill>
                <a:srgbClr val="3366FF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3366FF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Sheet1!$B$1:$CB$1</c:f>
              <c:strCache>
                <c:ptCount val="79"/>
                <c:pt idx="0">
                  <c:v>2017. 01.</c:v>
                </c:pt>
                <c:pt idx="1">
                  <c:v>2017. 02.</c:v>
                </c:pt>
                <c:pt idx="2">
                  <c:v>2017. 03.</c:v>
                </c:pt>
                <c:pt idx="3">
                  <c:v>2017. 04.</c:v>
                </c:pt>
                <c:pt idx="4">
                  <c:v>2017. 05.</c:v>
                </c:pt>
                <c:pt idx="5">
                  <c:v>2017. 07.</c:v>
                </c:pt>
                <c:pt idx="6">
                  <c:v>2017. 08.</c:v>
                </c:pt>
                <c:pt idx="7">
                  <c:v>2017. 09.</c:v>
                </c:pt>
                <c:pt idx="8">
                  <c:v>2017. 10.</c:v>
                </c:pt>
                <c:pt idx="9">
                  <c:v>2017. 11.</c:v>
                </c:pt>
                <c:pt idx="10">
                  <c:v>2017. 12.</c:v>
                </c:pt>
                <c:pt idx="11">
                  <c:v>2018. 01.</c:v>
                </c:pt>
                <c:pt idx="12">
                  <c:v>2018. 02.</c:v>
                </c:pt>
                <c:pt idx="13">
                  <c:v>2018. 03.</c:v>
                </c:pt>
                <c:pt idx="14">
                  <c:v>2018. 04.</c:v>
                </c:pt>
                <c:pt idx="15">
                  <c:v>2018. 05.</c:v>
                </c:pt>
                <c:pt idx="16">
                  <c:v>2018. 06.</c:v>
                </c:pt>
                <c:pt idx="17">
                  <c:v>2018. 07.</c:v>
                </c:pt>
                <c:pt idx="18">
                  <c:v>2018. 08.</c:v>
                </c:pt>
                <c:pt idx="19">
                  <c:v>2018. 09.</c:v>
                </c:pt>
                <c:pt idx="20">
                  <c:v>2018. 10.</c:v>
                </c:pt>
                <c:pt idx="21">
                  <c:v>2018. 11.</c:v>
                </c:pt>
                <c:pt idx="22">
                  <c:v>2018. 12.</c:v>
                </c:pt>
                <c:pt idx="23">
                  <c:v>2019. 01.</c:v>
                </c:pt>
                <c:pt idx="24">
                  <c:v>2019. 02.</c:v>
                </c:pt>
                <c:pt idx="25">
                  <c:v>2019. 03.</c:v>
                </c:pt>
                <c:pt idx="26">
                  <c:v>2019. 04.</c:v>
                </c:pt>
                <c:pt idx="27">
                  <c:v>2019. 05.</c:v>
                </c:pt>
                <c:pt idx="28">
                  <c:v>2019. 06.</c:v>
                </c:pt>
                <c:pt idx="29">
                  <c:v>2019. 07.</c:v>
                </c:pt>
                <c:pt idx="30">
                  <c:v>2019. 08.</c:v>
                </c:pt>
                <c:pt idx="31">
                  <c:v>2019. 09.</c:v>
                </c:pt>
                <c:pt idx="32">
                  <c:v>2019. 10.</c:v>
                </c:pt>
                <c:pt idx="33">
                  <c:v>2019. 11.</c:v>
                </c:pt>
                <c:pt idx="34">
                  <c:v>2019. 12.</c:v>
                </c:pt>
                <c:pt idx="35">
                  <c:v>2020. 01.</c:v>
                </c:pt>
                <c:pt idx="36">
                  <c:v>2020. 02.</c:v>
                </c:pt>
                <c:pt idx="37">
                  <c:v>2020. 03.</c:v>
                </c:pt>
                <c:pt idx="38">
                  <c:v>2020. 04.</c:v>
                </c:pt>
                <c:pt idx="39">
                  <c:v>2020. 05.</c:v>
                </c:pt>
                <c:pt idx="40">
                  <c:v>2020. 06.</c:v>
                </c:pt>
                <c:pt idx="41">
                  <c:v>2020. 07.</c:v>
                </c:pt>
                <c:pt idx="42">
                  <c:v>2020. 08.</c:v>
                </c:pt>
                <c:pt idx="43">
                  <c:v>2020. 09.</c:v>
                </c:pt>
                <c:pt idx="44">
                  <c:v>2020. 10.</c:v>
                </c:pt>
                <c:pt idx="45">
                  <c:v>2020. 11.</c:v>
                </c:pt>
                <c:pt idx="46">
                  <c:v>2020. 12.</c:v>
                </c:pt>
                <c:pt idx="47">
                  <c:v>2021. 01.</c:v>
                </c:pt>
                <c:pt idx="48">
                  <c:v>2021. 02.</c:v>
                </c:pt>
                <c:pt idx="49">
                  <c:v>2021. 03.</c:v>
                </c:pt>
                <c:pt idx="50">
                  <c:v>2021. 04.</c:v>
                </c:pt>
                <c:pt idx="51">
                  <c:v>2021. 05.</c:v>
                </c:pt>
                <c:pt idx="52">
                  <c:v>2021. 06.</c:v>
                </c:pt>
                <c:pt idx="53">
                  <c:v>2021. 07.</c:v>
                </c:pt>
                <c:pt idx="54">
                  <c:v>2021. 08.</c:v>
                </c:pt>
                <c:pt idx="55">
                  <c:v>2021. 09.</c:v>
                </c:pt>
                <c:pt idx="56">
                  <c:v>2021. 10.</c:v>
                </c:pt>
                <c:pt idx="57">
                  <c:v>2021. 11.</c:v>
                </c:pt>
                <c:pt idx="58">
                  <c:v>2021. 12.</c:v>
                </c:pt>
                <c:pt idx="59">
                  <c:v>2022. 01.</c:v>
                </c:pt>
                <c:pt idx="60">
                  <c:v>2022. 02.</c:v>
                </c:pt>
                <c:pt idx="61">
                  <c:v>2022. 03.</c:v>
                </c:pt>
                <c:pt idx="62">
                  <c:v>2022. 04.</c:v>
                </c:pt>
                <c:pt idx="63">
                  <c:v>2022. 05.</c:v>
                </c:pt>
                <c:pt idx="64">
                  <c:v>2022. 06.</c:v>
                </c:pt>
                <c:pt idx="65">
                  <c:v>2022. 07.</c:v>
                </c:pt>
                <c:pt idx="66">
                  <c:v>2022. 08.</c:v>
                </c:pt>
                <c:pt idx="67">
                  <c:v>2022. 09.</c:v>
                </c:pt>
                <c:pt idx="68">
                  <c:v>2022. 10.</c:v>
                </c:pt>
                <c:pt idx="69">
                  <c:v>2022. 11.</c:v>
                </c:pt>
                <c:pt idx="70">
                  <c:v>2022. 12.</c:v>
                </c:pt>
                <c:pt idx="71">
                  <c:v>2023. 01.</c:v>
                </c:pt>
                <c:pt idx="72">
                  <c:v>2023. 02.</c:v>
                </c:pt>
                <c:pt idx="73">
                  <c:v>2023. 03.</c:v>
                </c:pt>
                <c:pt idx="74">
                  <c:v>2023. 04.</c:v>
                </c:pt>
                <c:pt idx="75">
                  <c:v>2023. 05.</c:v>
                </c:pt>
                <c:pt idx="76">
                  <c:v>2023. 06.</c:v>
                </c:pt>
                <c:pt idx="77">
                  <c:v>2023. 07.</c:v>
                </c:pt>
                <c:pt idx="78">
                  <c:v>2023. 08.</c:v>
                </c:pt>
              </c:strCache>
            </c:strRef>
          </c:cat>
          <c:val>
            <c:numRef>
              <c:f>Sheet1!$B$2:$CB$2</c:f>
              <c:numCache>
                <c:formatCode>#,##0</c:formatCode>
                <c:ptCount val="79"/>
                <c:pt idx="0">
                  <c:v>864515</c:v>
                </c:pt>
                <c:pt idx="1">
                  <c:v>827672</c:v>
                </c:pt>
                <c:pt idx="2">
                  <c:v>1042742</c:v>
                </c:pt>
                <c:pt idx="3">
                  <c:v>972647</c:v>
                </c:pt>
                <c:pt idx="4">
                  <c:v>978235</c:v>
                </c:pt>
                <c:pt idx="5">
                  <c:v>887371</c:v>
                </c:pt>
                <c:pt idx="6">
                  <c:v>758225</c:v>
                </c:pt>
                <c:pt idx="7">
                  <c:v>959679</c:v>
                </c:pt>
                <c:pt idx="8">
                  <c:v>1034705</c:v>
                </c:pt>
                <c:pt idx="9">
                  <c:v>1443945</c:v>
                </c:pt>
                <c:pt idx="10">
                  <c:v>1195890</c:v>
                </c:pt>
                <c:pt idx="11">
                  <c:v>964236</c:v>
                </c:pt>
                <c:pt idx="12">
                  <c:v>825152</c:v>
                </c:pt>
                <c:pt idx="13">
                  <c:v>1163132</c:v>
                </c:pt>
                <c:pt idx="14">
                  <c:v>1078268</c:v>
                </c:pt>
                <c:pt idx="15">
                  <c:v>1101406</c:v>
                </c:pt>
                <c:pt idx="16">
                  <c:v>1017864</c:v>
                </c:pt>
                <c:pt idx="17">
                  <c:v>992332</c:v>
                </c:pt>
                <c:pt idx="18">
                  <c:v>828362</c:v>
                </c:pt>
                <c:pt idx="19">
                  <c:v>1003952</c:v>
                </c:pt>
                <c:pt idx="20">
                  <c:v>1350908</c:v>
                </c:pt>
                <c:pt idx="21">
                  <c:v>1482193</c:v>
                </c:pt>
                <c:pt idx="22">
                  <c:v>1390544</c:v>
                </c:pt>
                <c:pt idx="23">
                  <c:v>1107321</c:v>
                </c:pt>
                <c:pt idx="24">
                  <c:v>959743</c:v>
                </c:pt>
                <c:pt idx="25">
                  <c:v>1238235</c:v>
                </c:pt>
                <c:pt idx="26">
                  <c:v>1204083</c:v>
                </c:pt>
                <c:pt idx="27">
                  <c:v>1278281</c:v>
                </c:pt>
                <c:pt idx="28">
                  <c:v>1133621</c:v>
                </c:pt>
                <c:pt idx="29">
                  <c:v>1139671</c:v>
                </c:pt>
                <c:pt idx="30">
                  <c:v>912495</c:v>
                </c:pt>
                <c:pt idx="31">
                  <c:v>1187128</c:v>
                </c:pt>
                <c:pt idx="32">
                  <c:v>1413279</c:v>
                </c:pt>
                <c:pt idx="33">
                  <c:v>1710042</c:v>
                </c:pt>
                <c:pt idx="34">
                  <c:v>1462342</c:v>
                </c:pt>
                <c:pt idx="35">
                  <c:v>1055242</c:v>
                </c:pt>
                <c:pt idx="36">
                  <c:v>986168</c:v>
                </c:pt>
                <c:pt idx="37">
                  <c:v>1160673</c:v>
                </c:pt>
                <c:pt idx="38">
                  <c:v>1159378</c:v>
                </c:pt>
                <c:pt idx="39">
                  <c:v>1289693</c:v>
                </c:pt>
                <c:pt idx="40">
                  <c:v>1293204</c:v>
                </c:pt>
                <c:pt idx="41">
                  <c:v>1100533</c:v>
                </c:pt>
                <c:pt idx="42">
                  <c:v>934468</c:v>
                </c:pt>
                <c:pt idx="43">
                  <c:v>1181607</c:v>
                </c:pt>
                <c:pt idx="44">
                  <c:v>1632239</c:v>
                </c:pt>
                <c:pt idx="45">
                  <c:v>1772274</c:v>
                </c:pt>
                <c:pt idx="46">
                  <c:v>1532437</c:v>
                </c:pt>
                <c:pt idx="47">
                  <c:v>1124884</c:v>
                </c:pt>
                <c:pt idx="48">
                  <c:v>1032236</c:v>
                </c:pt>
                <c:pt idx="49">
                  <c:v>1494215</c:v>
                </c:pt>
                <c:pt idx="50">
                  <c:v>1438327</c:v>
                </c:pt>
                <c:pt idx="51">
                  <c:v>1404875</c:v>
                </c:pt>
                <c:pt idx="52">
                  <c:v>1416603</c:v>
                </c:pt>
                <c:pt idx="53">
                  <c:v>1298145</c:v>
                </c:pt>
                <c:pt idx="54">
                  <c:v>1077244</c:v>
                </c:pt>
                <c:pt idx="55">
                  <c:v>1365211</c:v>
                </c:pt>
                <c:pt idx="56">
                  <c:v>1829699</c:v>
                </c:pt>
                <c:pt idx="57">
                  <c:v>1996617</c:v>
                </c:pt>
                <c:pt idx="58">
                  <c:v>1895889</c:v>
                </c:pt>
                <c:pt idx="59">
                  <c:v>1350586</c:v>
                </c:pt>
                <c:pt idx="60">
                  <c:v>1203671</c:v>
                </c:pt>
                <c:pt idx="61">
                  <c:v>1629351</c:v>
                </c:pt>
                <c:pt idx="62">
                  <c:v>1720524</c:v>
                </c:pt>
                <c:pt idx="63">
                  <c:v>1696321</c:v>
                </c:pt>
                <c:pt idx="64">
                  <c:v>1582221</c:v>
                </c:pt>
                <c:pt idx="65">
                  <c:v>1439556</c:v>
                </c:pt>
                <c:pt idx="66">
                  <c:v>1248080</c:v>
                </c:pt>
                <c:pt idx="67">
                  <c:v>1556894</c:v>
                </c:pt>
                <c:pt idx="68">
                  <c:v>1936507</c:v>
                </c:pt>
                <c:pt idx="69">
                  <c:v>1994512</c:v>
                </c:pt>
                <c:pt idx="70">
                  <c:v>1939228</c:v>
                </c:pt>
                <c:pt idx="71">
                  <c:v>1382234</c:v>
                </c:pt>
                <c:pt idx="72">
                  <c:v>1386896</c:v>
                </c:pt>
                <c:pt idx="73">
                  <c:v>1820831</c:v>
                </c:pt>
                <c:pt idx="74">
                  <c:v>1650729</c:v>
                </c:pt>
                <c:pt idx="75">
                  <c:v>1769376</c:v>
                </c:pt>
                <c:pt idx="76">
                  <c:v>1598334</c:v>
                </c:pt>
                <c:pt idx="77">
                  <c:v>1501080</c:v>
                </c:pt>
                <c:pt idx="78">
                  <c:v>1281927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A5-47E6-A82F-BE9FBE7F29A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인터넷 쇼핑</c:v>
                </c:pt>
              </c:strCache>
            </c:strRef>
          </c:tx>
          <c:spPr>
            <a:ln w="28575" cap="rnd">
              <a:solidFill>
                <a:srgbClr val="B71C2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B71C2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Sheet1!$B$1:$CB$1</c:f>
              <c:strCache>
                <c:ptCount val="79"/>
                <c:pt idx="0">
                  <c:v>2017. 01.</c:v>
                </c:pt>
                <c:pt idx="1">
                  <c:v>2017. 02.</c:v>
                </c:pt>
                <c:pt idx="2">
                  <c:v>2017. 03.</c:v>
                </c:pt>
                <c:pt idx="3">
                  <c:v>2017. 04.</c:v>
                </c:pt>
                <c:pt idx="4">
                  <c:v>2017. 05.</c:v>
                </c:pt>
                <c:pt idx="5">
                  <c:v>2017. 07.</c:v>
                </c:pt>
                <c:pt idx="6">
                  <c:v>2017. 08.</c:v>
                </c:pt>
                <c:pt idx="7">
                  <c:v>2017. 09.</c:v>
                </c:pt>
                <c:pt idx="8">
                  <c:v>2017. 10.</c:v>
                </c:pt>
                <c:pt idx="9">
                  <c:v>2017. 11.</c:v>
                </c:pt>
                <c:pt idx="10">
                  <c:v>2017. 12.</c:v>
                </c:pt>
                <c:pt idx="11">
                  <c:v>2018. 01.</c:v>
                </c:pt>
                <c:pt idx="12">
                  <c:v>2018. 02.</c:v>
                </c:pt>
                <c:pt idx="13">
                  <c:v>2018. 03.</c:v>
                </c:pt>
                <c:pt idx="14">
                  <c:v>2018. 04.</c:v>
                </c:pt>
                <c:pt idx="15">
                  <c:v>2018. 05.</c:v>
                </c:pt>
                <c:pt idx="16">
                  <c:v>2018. 06.</c:v>
                </c:pt>
                <c:pt idx="17">
                  <c:v>2018. 07.</c:v>
                </c:pt>
                <c:pt idx="18">
                  <c:v>2018. 08.</c:v>
                </c:pt>
                <c:pt idx="19">
                  <c:v>2018. 09.</c:v>
                </c:pt>
                <c:pt idx="20">
                  <c:v>2018. 10.</c:v>
                </c:pt>
                <c:pt idx="21">
                  <c:v>2018. 11.</c:v>
                </c:pt>
                <c:pt idx="22">
                  <c:v>2018. 12.</c:v>
                </c:pt>
                <c:pt idx="23">
                  <c:v>2019. 01.</c:v>
                </c:pt>
                <c:pt idx="24">
                  <c:v>2019. 02.</c:v>
                </c:pt>
                <c:pt idx="25">
                  <c:v>2019. 03.</c:v>
                </c:pt>
                <c:pt idx="26">
                  <c:v>2019. 04.</c:v>
                </c:pt>
                <c:pt idx="27">
                  <c:v>2019. 05.</c:v>
                </c:pt>
                <c:pt idx="28">
                  <c:v>2019. 06.</c:v>
                </c:pt>
                <c:pt idx="29">
                  <c:v>2019. 07.</c:v>
                </c:pt>
                <c:pt idx="30">
                  <c:v>2019. 08.</c:v>
                </c:pt>
                <c:pt idx="31">
                  <c:v>2019. 09.</c:v>
                </c:pt>
                <c:pt idx="32">
                  <c:v>2019. 10.</c:v>
                </c:pt>
                <c:pt idx="33">
                  <c:v>2019. 11.</c:v>
                </c:pt>
                <c:pt idx="34">
                  <c:v>2019. 12.</c:v>
                </c:pt>
                <c:pt idx="35">
                  <c:v>2020. 01.</c:v>
                </c:pt>
                <c:pt idx="36">
                  <c:v>2020. 02.</c:v>
                </c:pt>
                <c:pt idx="37">
                  <c:v>2020. 03.</c:v>
                </c:pt>
                <c:pt idx="38">
                  <c:v>2020. 04.</c:v>
                </c:pt>
                <c:pt idx="39">
                  <c:v>2020. 05.</c:v>
                </c:pt>
                <c:pt idx="40">
                  <c:v>2020. 06.</c:v>
                </c:pt>
                <c:pt idx="41">
                  <c:v>2020. 07.</c:v>
                </c:pt>
                <c:pt idx="42">
                  <c:v>2020. 08.</c:v>
                </c:pt>
                <c:pt idx="43">
                  <c:v>2020. 09.</c:v>
                </c:pt>
                <c:pt idx="44">
                  <c:v>2020. 10.</c:v>
                </c:pt>
                <c:pt idx="45">
                  <c:v>2020. 11.</c:v>
                </c:pt>
                <c:pt idx="46">
                  <c:v>2020. 12.</c:v>
                </c:pt>
                <c:pt idx="47">
                  <c:v>2021. 01.</c:v>
                </c:pt>
                <c:pt idx="48">
                  <c:v>2021. 02.</c:v>
                </c:pt>
                <c:pt idx="49">
                  <c:v>2021. 03.</c:v>
                </c:pt>
                <c:pt idx="50">
                  <c:v>2021. 04.</c:v>
                </c:pt>
                <c:pt idx="51">
                  <c:v>2021. 05.</c:v>
                </c:pt>
                <c:pt idx="52">
                  <c:v>2021. 06.</c:v>
                </c:pt>
                <c:pt idx="53">
                  <c:v>2021. 07.</c:v>
                </c:pt>
                <c:pt idx="54">
                  <c:v>2021. 08.</c:v>
                </c:pt>
                <c:pt idx="55">
                  <c:v>2021. 09.</c:v>
                </c:pt>
                <c:pt idx="56">
                  <c:v>2021. 10.</c:v>
                </c:pt>
                <c:pt idx="57">
                  <c:v>2021. 11.</c:v>
                </c:pt>
                <c:pt idx="58">
                  <c:v>2021. 12.</c:v>
                </c:pt>
                <c:pt idx="59">
                  <c:v>2022. 01.</c:v>
                </c:pt>
                <c:pt idx="60">
                  <c:v>2022. 02.</c:v>
                </c:pt>
                <c:pt idx="61">
                  <c:v>2022. 03.</c:v>
                </c:pt>
                <c:pt idx="62">
                  <c:v>2022. 04.</c:v>
                </c:pt>
                <c:pt idx="63">
                  <c:v>2022. 05.</c:v>
                </c:pt>
                <c:pt idx="64">
                  <c:v>2022. 06.</c:v>
                </c:pt>
                <c:pt idx="65">
                  <c:v>2022. 07.</c:v>
                </c:pt>
                <c:pt idx="66">
                  <c:v>2022. 08.</c:v>
                </c:pt>
                <c:pt idx="67">
                  <c:v>2022. 09.</c:v>
                </c:pt>
                <c:pt idx="68">
                  <c:v>2022. 10.</c:v>
                </c:pt>
                <c:pt idx="69">
                  <c:v>2022. 11.</c:v>
                </c:pt>
                <c:pt idx="70">
                  <c:v>2022. 12.</c:v>
                </c:pt>
                <c:pt idx="71">
                  <c:v>2023. 01.</c:v>
                </c:pt>
                <c:pt idx="72">
                  <c:v>2023. 02.</c:v>
                </c:pt>
                <c:pt idx="73">
                  <c:v>2023. 03.</c:v>
                </c:pt>
                <c:pt idx="74">
                  <c:v>2023. 04.</c:v>
                </c:pt>
                <c:pt idx="75">
                  <c:v>2023. 05.</c:v>
                </c:pt>
                <c:pt idx="76">
                  <c:v>2023. 06.</c:v>
                </c:pt>
                <c:pt idx="77">
                  <c:v>2023. 07.</c:v>
                </c:pt>
                <c:pt idx="78">
                  <c:v>2023. 08.</c:v>
                </c:pt>
              </c:strCache>
            </c:strRef>
          </c:cat>
          <c:val>
            <c:numRef>
              <c:f>Sheet1!$B$3:$CB$3</c:f>
              <c:numCache>
                <c:formatCode>#,##0</c:formatCode>
                <c:ptCount val="79"/>
                <c:pt idx="0">
                  <c:v>397422</c:v>
                </c:pt>
                <c:pt idx="1">
                  <c:v>382105</c:v>
                </c:pt>
                <c:pt idx="2">
                  <c:v>478990</c:v>
                </c:pt>
                <c:pt idx="3">
                  <c:v>441022</c:v>
                </c:pt>
                <c:pt idx="4">
                  <c:v>439084</c:v>
                </c:pt>
                <c:pt idx="5">
                  <c:v>392273</c:v>
                </c:pt>
                <c:pt idx="6">
                  <c:v>338973</c:v>
                </c:pt>
                <c:pt idx="7">
                  <c:v>434408</c:v>
                </c:pt>
                <c:pt idx="8">
                  <c:v>439236</c:v>
                </c:pt>
                <c:pt idx="9">
                  <c:v>586462</c:v>
                </c:pt>
                <c:pt idx="10">
                  <c:v>458290</c:v>
                </c:pt>
                <c:pt idx="11">
                  <c:v>392385</c:v>
                </c:pt>
                <c:pt idx="12">
                  <c:v>336102</c:v>
                </c:pt>
                <c:pt idx="13">
                  <c:v>482845</c:v>
                </c:pt>
                <c:pt idx="14">
                  <c:v>447945</c:v>
                </c:pt>
                <c:pt idx="15">
                  <c:v>453370</c:v>
                </c:pt>
                <c:pt idx="16">
                  <c:v>410733</c:v>
                </c:pt>
                <c:pt idx="17">
                  <c:v>394750</c:v>
                </c:pt>
                <c:pt idx="18">
                  <c:v>326889</c:v>
                </c:pt>
                <c:pt idx="19">
                  <c:v>399362</c:v>
                </c:pt>
                <c:pt idx="20">
                  <c:v>493284</c:v>
                </c:pt>
                <c:pt idx="21">
                  <c:v>554222</c:v>
                </c:pt>
                <c:pt idx="22">
                  <c:v>509666</c:v>
                </c:pt>
                <c:pt idx="23">
                  <c:v>453476</c:v>
                </c:pt>
                <c:pt idx="24">
                  <c:v>384783</c:v>
                </c:pt>
                <c:pt idx="25">
                  <c:v>467275</c:v>
                </c:pt>
                <c:pt idx="26">
                  <c:v>464610</c:v>
                </c:pt>
                <c:pt idx="27">
                  <c:v>500106</c:v>
                </c:pt>
                <c:pt idx="28">
                  <c:v>440260</c:v>
                </c:pt>
                <c:pt idx="29">
                  <c:v>457448</c:v>
                </c:pt>
                <c:pt idx="30">
                  <c:v>347920</c:v>
                </c:pt>
                <c:pt idx="31">
                  <c:v>431788</c:v>
                </c:pt>
                <c:pt idx="32">
                  <c:v>509999</c:v>
                </c:pt>
                <c:pt idx="33">
                  <c:v>592593</c:v>
                </c:pt>
                <c:pt idx="34">
                  <c:v>520303</c:v>
                </c:pt>
                <c:pt idx="35">
                  <c:v>320897</c:v>
                </c:pt>
                <c:pt idx="36">
                  <c:v>301806</c:v>
                </c:pt>
                <c:pt idx="37">
                  <c:v>347668</c:v>
                </c:pt>
                <c:pt idx="38">
                  <c:v>365979</c:v>
                </c:pt>
                <c:pt idx="39">
                  <c:v>392840</c:v>
                </c:pt>
                <c:pt idx="40">
                  <c:v>396757</c:v>
                </c:pt>
                <c:pt idx="41">
                  <c:v>343047</c:v>
                </c:pt>
                <c:pt idx="42">
                  <c:v>286795</c:v>
                </c:pt>
                <c:pt idx="43">
                  <c:v>360967</c:v>
                </c:pt>
                <c:pt idx="44">
                  <c:v>479629</c:v>
                </c:pt>
                <c:pt idx="45">
                  <c:v>552723</c:v>
                </c:pt>
                <c:pt idx="46">
                  <c:v>466430</c:v>
                </c:pt>
                <c:pt idx="47">
                  <c:v>304546</c:v>
                </c:pt>
                <c:pt idx="48">
                  <c:v>257536</c:v>
                </c:pt>
                <c:pt idx="49">
                  <c:v>381946</c:v>
                </c:pt>
                <c:pt idx="50">
                  <c:v>389865</c:v>
                </c:pt>
                <c:pt idx="51">
                  <c:v>356514</c:v>
                </c:pt>
                <c:pt idx="52">
                  <c:v>364538</c:v>
                </c:pt>
                <c:pt idx="53">
                  <c:v>334011</c:v>
                </c:pt>
                <c:pt idx="54">
                  <c:v>267773</c:v>
                </c:pt>
                <c:pt idx="55">
                  <c:v>332776</c:v>
                </c:pt>
                <c:pt idx="56">
                  <c:v>448603</c:v>
                </c:pt>
                <c:pt idx="57">
                  <c:v>499606</c:v>
                </c:pt>
                <c:pt idx="58">
                  <c:v>468695</c:v>
                </c:pt>
                <c:pt idx="59">
                  <c:v>308884</c:v>
                </c:pt>
                <c:pt idx="60">
                  <c:v>284046</c:v>
                </c:pt>
                <c:pt idx="61">
                  <c:v>380961</c:v>
                </c:pt>
                <c:pt idx="62">
                  <c:v>414271</c:v>
                </c:pt>
                <c:pt idx="63">
                  <c:v>408567</c:v>
                </c:pt>
                <c:pt idx="64">
                  <c:v>377639</c:v>
                </c:pt>
                <c:pt idx="65">
                  <c:v>325424</c:v>
                </c:pt>
                <c:pt idx="66">
                  <c:v>293745</c:v>
                </c:pt>
                <c:pt idx="67">
                  <c:v>363088</c:v>
                </c:pt>
                <c:pt idx="68">
                  <c:v>459939</c:v>
                </c:pt>
                <c:pt idx="69">
                  <c:v>496859</c:v>
                </c:pt>
                <c:pt idx="70">
                  <c:v>495163</c:v>
                </c:pt>
                <c:pt idx="71">
                  <c:v>321894</c:v>
                </c:pt>
                <c:pt idx="72">
                  <c:v>347259</c:v>
                </c:pt>
                <c:pt idx="73">
                  <c:v>435989</c:v>
                </c:pt>
                <c:pt idx="74">
                  <c:v>408259</c:v>
                </c:pt>
                <c:pt idx="75">
                  <c:v>439274</c:v>
                </c:pt>
                <c:pt idx="76">
                  <c:v>436727</c:v>
                </c:pt>
                <c:pt idx="77">
                  <c:v>376986</c:v>
                </c:pt>
                <c:pt idx="78">
                  <c:v>338914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A5-47E6-A82F-BE9FBE7F29A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모바일 쇼핑</c:v>
                </c:pt>
              </c:strCache>
            </c:strRef>
          </c:tx>
          <c:spPr>
            <a:ln w="28575" cap="rnd">
              <a:solidFill>
                <a:srgbClr val="FFC62B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FFC62B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Sheet1!$B$1:$CB$1</c:f>
              <c:strCache>
                <c:ptCount val="79"/>
                <c:pt idx="0">
                  <c:v>2017. 01.</c:v>
                </c:pt>
                <c:pt idx="1">
                  <c:v>2017. 02.</c:v>
                </c:pt>
                <c:pt idx="2">
                  <c:v>2017. 03.</c:v>
                </c:pt>
                <c:pt idx="3">
                  <c:v>2017. 04.</c:v>
                </c:pt>
                <c:pt idx="4">
                  <c:v>2017. 05.</c:v>
                </c:pt>
                <c:pt idx="5">
                  <c:v>2017. 07.</c:v>
                </c:pt>
                <c:pt idx="6">
                  <c:v>2017. 08.</c:v>
                </c:pt>
                <c:pt idx="7">
                  <c:v>2017. 09.</c:v>
                </c:pt>
                <c:pt idx="8">
                  <c:v>2017. 10.</c:v>
                </c:pt>
                <c:pt idx="9">
                  <c:v>2017. 11.</c:v>
                </c:pt>
                <c:pt idx="10">
                  <c:v>2017. 12.</c:v>
                </c:pt>
                <c:pt idx="11">
                  <c:v>2018. 01.</c:v>
                </c:pt>
                <c:pt idx="12">
                  <c:v>2018. 02.</c:v>
                </c:pt>
                <c:pt idx="13">
                  <c:v>2018. 03.</c:v>
                </c:pt>
                <c:pt idx="14">
                  <c:v>2018. 04.</c:v>
                </c:pt>
                <c:pt idx="15">
                  <c:v>2018. 05.</c:v>
                </c:pt>
                <c:pt idx="16">
                  <c:v>2018. 06.</c:v>
                </c:pt>
                <c:pt idx="17">
                  <c:v>2018. 07.</c:v>
                </c:pt>
                <c:pt idx="18">
                  <c:v>2018. 08.</c:v>
                </c:pt>
                <c:pt idx="19">
                  <c:v>2018. 09.</c:v>
                </c:pt>
                <c:pt idx="20">
                  <c:v>2018. 10.</c:v>
                </c:pt>
                <c:pt idx="21">
                  <c:v>2018. 11.</c:v>
                </c:pt>
                <c:pt idx="22">
                  <c:v>2018. 12.</c:v>
                </c:pt>
                <c:pt idx="23">
                  <c:v>2019. 01.</c:v>
                </c:pt>
                <c:pt idx="24">
                  <c:v>2019. 02.</c:v>
                </c:pt>
                <c:pt idx="25">
                  <c:v>2019. 03.</c:v>
                </c:pt>
                <c:pt idx="26">
                  <c:v>2019. 04.</c:v>
                </c:pt>
                <c:pt idx="27">
                  <c:v>2019. 05.</c:v>
                </c:pt>
                <c:pt idx="28">
                  <c:v>2019. 06.</c:v>
                </c:pt>
                <c:pt idx="29">
                  <c:v>2019. 07.</c:v>
                </c:pt>
                <c:pt idx="30">
                  <c:v>2019. 08.</c:v>
                </c:pt>
                <c:pt idx="31">
                  <c:v>2019. 09.</c:v>
                </c:pt>
                <c:pt idx="32">
                  <c:v>2019. 10.</c:v>
                </c:pt>
                <c:pt idx="33">
                  <c:v>2019. 11.</c:v>
                </c:pt>
                <c:pt idx="34">
                  <c:v>2019. 12.</c:v>
                </c:pt>
                <c:pt idx="35">
                  <c:v>2020. 01.</c:v>
                </c:pt>
                <c:pt idx="36">
                  <c:v>2020. 02.</c:v>
                </c:pt>
                <c:pt idx="37">
                  <c:v>2020. 03.</c:v>
                </c:pt>
                <c:pt idx="38">
                  <c:v>2020. 04.</c:v>
                </c:pt>
                <c:pt idx="39">
                  <c:v>2020. 05.</c:v>
                </c:pt>
                <c:pt idx="40">
                  <c:v>2020. 06.</c:v>
                </c:pt>
                <c:pt idx="41">
                  <c:v>2020. 07.</c:v>
                </c:pt>
                <c:pt idx="42">
                  <c:v>2020. 08.</c:v>
                </c:pt>
                <c:pt idx="43">
                  <c:v>2020. 09.</c:v>
                </c:pt>
                <c:pt idx="44">
                  <c:v>2020. 10.</c:v>
                </c:pt>
                <c:pt idx="45">
                  <c:v>2020. 11.</c:v>
                </c:pt>
                <c:pt idx="46">
                  <c:v>2020. 12.</c:v>
                </c:pt>
                <c:pt idx="47">
                  <c:v>2021. 01.</c:v>
                </c:pt>
                <c:pt idx="48">
                  <c:v>2021. 02.</c:v>
                </c:pt>
                <c:pt idx="49">
                  <c:v>2021. 03.</c:v>
                </c:pt>
                <c:pt idx="50">
                  <c:v>2021. 04.</c:v>
                </c:pt>
                <c:pt idx="51">
                  <c:v>2021. 05.</c:v>
                </c:pt>
                <c:pt idx="52">
                  <c:v>2021. 06.</c:v>
                </c:pt>
                <c:pt idx="53">
                  <c:v>2021. 07.</c:v>
                </c:pt>
                <c:pt idx="54">
                  <c:v>2021. 08.</c:v>
                </c:pt>
                <c:pt idx="55">
                  <c:v>2021. 09.</c:v>
                </c:pt>
                <c:pt idx="56">
                  <c:v>2021. 10.</c:v>
                </c:pt>
                <c:pt idx="57">
                  <c:v>2021. 11.</c:v>
                </c:pt>
                <c:pt idx="58">
                  <c:v>2021. 12.</c:v>
                </c:pt>
                <c:pt idx="59">
                  <c:v>2022. 01.</c:v>
                </c:pt>
                <c:pt idx="60">
                  <c:v>2022. 02.</c:v>
                </c:pt>
                <c:pt idx="61">
                  <c:v>2022. 03.</c:v>
                </c:pt>
                <c:pt idx="62">
                  <c:v>2022. 04.</c:v>
                </c:pt>
                <c:pt idx="63">
                  <c:v>2022. 05.</c:v>
                </c:pt>
                <c:pt idx="64">
                  <c:v>2022. 06.</c:v>
                </c:pt>
                <c:pt idx="65">
                  <c:v>2022. 07.</c:v>
                </c:pt>
                <c:pt idx="66">
                  <c:v>2022. 08.</c:v>
                </c:pt>
                <c:pt idx="67">
                  <c:v>2022. 09.</c:v>
                </c:pt>
                <c:pt idx="68">
                  <c:v>2022. 10.</c:v>
                </c:pt>
                <c:pt idx="69">
                  <c:v>2022. 11.</c:v>
                </c:pt>
                <c:pt idx="70">
                  <c:v>2022. 12.</c:v>
                </c:pt>
                <c:pt idx="71">
                  <c:v>2023. 01.</c:v>
                </c:pt>
                <c:pt idx="72">
                  <c:v>2023. 02.</c:v>
                </c:pt>
                <c:pt idx="73">
                  <c:v>2023. 03.</c:v>
                </c:pt>
                <c:pt idx="74">
                  <c:v>2023. 04.</c:v>
                </c:pt>
                <c:pt idx="75">
                  <c:v>2023. 05.</c:v>
                </c:pt>
                <c:pt idx="76">
                  <c:v>2023. 06.</c:v>
                </c:pt>
                <c:pt idx="77">
                  <c:v>2023. 07.</c:v>
                </c:pt>
                <c:pt idx="78">
                  <c:v>2023. 08.</c:v>
                </c:pt>
              </c:strCache>
            </c:strRef>
          </c:cat>
          <c:val>
            <c:numRef>
              <c:f>Sheet1!$B$4:$CB$4</c:f>
              <c:numCache>
                <c:formatCode>#,##0</c:formatCode>
                <c:ptCount val="79"/>
                <c:pt idx="0">
                  <c:v>467093</c:v>
                </c:pt>
                <c:pt idx="1">
                  <c:v>445567</c:v>
                </c:pt>
                <c:pt idx="2">
                  <c:v>563752</c:v>
                </c:pt>
                <c:pt idx="3">
                  <c:v>531625</c:v>
                </c:pt>
                <c:pt idx="4">
                  <c:v>539150</c:v>
                </c:pt>
                <c:pt idx="5">
                  <c:v>495098</c:v>
                </c:pt>
                <c:pt idx="6">
                  <c:v>419251</c:v>
                </c:pt>
                <c:pt idx="7">
                  <c:v>525271</c:v>
                </c:pt>
                <c:pt idx="8">
                  <c:v>595469</c:v>
                </c:pt>
                <c:pt idx="9">
                  <c:v>857482</c:v>
                </c:pt>
                <c:pt idx="10">
                  <c:v>737601</c:v>
                </c:pt>
                <c:pt idx="11">
                  <c:v>571852</c:v>
                </c:pt>
                <c:pt idx="12">
                  <c:v>489051</c:v>
                </c:pt>
                <c:pt idx="13">
                  <c:v>680287</c:v>
                </c:pt>
                <c:pt idx="14">
                  <c:v>630323</c:v>
                </c:pt>
                <c:pt idx="15">
                  <c:v>648036</c:v>
                </c:pt>
                <c:pt idx="16">
                  <c:v>607131</c:v>
                </c:pt>
                <c:pt idx="17">
                  <c:v>597582</c:v>
                </c:pt>
                <c:pt idx="18">
                  <c:v>501473</c:v>
                </c:pt>
                <c:pt idx="19">
                  <c:v>604591</c:v>
                </c:pt>
                <c:pt idx="20">
                  <c:v>857624</c:v>
                </c:pt>
                <c:pt idx="21">
                  <c:v>927971</c:v>
                </c:pt>
                <c:pt idx="22">
                  <c:v>880877</c:v>
                </c:pt>
                <c:pt idx="23">
                  <c:v>653845</c:v>
                </c:pt>
                <c:pt idx="24">
                  <c:v>574960</c:v>
                </c:pt>
                <c:pt idx="25">
                  <c:v>770960</c:v>
                </c:pt>
                <c:pt idx="26">
                  <c:v>739473</c:v>
                </c:pt>
                <c:pt idx="27">
                  <c:v>778175</c:v>
                </c:pt>
                <c:pt idx="28">
                  <c:v>693361</c:v>
                </c:pt>
                <c:pt idx="29">
                  <c:v>682223</c:v>
                </c:pt>
                <c:pt idx="30">
                  <c:v>564575</c:v>
                </c:pt>
                <c:pt idx="31">
                  <c:v>755340</c:v>
                </c:pt>
                <c:pt idx="32">
                  <c:v>903280</c:v>
                </c:pt>
                <c:pt idx="33">
                  <c:v>1117449</c:v>
                </c:pt>
                <c:pt idx="34">
                  <c:v>942040</c:v>
                </c:pt>
                <c:pt idx="35">
                  <c:v>734345</c:v>
                </c:pt>
                <c:pt idx="36">
                  <c:v>684362</c:v>
                </c:pt>
                <c:pt idx="37">
                  <c:v>813004</c:v>
                </c:pt>
                <c:pt idx="38">
                  <c:v>793399</c:v>
                </c:pt>
                <c:pt idx="39">
                  <c:v>896853</c:v>
                </c:pt>
                <c:pt idx="40">
                  <c:v>896447</c:v>
                </c:pt>
                <c:pt idx="41">
                  <c:v>757485</c:v>
                </c:pt>
                <c:pt idx="42">
                  <c:v>647673</c:v>
                </c:pt>
                <c:pt idx="43">
                  <c:v>820640</c:v>
                </c:pt>
                <c:pt idx="44">
                  <c:v>1152610</c:v>
                </c:pt>
                <c:pt idx="45">
                  <c:v>1219551</c:v>
                </c:pt>
                <c:pt idx="46">
                  <c:v>1066008</c:v>
                </c:pt>
                <c:pt idx="47">
                  <c:v>820338</c:v>
                </c:pt>
                <c:pt idx="48">
                  <c:v>774700</c:v>
                </c:pt>
                <c:pt idx="49">
                  <c:v>1112270</c:v>
                </c:pt>
                <c:pt idx="50">
                  <c:v>1048461</c:v>
                </c:pt>
                <c:pt idx="51">
                  <c:v>1048361</c:v>
                </c:pt>
                <c:pt idx="52">
                  <c:v>1052065</c:v>
                </c:pt>
                <c:pt idx="53">
                  <c:v>964134</c:v>
                </c:pt>
                <c:pt idx="54">
                  <c:v>809471</c:v>
                </c:pt>
                <c:pt idx="55">
                  <c:v>1032435</c:v>
                </c:pt>
                <c:pt idx="56">
                  <c:v>1381096</c:v>
                </c:pt>
                <c:pt idx="57">
                  <c:v>1497011</c:v>
                </c:pt>
                <c:pt idx="58">
                  <c:v>1427194</c:v>
                </c:pt>
                <c:pt idx="59">
                  <c:v>1041702</c:v>
                </c:pt>
                <c:pt idx="60">
                  <c:v>919625</c:v>
                </c:pt>
                <c:pt idx="61">
                  <c:v>1248390</c:v>
                </c:pt>
                <c:pt idx="62">
                  <c:v>1306252</c:v>
                </c:pt>
                <c:pt idx="63">
                  <c:v>1287754</c:v>
                </c:pt>
                <c:pt idx="64">
                  <c:v>1204582</c:v>
                </c:pt>
                <c:pt idx="65">
                  <c:v>1114132</c:v>
                </c:pt>
                <c:pt idx="66">
                  <c:v>954335</c:v>
                </c:pt>
                <c:pt idx="67">
                  <c:v>1193806</c:v>
                </c:pt>
                <c:pt idx="68">
                  <c:v>1476568</c:v>
                </c:pt>
                <c:pt idx="69">
                  <c:v>1497653</c:v>
                </c:pt>
                <c:pt idx="70">
                  <c:v>1444065</c:v>
                </c:pt>
                <c:pt idx="71">
                  <c:v>1060340</c:v>
                </c:pt>
                <c:pt idx="72">
                  <c:v>1039637</c:v>
                </c:pt>
                <c:pt idx="73">
                  <c:v>1384842</c:v>
                </c:pt>
                <c:pt idx="74">
                  <c:v>1242469</c:v>
                </c:pt>
                <c:pt idx="75">
                  <c:v>1330102</c:v>
                </c:pt>
                <c:pt idx="76">
                  <c:v>1161607</c:v>
                </c:pt>
                <c:pt idx="77">
                  <c:v>1124093</c:v>
                </c:pt>
                <c:pt idx="78">
                  <c:v>943012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A5-47E6-A82F-BE9FBE7F29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6395839"/>
        <c:axId val="766393343"/>
      </c:lineChart>
      <c:catAx>
        <c:axId val="766395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ko-KR" sz="1197" b="0" i="0" u="none" strike="noStrike" kern="1200" baseline="0">
                <a:solidFill>
                  <a:schemeClr val="tx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  <a:cs typeface="+mn-cs"/>
              </a:defRPr>
            </a:pPr>
            <a:endParaRPr lang="ko-KR"/>
          </a:p>
        </c:txPr>
        <c:crossAx val="766393343"/>
        <c:crosses val="autoZero"/>
        <c:auto val="1"/>
        <c:lblAlgn val="ctr"/>
        <c:lblOffset val="100"/>
        <c:noMultiLvlLbl val="0"/>
      </c:catAx>
      <c:valAx>
        <c:axId val="766393343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ko-KR" sz="1197" b="0" i="0" u="none" strike="noStrike" kern="1200" baseline="0">
                <a:solidFill>
                  <a:schemeClr val="tx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  <a:cs typeface="+mn-cs"/>
              </a:defRPr>
            </a:pPr>
            <a:endParaRPr lang="ko-KR"/>
          </a:p>
        </c:txPr>
        <c:crossAx val="766395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ko-KR">
          <a:solidFill>
            <a:schemeClr val="tx1"/>
          </a:solidFill>
          <a:latin typeface="대한민국정부상징체 R" panose="02020503020101020101" pitchFamily="18" charset="-127"/>
          <a:ea typeface="대한민국정부상징체 R" panose="02020503020101020101" pitchFamily="18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C265B-8998-0B84-E54F-626D9276A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084E34-6972-B412-8E11-40535FFCC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E156F-E477-FA1E-AD7B-085B2B48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12AB-3BDD-4A76-A522-CE5589D9E7E1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29ABB-4DF6-E676-AF29-CB8D73B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941B7-423C-4457-BFFD-D291FF7D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86F-DA4A-4D82-824D-8CC913E9D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19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34418-D0DC-3165-CF7A-13936A7B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27BD1D-3CB0-A971-9B19-CE15A744C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00CCD-59D9-4B66-7D4C-39B63BB4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12AB-3BDD-4A76-A522-CE5589D9E7E1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4AFE3-FF21-B005-F8F7-8CBA701C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6DEF1-ED4D-01FA-5F74-21FB73D0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86F-DA4A-4D82-824D-8CC913E9D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1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4E639F-90CB-88D5-4DCB-C9FEE99A5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46EEAF-28D9-EF8C-43CC-81C9ED9B5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DFC62-DE7B-71DD-263F-92F00725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12AB-3BDD-4A76-A522-CE5589D9E7E1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41978-7C5A-B71C-96C8-CBB97C60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5181F-FDCD-AEDF-070C-3A275D63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86F-DA4A-4D82-824D-8CC913E9D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8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9361-6C4F-2986-ED1B-F44FFED8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3020B-1BA4-2CC4-BC81-25762B16C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E37CB-9005-C027-FFF7-235A69F7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12AB-3BDD-4A76-A522-CE5589D9E7E1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3FDA7-8FD2-6875-D22D-34B0B1EB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7D9BB-77BB-58D3-FA81-B8754306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86F-DA4A-4D82-824D-8CC913E9D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89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35501-9714-965B-797A-D777749C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9A69A-B88A-1861-BA0D-6E8F22D81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DE935-816A-9197-08F6-BF00638D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12AB-3BDD-4A76-A522-CE5589D9E7E1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11BD7-655C-03AA-DA7D-B1612008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773D5-7968-0FE9-C034-37F7961A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86F-DA4A-4D82-824D-8CC913E9D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57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FA965-9CDA-11A5-090D-E22990A4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247F9-E53F-AF95-E9B1-98BC7D140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A7145E-F692-E6F7-5D3A-6E1CAFBFB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A7B4E5-8EE8-4748-1520-C3B5F104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12AB-3BDD-4A76-A522-CE5589D9E7E1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43BC1E-155B-CEC4-C6EE-F72C6155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0244AC-D23C-5D20-5792-1E2DCCAA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86F-DA4A-4D82-824D-8CC913E9D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85C4E-5A90-A2FE-5D88-401328EC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961C4-F359-0C02-D860-0B755026C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DDD6C-386C-068B-1F97-9340D2059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F03B32-7B4F-B994-C9F9-3E57DBBB4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9E3492-13E3-57ED-000C-6B2694CA5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9C996E-5741-D04C-739A-33813A97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12AB-3BDD-4A76-A522-CE5589D9E7E1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16317F-7940-4CB3-B984-1D179B04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11D55A-500D-47AB-F82D-F25E2FE7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86F-DA4A-4D82-824D-8CC913E9D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3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A8172-4805-3475-44F5-E0AE7126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E8B607-2735-AAA7-57CC-9A3D56A3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12AB-3BDD-4A76-A522-CE5589D9E7E1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474696-9455-A714-FE20-38B5AE57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CC93E6-33D1-389C-F996-2E8C716E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86F-DA4A-4D82-824D-8CC913E9D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20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86E933-31AD-86D4-DE81-36032C8F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12AB-3BDD-4A76-A522-CE5589D9E7E1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5AE4EF-B351-C876-0D02-B6FE607D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D35F0-0C9C-AACA-4D28-69DAB208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86F-DA4A-4D82-824D-8CC913E9D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F8C94-930C-DFFF-607F-63A2181F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F278A-0F73-03CF-BBF1-68C70D375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0D033-1C52-8688-F662-69063AB78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6B9401-88F8-D183-AD8A-1A2CC7BB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12AB-3BDD-4A76-A522-CE5589D9E7E1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0EA7B-434C-32F7-6009-E328F54A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A95289-F760-D4A9-777F-E6D7D190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86F-DA4A-4D82-824D-8CC913E9D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8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72DB1-8007-911E-E8CB-CA252C5B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5DDF61-F808-F72A-CDE7-E37B609A5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577D62-9805-BB8F-89A4-15B8313D4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77187F-8364-4FC7-CD77-B44C2A28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12AB-3BDD-4A76-A522-CE5589D9E7E1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56807-2EF6-7ABA-4144-BAD6BC51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79476-BDC8-4678-514A-36CB98AB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86F-DA4A-4D82-824D-8CC913E9D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98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EDB585-8D3A-02CC-A087-1B83ABD2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5A26E-A2FB-6B5B-5CAD-C1FCC643E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9A235-D019-8F3E-0876-CE9E68094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12AB-3BDD-4A76-A522-CE5589D9E7E1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4C2D4A-464B-76C2-DE44-F302E28E7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99AEC-1DB2-1311-1616-C8D06E6C4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2686F-DA4A-4D82-824D-8CC913E9D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75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AD63B0C-48E9-9732-5394-26465D5A1D30}"/>
              </a:ext>
            </a:extLst>
          </p:cNvPr>
          <p:cNvGrpSpPr/>
          <p:nvPr/>
        </p:nvGrpSpPr>
        <p:grpSpPr>
          <a:xfrm>
            <a:off x="1384300" y="2337188"/>
            <a:ext cx="9423400" cy="2183624"/>
            <a:chOff x="1498600" y="1055794"/>
            <a:chExt cx="9423400" cy="218362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A88B852-243C-3515-7EBC-EB225E608F74}"/>
                </a:ext>
              </a:extLst>
            </p:cNvPr>
            <p:cNvSpPr/>
            <p:nvPr/>
          </p:nvSpPr>
          <p:spPr>
            <a:xfrm>
              <a:off x="1498600" y="1055794"/>
              <a:ext cx="9423400" cy="1520612"/>
            </a:xfrm>
            <a:prstGeom prst="roundRect">
              <a:avLst>
                <a:gd name="adj" fmla="val 9150"/>
              </a:avLst>
            </a:prstGeom>
            <a:gradFill>
              <a:gsLst>
                <a:gs pos="0">
                  <a:srgbClr val="091A7A"/>
                </a:gs>
                <a:gs pos="100000">
                  <a:srgbClr val="254EDB"/>
                </a:gs>
              </a:gsLst>
              <a:lin ang="14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「옷 한 벌로 세상 보기」 비평문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7B165D2-B9B4-921B-96B8-E5794B868FF9}"/>
                </a:ext>
              </a:extLst>
            </p:cNvPr>
            <p:cNvSpPr/>
            <p:nvPr/>
          </p:nvSpPr>
          <p:spPr>
            <a:xfrm>
              <a:off x="3733800" y="2706018"/>
              <a:ext cx="4953000" cy="533400"/>
            </a:xfrm>
            <a:prstGeom prst="roundRect">
              <a:avLst>
                <a:gd name="adj" fmla="val 9524"/>
              </a:avLst>
            </a:prstGeom>
            <a:gradFill>
              <a:gsLst>
                <a:gs pos="0">
                  <a:srgbClr val="091A7A"/>
                </a:gs>
                <a:gs pos="100000">
                  <a:srgbClr val="254EDB"/>
                </a:gs>
              </a:gsLst>
              <a:lin ang="14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1424 </a:t>
              </a:r>
              <a:r>
                <a:rPr lang="ko-KR" altLang="en-US" sz="20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지수현</a:t>
              </a: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CF53865-75C0-EF17-6B7B-628F391AC438}"/>
              </a:ext>
            </a:extLst>
          </p:cNvPr>
          <p:cNvSpPr/>
          <p:nvPr/>
        </p:nvSpPr>
        <p:spPr>
          <a:xfrm>
            <a:off x="323620" y="290286"/>
            <a:ext cx="1113294" cy="50498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366FF"/>
              </a:gs>
              <a:gs pos="100000">
                <a:srgbClr val="254EDB"/>
              </a:gs>
            </a:gsLst>
            <a:lin ang="14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EE926D8-5AA4-C9FF-97B0-C756B53E8D46}"/>
              </a:ext>
            </a:extLst>
          </p:cNvPr>
          <p:cNvCxnSpPr>
            <a:cxnSpLocks/>
          </p:cNvCxnSpPr>
          <p:nvPr/>
        </p:nvCxnSpPr>
        <p:spPr>
          <a:xfrm>
            <a:off x="500743" y="6400800"/>
            <a:ext cx="11190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0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E42DBD-8AB7-73D1-7170-308914432240}"/>
              </a:ext>
            </a:extLst>
          </p:cNvPr>
          <p:cNvCxnSpPr>
            <a:cxnSpLocks/>
          </p:cNvCxnSpPr>
          <p:nvPr/>
        </p:nvCxnSpPr>
        <p:spPr>
          <a:xfrm>
            <a:off x="500743" y="6400800"/>
            <a:ext cx="11190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878C8-50C2-C5D1-59D8-11E888F958E1}"/>
              </a:ext>
            </a:extLst>
          </p:cNvPr>
          <p:cNvSpPr/>
          <p:nvPr/>
        </p:nvSpPr>
        <p:spPr>
          <a:xfrm>
            <a:off x="758327" y="1123714"/>
            <a:ext cx="10675345" cy="1178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2. </a:t>
            </a:r>
            <a:r>
              <a:rPr lang="ko-KR" altLang="en-US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내용 추가</a:t>
            </a:r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(</a:t>
            </a:r>
            <a:r>
              <a:rPr lang="ko-KR" altLang="en-US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옷 소비로 인한 문제의 해결 주체</a:t>
            </a:r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)</a:t>
            </a:r>
            <a:endParaRPr lang="ko-KR" altLang="en-US" sz="3600" dirty="0">
              <a:solidFill>
                <a:schemeClr val="tx1"/>
              </a:solidFill>
              <a:latin typeface="배스킨라빈스 B" panose="02020603020101020101" pitchFamily="18" charset="-127"/>
              <a:ea typeface="배스킨라빈스 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0125F-356E-B039-AEC5-906C73794038}"/>
              </a:ext>
            </a:extLst>
          </p:cNvPr>
          <p:cNvSpPr/>
          <p:nvPr/>
        </p:nvSpPr>
        <p:spPr>
          <a:xfrm>
            <a:off x="758326" y="2583444"/>
            <a:ext cx="10675345" cy="34744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옷 소비 증가 문제는</a:t>
            </a:r>
            <a:endParaRPr lang="en-US" altLang="ko-KR" sz="36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소비자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·</a:t>
            </a:r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정부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·</a:t>
            </a:r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기업이 함께 해결해야 한다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81E96C-8108-6B65-0A34-B381363D1ACB}"/>
              </a:ext>
            </a:extLst>
          </p:cNvPr>
          <p:cNvSpPr/>
          <p:nvPr/>
        </p:nvSpPr>
        <p:spPr>
          <a:xfrm>
            <a:off x="323620" y="290286"/>
            <a:ext cx="1113294" cy="50498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366FF"/>
              </a:gs>
              <a:gs pos="100000">
                <a:srgbClr val="254EDB"/>
              </a:gs>
            </a:gsLst>
            <a:lin ang="14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해결방안</a:t>
            </a:r>
          </a:p>
        </p:txBody>
      </p:sp>
    </p:spTree>
    <p:extLst>
      <p:ext uri="{BB962C8B-B14F-4D97-AF65-F5344CB8AC3E}">
        <p14:creationId xmlns:p14="http://schemas.microsoft.com/office/powerpoint/2010/main" val="232411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E42DBD-8AB7-73D1-7170-308914432240}"/>
              </a:ext>
            </a:extLst>
          </p:cNvPr>
          <p:cNvCxnSpPr>
            <a:cxnSpLocks/>
          </p:cNvCxnSpPr>
          <p:nvPr/>
        </p:nvCxnSpPr>
        <p:spPr>
          <a:xfrm>
            <a:off x="500743" y="6400800"/>
            <a:ext cx="11190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878C8-50C2-C5D1-59D8-11E888F958E1}"/>
              </a:ext>
            </a:extLst>
          </p:cNvPr>
          <p:cNvSpPr/>
          <p:nvPr/>
        </p:nvSpPr>
        <p:spPr>
          <a:xfrm>
            <a:off x="758327" y="1123714"/>
            <a:ext cx="10675345" cy="1178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2. </a:t>
            </a:r>
            <a:r>
              <a:rPr lang="ko-KR" altLang="en-US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내용 추가</a:t>
            </a:r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(</a:t>
            </a:r>
            <a:r>
              <a:rPr lang="ko-KR" altLang="en-US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옷 소비로 인한 문제의 해결 주체</a:t>
            </a:r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)</a:t>
            </a:r>
            <a:endParaRPr lang="ko-KR" altLang="en-US" sz="3600" dirty="0">
              <a:solidFill>
                <a:schemeClr val="tx1"/>
              </a:solidFill>
              <a:latin typeface="배스킨라빈스 B" panose="02020603020101020101" pitchFamily="18" charset="-127"/>
              <a:ea typeface="배스킨라빈스 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0125F-356E-B039-AEC5-906C73794038}"/>
              </a:ext>
            </a:extLst>
          </p:cNvPr>
          <p:cNvSpPr/>
          <p:nvPr/>
        </p:nvSpPr>
        <p:spPr>
          <a:xfrm>
            <a:off x="758326" y="2583444"/>
            <a:ext cx="10675345" cy="34744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정부는</a:t>
            </a:r>
            <a:endParaRPr lang="en-US" altLang="ko-KR" sz="36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지적재산권 소송 과정을 간소화하는 법률과</a:t>
            </a:r>
            <a:endParaRPr lang="en-US" altLang="ko-KR" sz="36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노동력 착취나 디자인 도용 적발 시</a:t>
            </a:r>
            <a:endParaRPr lang="en-US" altLang="ko-KR" sz="36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강력히 처벌하는 제도를</a:t>
            </a:r>
            <a:endParaRPr lang="en-US" altLang="ko-KR" sz="36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만들어야 한다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81E96C-8108-6B65-0A34-B381363D1ACB}"/>
              </a:ext>
            </a:extLst>
          </p:cNvPr>
          <p:cNvSpPr/>
          <p:nvPr/>
        </p:nvSpPr>
        <p:spPr>
          <a:xfrm>
            <a:off x="323620" y="290286"/>
            <a:ext cx="1113294" cy="50498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366FF"/>
              </a:gs>
              <a:gs pos="100000">
                <a:srgbClr val="254EDB"/>
              </a:gs>
            </a:gsLst>
            <a:lin ang="14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해결방안</a:t>
            </a:r>
          </a:p>
        </p:txBody>
      </p:sp>
    </p:spTree>
    <p:extLst>
      <p:ext uri="{BB962C8B-B14F-4D97-AF65-F5344CB8AC3E}">
        <p14:creationId xmlns:p14="http://schemas.microsoft.com/office/powerpoint/2010/main" val="295051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E42DBD-8AB7-73D1-7170-308914432240}"/>
              </a:ext>
            </a:extLst>
          </p:cNvPr>
          <p:cNvCxnSpPr>
            <a:cxnSpLocks/>
          </p:cNvCxnSpPr>
          <p:nvPr/>
        </p:nvCxnSpPr>
        <p:spPr>
          <a:xfrm>
            <a:off x="500743" y="6400800"/>
            <a:ext cx="11190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878C8-50C2-C5D1-59D8-11E888F958E1}"/>
              </a:ext>
            </a:extLst>
          </p:cNvPr>
          <p:cNvSpPr/>
          <p:nvPr/>
        </p:nvSpPr>
        <p:spPr>
          <a:xfrm>
            <a:off x="758327" y="1123714"/>
            <a:ext cx="10675345" cy="1178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2. </a:t>
            </a:r>
            <a:r>
              <a:rPr lang="ko-KR" altLang="en-US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내용 추가</a:t>
            </a:r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(</a:t>
            </a:r>
            <a:r>
              <a:rPr lang="ko-KR" altLang="en-US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옷 소비로 인한 문제의 해결 주체</a:t>
            </a:r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)</a:t>
            </a:r>
            <a:endParaRPr lang="ko-KR" altLang="en-US" sz="3600" dirty="0">
              <a:solidFill>
                <a:schemeClr val="tx1"/>
              </a:solidFill>
              <a:latin typeface="배스킨라빈스 B" panose="02020603020101020101" pitchFamily="18" charset="-127"/>
              <a:ea typeface="배스킨라빈스 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0125F-356E-B039-AEC5-906C73794038}"/>
              </a:ext>
            </a:extLst>
          </p:cNvPr>
          <p:cNvSpPr/>
          <p:nvPr/>
        </p:nvSpPr>
        <p:spPr>
          <a:xfrm>
            <a:off x="758326" y="2583444"/>
            <a:ext cx="10675345" cy="34744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기업은 기업 윤리 의식을 함양해야 한다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81E96C-8108-6B65-0A34-B381363D1ACB}"/>
              </a:ext>
            </a:extLst>
          </p:cNvPr>
          <p:cNvSpPr/>
          <p:nvPr/>
        </p:nvSpPr>
        <p:spPr>
          <a:xfrm>
            <a:off x="323620" y="290286"/>
            <a:ext cx="1113294" cy="50498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366FF"/>
              </a:gs>
              <a:gs pos="100000">
                <a:srgbClr val="254EDB"/>
              </a:gs>
            </a:gsLst>
            <a:lin ang="14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해결방안</a:t>
            </a:r>
          </a:p>
        </p:txBody>
      </p:sp>
    </p:spTree>
    <p:extLst>
      <p:ext uri="{BB962C8B-B14F-4D97-AF65-F5344CB8AC3E}">
        <p14:creationId xmlns:p14="http://schemas.microsoft.com/office/powerpoint/2010/main" val="186125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E42DBD-8AB7-73D1-7170-308914432240}"/>
              </a:ext>
            </a:extLst>
          </p:cNvPr>
          <p:cNvCxnSpPr>
            <a:cxnSpLocks/>
          </p:cNvCxnSpPr>
          <p:nvPr/>
        </p:nvCxnSpPr>
        <p:spPr>
          <a:xfrm>
            <a:off x="500743" y="6400800"/>
            <a:ext cx="11190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878C8-50C2-C5D1-59D8-11E888F958E1}"/>
              </a:ext>
            </a:extLst>
          </p:cNvPr>
          <p:cNvSpPr/>
          <p:nvPr/>
        </p:nvSpPr>
        <p:spPr>
          <a:xfrm>
            <a:off x="758327" y="1123714"/>
            <a:ext cx="10675345" cy="1178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3. </a:t>
            </a:r>
            <a:r>
              <a:rPr lang="ko-KR" altLang="en-US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내용 추가</a:t>
            </a:r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(</a:t>
            </a:r>
            <a:r>
              <a:rPr lang="ko-KR" altLang="en-US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옷 정보를 알기 쉽게</a:t>
            </a:r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)</a:t>
            </a:r>
            <a:endParaRPr lang="ko-KR" altLang="en-US" sz="3600" dirty="0">
              <a:solidFill>
                <a:schemeClr val="tx1"/>
              </a:solidFill>
              <a:latin typeface="배스킨라빈스 B" panose="02020603020101020101" pitchFamily="18" charset="-127"/>
              <a:ea typeface="배스킨라빈스 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0125F-356E-B039-AEC5-906C73794038}"/>
              </a:ext>
            </a:extLst>
          </p:cNvPr>
          <p:cNvSpPr/>
          <p:nvPr/>
        </p:nvSpPr>
        <p:spPr>
          <a:xfrm>
            <a:off x="758326" y="2583444"/>
            <a:ext cx="10675345" cy="34744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정부는 사업자가 소비자에게</a:t>
            </a:r>
            <a:endParaRPr lang="en-US" altLang="ko-KR" sz="36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옷 제조 과정을 알려야 한다는 법을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만들어</a:t>
            </a:r>
            <a:endParaRPr lang="en-US" altLang="ko-KR" sz="36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소비자가 옷 정보를 쉽게 알 수 있도록 해야 한다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81E96C-8108-6B65-0A34-B381363D1ACB}"/>
              </a:ext>
            </a:extLst>
          </p:cNvPr>
          <p:cNvSpPr/>
          <p:nvPr/>
        </p:nvSpPr>
        <p:spPr>
          <a:xfrm>
            <a:off x="323620" y="290286"/>
            <a:ext cx="1113294" cy="50498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366FF"/>
              </a:gs>
              <a:gs pos="100000">
                <a:srgbClr val="254EDB"/>
              </a:gs>
            </a:gsLst>
            <a:lin ang="14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해결방안</a:t>
            </a:r>
          </a:p>
        </p:txBody>
      </p:sp>
    </p:spTree>
    <p:extLst>
      <p:ext uri="{BB962C8B-B14F-4D97-AF65-F5344CB8AC3E}">
        <p14:creationId xmlns:p14="http://schemas.microsoft.com/office/powerpoint/2010/main" val="1123198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E42DBD-8AB7-73D1-7170-308914432240}"/>
              </a:ext>
            </a:extLst>
          </p:cNvPr>
          <p:cNvCxnSpPr>
            <a:cxnSpLocks/>
          </p:cNvCxnSpPr>
          <p:nvPr/>
        </p:nvCxnSpPr>
        <p:spPr>
          <a:xfrm>
            <a:off x="500743" y="6400800"/>
            <a:ext cx="11190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878C8-50C2-C5D1-59D8-11E888F958E1}"/>
              </a:ext>
            </a:extLst>
          </p:cNvPr>
          <p:cNvSpPr/>
          <p:nvPr/>
        </p:nvSpPr>
        <p:spPr>
          <a:xfrm>
            <a:off x="758327" y="1123714"/>
            <a:ext cx="10675345" cy="1178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배운 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0125F-356E-B039-AEC5-906C73794038}"/>
              </a:ext>
            </a:extLst>
          </p:cNvPr>
          <p:cNvSpPr/>
          <p:nvPr/>
        </p:nvSpPr>
        <p:spPr>
          <a:xfrm>
            <a:off x="758326" y="2583444"/>
            <a:ext cx="10675345" cy="34744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TV </a:t>
            </a:r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말고 논설문도 비평문을 쓸 수 있다는 것을 알게 되었다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81E96C-8108-6B65-0A34-B381363D1ACB}"/>
              </a:ext>
            </a:extLst>
          </p:cNvPr>
          <p:cNvSpPr/>
          <p:nvPr/>
        </p:nvSpPr>
        <p:spPr>
          <a:xfrm>
            <a:off x="323620" y="290286"/>
            <a:ext cx="1113294" cy="50498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366FF"/>
              </a:gs>
              <a:gs pos="100000">
                <a:srgbClr val="254EDB"/>
              </a:gs>
            </a:gsLst>
            <a:lin ang="14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83499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E42DBD-8AB7-73D1-7170-308914432240}"/>
              </a:ext>
            </a:extLst>
          </p:cNvPr>
          <p:cNvCxnSpPr>
            <a:cxnSpLocks/>
          </p:cNvCxnSpPr>
          <p:nvPr/>
        </p:nvCxnSpPr>
        <p:spPr>
          <a:xfrm>
            <a:off x="500743" y="6400800"/>
            <a:ext cx="11190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878C8-50C2-C5D1-59D8-11E888F958E1}"/>
              </a:ext>
            </a:extLst>
          </p:cNvPr>
          <p:cNvSpPr/>
          <p:nvPr/>
        </p:nvSpPr>
        <p:spPr>
          <a:xfrm>
            <a:off x="758327" y="1123714"/>
            <a:ext cx="10675345" cy="1178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배운 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0125F-356E-B039-AEC5-906C73794038}"/>
              </a:ext>
            </a:extLst>
          </p:cNvPr>
          <p:cNvSpPr/>
          <p:nvPr/>
        </p:nvSpPr>
        <p:spPr>
          <a:xfrm>
            <a:off x="758326" y="2583444"/>
            <a:ext cx="10675345" cy="34744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비판적으로 글을 읽는 것이 중요하다는 것을 깨닫게 되었다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81E96C-8108-6B65-0A34-B381363D1ACB}"/>
              </a:ext>
            </a:extLst>
          </p:cNvPr>
          <p:cNvSpPr/>
          <p:nvPr/>
        </p:nvSpPr>
        <p:spPr>
          <a:xfrm>
            <a:off x="323620" y="290286"/>
            <a:ext cx="1113294" cy="50498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366FF"/>
              </a:gs>
              <a:gs pos="100000">
                <a:srgbClr val="254EDB"/>
              </a:gs>
            </a:gsLst>
            <a:lin ang="14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671251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E42DBD-8AB7-73D1-7170-308914432240}"/>
              </a:ext>
            </a:extLst>
          </p:cNvPr>
          <p:cNvCxnSpPr>
            <a:cxnSpLocks/>
          </p:cNvCxnSpPr>
          <p:nvPr/>
        </p:nvCxnSpPr>
        <p:spPr>
          <a:xfrm>
            <a:off x="500743" y="6400800"/>
            <a:ext cx="11190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878C8-50C2-C5D1-59D8-11E888F958E1}"/>
              </a:ext>
            </a:extLst>
          </p:cNvPr>
          <p:cNvSpPr/>
          <p:nvPr/>
        </p:nvSpPr>
        <p:spPr>
          <a:xfrm>
            <a:off x="758327" y="1123714"/>
            <a:ext cx="10675345" cy="1178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작성하면서 변화한 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0125F-356E-B039-AEC5-906C73794038}"/>
              </a:ext>
            </a:extLst>
          </p:cNvPr>
          <p:cNvSpPr/>
          <p:nvPr/>
        </p:nvSpPr>
        <p:spPr>
          <a:xfrm>
            <a:off x="758326" y="2583444"/>
            <a:ext cx="10675345" cy="34744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처음에는 글을 아무 생각 없이 읽었는데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</a:t>
            </a: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비평문을 작성하면서 천천히 글을 읽어보니</a:t>
            </a:r>
            <a:endParaRPr lang="en-US" altLang="ko-KR" sz="36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미처 못 본 문제점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의문점들이 많이 있었다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81E96C-8108-6B65-0A34-B381363D1ACB}"/>
              </a:ext>
            </a:extLst>
          </p:cNvPr>
          <p:cNvSpPr/>
          <p:nvPr/>
        </p:nvSpPr>
        <p:spPr>
          <a:xfrm>
            <a:off x="323620" y="290286"/>
            <a:ext cx="1113294" cy="50498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366FF"/>
              </a:gs>
              <a:gs pos="100000">
                <a:srgbClr val="254EDB"/>
              </a:gs>
            </a:gsLst>
            <a:lin ang="14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122392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AD63B0C-48E9-9732-5394-26465D5A1D30}"/>
              </a:ext>
            </a:extLst>
          </p:cNvPr>
          <p:cNvGrpSpPr/>
          <p:nvPr/>
        </p:nvGrpSpPr>
        <p:grpSpPr>
          <a:xfrm>
            <a:off x="1384300" y="2337188"/>
            <a:ext cx="9423400" cy="2183624"/>
            <a:chOff x="1498600" y="1055794"/>
            <a:chExt cx="9423400" cy="218362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A88B852-243C-3515-7EBC-EB225E608F74}"/>
                </a:ext>
              </a:extLst>
            </p:cNvPr>
            <p:cNvSpPr/>
            <p:nvPr/>
          </p:nvSpPr>
          <p:spPr>
            <a:xfrm>
              <a:off x="1498600" y="1055794"/>
              <a:ext cx="9423400" cy="1520612"/>
            </a:xfrm>
            <a:prstGeom prst="roundRect">
              <a:avLst>
                <a:gd name="adj" fmla="val 9150"/>
              </a:avLst>
            </a:prstGeom>
            <a:gradFill>
              <a:gsLst>
                <a:gs pos="0">
                  <a:srgbClr val="091A7A"/>
                </a:gs>
                <a:gs pos="100000">
                  <a:srgbClr val="254EDB"/>
                </a:gs>
              </a:gsLst>
              <a:lin ang="14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감사합니다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7B165D2-B9B4-921B-96B8-E5794B868FF9}"/>
                </a:ext>
              </a:extLst>
            </p:cNvPr>
            <p:cNvSpPr/>
            <p:nvPr/>
          </p:nvSpPr>
          <p:spPr>
            <a:xfrm>
              <a:off x="3733800" y="2706018"/>
              <a:ext cx="4953000" cy="533400"/>
            </a:xfrm>
            <a:prstGeom prst="roundRect">
              <a:avLst>
                <a:gd name="adj" fmla="val 9524"/>
              </a:avLst>
            </a:prstGeom>
            <a:gradFill>
              <a:gsLst>
                <a:gs pos="0">
                  <a:srgbClr val="091A7A"/>
                </a:gs>
                <a:gs pos="100000">
                  <a:srgbClr val="254EDB"/>
                </a:gs>
              </a:gsLst>
              <a:lin ang="14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1424 </a:t>
              </a:r>
              <a:r>
                <a:rPr lang="ko-KR" altLang="en-US" sz="20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지수현</a:t>
              </a: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CF53865-75C0-EF17-6B7B-628F391AC438}"/>
              </a:ext>
            </a:extLst>
          </p:cNvPr>
          <p:cNvSpPr/>
          <p:nvPr/>
        </p:nvSpPr>
        <p:spPr>
          <a:xfrm>
            <a:off x="323620" y="290286"/>
            <a:ext cx="1113294" cy="50498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366FF"/>
              </a:gs>
              <a:gs pos="100000">
                <a:srgbClr val="254EDB"/>
              </a:gs>
            </a:gsLst>
            <a:lin ang="14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끝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EE926D8-5AA4-C9FF-97B0-C756B53E8D46}"/>
              </a:ext>
            </a:extLst>
          </p:cNvPr>
          <p:cNvCxnSpPr>
            <a:cxnSpLocks/>
          </p:cNvCxnSpPr>
          <p:nvPr/>
        </p:nvCxnSpPr>
        <p:spPr>
          <a:xfrm>
            <a:off x="500743" y="6400800"/>
            <a:ext cx="11190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13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33C6623-43A9-F1B0-D3BA-878AF360447E}"/>
              </a:ext>
            </a:extLst>
          </p:cNvPr>
          <p:cNvSpPr/>
          <p:nvPr/>
        </p:nvSpPr>
        <p:spPr>
          <a:xfrm>
            <a:off x="323620" y="290286"/>
            <a:ext cx="1113294" cy="50498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366FF"/>
              </a:gs>
              <a:gs pos="100000">
                <a:srgbClr val="254EDB"/>
              </a:gs>
            </a:gsLst>
            <a:lin ang="14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의문점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E42DBD-8AB7-73D1-7170-308914432240}"/>
              </a:ext>
            </a:extLst>
          </p:cNvPr>
          <p:cNvCxnSpPr>
            <a:cxnSpLocks/>
          </p:cNvCxnSpPr>
          <p:nvPr/>
        </p:nvCxnSpPr>
        <p:spPr>
          <a:xfrm>
            <a:off x="500743" y="6400800"/>
            <a:ext cx="11190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878C8-50C2-C5D1-59D8-11E888F958E1}"/>
              </a:ext>
            </a:extLst>
          </p:cNvPr>
          <p:cNvSpPr/>
          <p:nvPr/>
        </p:nvSpPr>
        <p:spPr>
          <a:xfrm>
            <a:off x="758327" y="1123714"/>
            <a:ext cx="10675345" cy="1178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Q.</a:t>
            </a:r>
            <a:r>
              <a:rPr lang="ko-KR" altLang="en-US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 옷 소비</a:t>
            </a:r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 </a:t>
            </a:r>
            <a:r>
              <a:rPr lang="ko-KR" altLang="en-US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증가의 원인이 글에서 제시한 것이 다일까</a:t>
            </a:r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?</a:t>
            </a:r>
            <a:endParaRPr lang="ko-KR" altLang="en-US" sz="3600" dirty="0">
              <a:solidFill>
                <a:schemeClr val="tx1"/>
              </a:solidFill>
              <a:latin typeface="배스킨라빈스 B" panose="02020603020101020101" pitchFamily="18" charset="-127"/>
              <a:ea typeface="배스킨라빈스 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0125F-356E-B039-AEC5-906C73794038}"/>
              </a:ext>
            </a:extLst>
          </p:cNvPr>
          <p:cNvSpPr/>
          <p:nvPr/>
        </p:nvSpPr>
        <p:spPr>
          <a:xfrm>
            <a:off x="758326" y="2583444"/>
            <a:ext cx="10675345" cy="34744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배스킨라빈스 B" panose="02020603020101020101" pitchFamily="18" charset="-127"/>
              <a:ea typeface="배스킨라빈스 B" panose="02020603020101020101" pitchFamily="18" charset="-127"/>
            </a:endParaRPr>
          </a:p>
        </p:txBody>
      </p:sp>
      <p:pic>
        <p:nvPicPr>
          <p:cNvPr id="13" name="그림 12" descr="그래픽, 원, 로고, 폰트이(가) 표시된 사진&#10;&#10;자동 생성된 설명">
            <a:extLst>
              <a:ext uri="{FF2B5EF4-FFF2-40B4-BE49-F238E27FC236}">
                <a16:creationId xmlns:a16="http://schemas.microsoft.com/office/drawing/2014/main" id="{39DA32CC-63F3-7B4E-98F6-A366ABC77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804" y="2810863"/>
            <a:ext cx="1219825" cy="510268"/>
          </a:xfrm>
          <a:prstGeom prst="rect">
            <a:avLst/>
          </a:prstGeom>
        </p:spPr>
      </p:pic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F87B9E07-CBF3-F5CB-2714-E85DF9D88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02731"/>
              </p:ext>
            </p:extLst>
          </p:nvPr>
        </p:nvGraphicFramePr>
        <p:xfrm>
          <a:off x="918071" y="2716710"/>
          <a:ext cx="10355854" cy="3207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DF6F859-4646-03A8-4146-ED9CDD5E005E}"/>
              </a:ext>
            </a:extLst>
          </p:cNvPr>
          <p:cNvSpPr txBox="1"/>
          <p:nvPr/>
        </p:nvSpPr>
        <p:spPr>
          <a:xfrm>
            <a:off x="3239579" y="2901725"/>
            <a:ext cx="577754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700" i="0" u="none" strike="noStrike" spc="60" dirty="0">
                <a:solidFill>
                  <a:srgbClr val="565655"/>
                </a:solidFill>
                <a:effectLst/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온라인쇼핑몰 판매매체별</a:t>
            </a:r>
            <a:r>
              <a:rPr lang="en-US" altLang="ko-KR" sz="1700" i="0" u="none" strike="noStrike" spc="60" dirty="0">
                <a:solidFill>
                  <a:srgbClr val="565655"/>
                </a:solidFill>
                <a:effectLst/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/</a:t>
            </a:r>
            <a:r>
              <a:rPr lang="ko-KR" altLang="en-US" sz="1700" i="0" u="none" strike="noStrike" spc="60" dirty="0">
                <a:solidFill>
                  <a:srgbClr val="565655"/>
                </a:solidFill>
                <a:effectLst/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상품군별거래액 </a:t>
            </a:r>
            <a:r>
              <a:rPr lang="en-US" altLang="ko-KR" sz="1700" i="0" u="none" strike="noStrike" spc="60" dirty="0">
                <a:solidFill>
                  <a:srgbClr val="565655"/>
                </a:solidFill>
                <a:effectLst/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</a:t>
            </a:r>
            <a:r>
              <a:rPr lang="ko-KR" altLang="en-US" sz="1700" i="0" u="none" strike="noStrike" spc="60" dirty="0">
                <a:solidFill>
                  <a:srgbClr val="565655"/>
                </a:solidFill>
                <a:effectLst/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단위</a:t>
            </a:r>
            <a:r>
              <a:rPr lang="en-US" altLang="ko-KR" sz="1700" i="0" u="none" strike="noStrike" spc="60" dirty="0">
                <a:solidFill>
                  <a:srgbClr val="565655"/>
                </a:solidFill>
                <a:effectLst/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: 100</a:t>
            </a:r>
            <a:r>
              <a:rPr lang="ko-KR" altLang="en-US" sz="1700" i="0" u="none" strike="noStrike" spc="60" dirty="0">
                <a:solidFill>
                  <a:srgbClr val="565655"/>
                </a:solidFill>
                <a:effectLst/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만 원</a:t>
            </a:r>
            <a:r>
              <a:rPr lang="en-US" altLang="ko-KR" sz="1700" i="0" u="none" strike="noStrike" spc="60" dirty="0">
                <a:solidFill>
                  <a:srgbClr val="565655"/>
                </a:solidFill>
                <a:effectLst/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)</a:t>
            </a:r>
            <a:endParaRPr lang="ko-KR" altLang="en-US" sz="1700" i="0" spc="60" dirty="0">
              <a:solidFill>
                <a:srgbClr val="565655"/>
              </a:solidFill>
              <a:effectLst/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99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33C6623-43A9-F1B0-D3BA-878AF360447E}"/>
              </a:ext>
            </a:extLst>
          </p:cNvPr>
          <p:cNvSpPr/>
          <p:nvPr/>
        </p:nvSpPr>
        <p:spPr>
          <a:xfrm>
            <a:off x="323620" y="290286"/>
            <a:ext cx="1113294" cy="50498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366FF"/>
              </a:gs>
              <a:gs pos="100000">
                <a:srgbClr val="254EDB"/>
              </a:gs>
            </a:gsLst>
            <a:lin ang="14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의문점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E42DBD-8AB7-73D1-7170-308914432240}"/>
              </a:ext>
            </a:extLst>
          </p:cNvPr>
          <p:cNvCxnSpPr>
            <a:cxnSpLocks/>
          </p:cNvCxnSpPr>
          <p:nvPr/>
        </p:nvCxnSpPr>
        <p:spPr>
          <a:xfrm>
            <a:off x="500743" y="6400800"/>
            <a:ext cx="11190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878C8-50C2-C5D1-59D8-11E888F958E1}"/>
              </a:ext>
            </a:extLst>
          </p:cNvPr>
          <p:cNvSpPr/>
          <p:nvPr/>
        </p:nvSpPr>
        <p:spPr>
          <a:xfrm>
            <a:off x="758327" y="1123714"/>
            <a:ext cx="10675345" cy="1178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Q.</a:t>
            </a:r>
            <a:r>
              <a:rPr lang="ko-KR" altLang="en-US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 옷 소비</a:t>
            </a:r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 </a:t>
            </a:r>
            <a:r>
              <a:rPr lang="ko-KR" altLang="en-US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증가의 원인이 글에서 제시한 것이 다일까</a:t>
            </a:r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?</a:t>
            </a:r>
            <a:endParaRPr lang="ko-KR" altLang="en-US" sz="3600" dirty="0">
              <a:solidFill>
                <a:schemeClr val="tx1"/>
              </a:solidFill>
              <a:latin typeface="배스킨라빈스 B" panose="02020603020101020101" pitchFamily="18" charset="-127"/>
              <a:ea typeface="배스킨라빈스 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0125F-356E-B039-AEC5-906C73794038}"/>
              </a:ext>
            </a:extLst>
          </p:cNvPr>
          <p:cNvSpPr/>
          <p:nvPr/>
        </p:nvSpPr>
        <p:spPr>
          <a:xfrm>
            <a:off x="758326" y="2583444"/>
            <a:ext cx="10675345" cy="34744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온라인쇼핑몰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</a:t>
            </a:r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특히 모바일 쇼핑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의 증가도</a:t>
            </a:r>
            <a:endParaRPr lang="en-US" altLang="ko-KR" sz="36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옷 소비 증가의 원인이라고 할 수 있다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49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33C6623-43A9-F1B0-D3BA-878AF360447E}"/>
              </a:ext>
            </a:extLst>
          </p:cNvPr>
          <p:cNvSpPr/>
          <p:nvPr/>
        </p:nvSpPr>
        <p:spPr>
          <a:xfrm>
            <a:off x="323620" y="290286"/>
            <a:ext cx="1113294" cy="50498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366FF"/>
              </a:gs>
              <a:gs pos="100000">
                <a:srgbClr val="254EDB"/>
              </a:gs>
            </a:gsLst>
            <a:lin ang="14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E42DBD-8AB7-73D1-7170-308914432240}"/>
              </a:ext>
            </a:extLst>
          </p:cNvPr>
          <p:cNvCxnSpPr>
            <a:cxnSpLocks/>
          </p:cNvCxnSpPr>
          <p:nvPr/>
        </p:nvCxnSpPr>
        <p:spPr>
          <a:xfrm>
            <a:off x="500743" y="6400800"/>
            <a:ext cx="11190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878C8-50C2-C5D1-59D8-11E888F958E1}"/>
              </a:ext>
            </a:extLst>
          </p:cNvPr>
          <p:cNvSpPr/>
          <p:nvPr/>
        </p:nvSpPr>
        <p:spPr>
          <a:xfrm>
            <a:off x="758327" y="1123714"/>
            <a:ext cx="10675345" cy="1178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1. </a:t>
            </a:r>
            <a:r>
              <a:rPr lang="ko-KR" altLang="en-US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문제 해결을 소비자에게 전가한다</a:t>
            </a:r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배스킨라빈스 B" panose="02020603020101020101" pitchFamily="18" charset="-127"/>
              <a:ea typeface="배스킨라빈스 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0125F-356E-B039-AEC5-906C73794038}"/>
              </a:ext>
            </a:extLst>
          </p:cNvPr>
          <p:cNvSpPr/>
          <p:nvPr/>
        </p:nvSpPr>
        <p:spPr>
          <a:xfrm>
            <a:off x="758326" y="2583444"/>
            <a:ext cx="10675345" cy="34744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1026" name="Picture 2" descr="인터랙션 디자인 vs 시각 디자인 | 요즘IT">
            <a:extLst>
              <a:ext uri="{FF2B5EF4-FFF2-40B4-BE49-F238E27FC236}">
                <a16:creationId xmlns:a16="http://schemas.microsoft.com/office/drawing/2014/main" id="{2396B836-EA2A-4C01-C127-18E03F49F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345" y="3429000"/>
            <a:ext cx="2045861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인생독본] 3월 19일, 노동 착취 : 네이버 블로그">
            <a:extLst>
              <a:ext uri="{FF2B5EF4-FFF2-40B4-BE49-F238E27FC236}">
                <a16:creationId xmlns:a16="http://schemas.microsoft.com/office/drawing/2014/main" id="{52D5A45F-34AB-18D8-0A45-5EFCDF57E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482" y="4320671"/>
            <a:ext cx="2421119" cy="151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A2E07F-12CE-EE5A-9853-B7E65ADF1E64}"/>
              </a:ext>
            </a:extLst>
          </p:cNvPr>
          <p:cNvSpPr txBox="1"/>
          <p:nvPr/>
        </p:nvSpPr>
        <p:spPr>
          <a:xfrm>
            <a:off x="3600225" y="3382972"/>
            <a:ext cx="49915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디자인 도용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노동력 착취는 국가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·</a:t>
            </a:r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기업에서</a:t>
            </a:r>
            <a:r>
              <a:rPr lang="ko-KR" altLang="en-US" sz="3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도</a:t>
            </a:r>
            <a:endParaRPr lang="en-US" altLang="ko-KR" sz="3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해결해야 한다</a:t>
            </a:r>
            <a:r>
              <a:rPr lang="en-US" altLang="ko-KR" sz="3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441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33C6623-43A9-F1B0-D3BA-878AF360447E}"/>
              </a:ext>
            </a:extLst>
          </p:cNvPr>
          <p:cNvSpPr/>
          <p:nvPr/>
        </p:nvSpPr>
        <p:spPr>
          <a:xfrm>
            <a:off x="323620" y="290286"/>
            <a:ext cx="1113294" cy="50498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366FF"/>
              </a:gs>
              <a:gs pos="100000">
                <a:srgbClr val="254EDB"/>
              </a:gs>
            </a:gsLst>
            <a:lin ang="14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E42DBD-8AB7-73D1-7170-308914432240}"/>
              </a:ext>
            </a:extLst>
          </p:cNvPr>
          <p:cNvCxnSpPr>
            <a:cxnSpLocks/>
          </p:cNvCxnSpPr>
          <p:nvPr/>
        </p:nvCxnSpPr>
        <p:spPr>
          <a:xfrm>
            <a:off x="500743" y="6400800"/>
            <a:ext cx="11190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878C8-50C2-C5D1-59D8-11E888F958E1}"/>
              </a:ext>
            </a:extLst>
          </p:cNvPr>
          <p:cNvSpPr/>
          <p:nvPr/>
        </p:nvSpPr>
        <p:spPr>
          <a:xfrm>
            <a:off x="758327" y="1123714"/>
            <a:ext cx="10675345" cy="1178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1. </a:t>
            </a:r>
            <a:r>
              <a:rPr lang="ko-KR" altLang="en-US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문제 해결을 소비자에게 전가한다</a:t>
            </a:r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배스킨라빈스 B" panose="02020603020101020101" pitchFamily="18" charset="-127"/>
              <a:ea typeface="배스킨라빈스 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0125F-356E-B039-AEC5-906C73794038}"/>
              </a:ext>
            </a:extLst>
          </p:cNvPr>
          <p:cNvSpPr/>
          <p:nvPr/>
        </p:nvSpPr>
        <p:spPr>
          <a:xfrm>
            <a:off x="758326" y="2583444"/>
            <a:ext cx="10675345" cy="34744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그런데 이 글은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</a:t>
            </a: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소비자의 노력만을 촉구하고 있으므로</a:t>
            </a:r>
            <a:endParaRPr lang="en-US" altLang="ko-KR" sz="36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문제라고 생각한다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200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E42DBD-8AB7-73D1-7170-308914432240}"/>
              </a:ext>
            </a:extLst>
          </p:cNvPr>
          <p:cNvCxnSpPr>
            <a:cxnSpLocks/>
          </p:cNvCxnSpPr>
          <p:nvPr/>
        </p:nvCxnSpPr>
        <p:spPr>
          <a:xfrm>
            <a:off x="500743" y="6400800"/>
            <a:ext cx="11190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878C8-50C2-C5D1-59D8-11E888F958E1}"/>
              </a:ext>
            </a:extLst>
          </p:cNvPr>
          <p:cNvSpPr/>
          <p:nvPr/>
        </p:nvSpPr>
        <p:spPr>
          <a:xfrm>
            <a:off x="758327" y="1123714"/>
            <a:ext cx="10675345" cy="1178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2. </a:t>
            </a:r>
            <a:r>
              <a:rPr lang="ko-KR" altLang="en-US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소비자가 옷 생산 정보를 알기 어렵다</a:t>
            </a:r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배스킨라빈스 B" panose="02020603020101020101" pitchFamily="18" charset="-127"/>
              <a:ea typeface="배스킨라빈스 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0125F-356E-B039-AEC5-906C73794038}"/>
              </a:ext>
            </a:extLst>
          </p:cNvPr>
          <p:cNvSpPr/>
          <p:nvPr/>
        </p:nvSpPr>
        <p:spPr>
          <a:xfrm>
            <a:off x="758326" y="2583444"/>
            <a:ext cx="10675345" cy="34744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=&gt; </a:t>
            </a:r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글에서 기업에 정보를 요청하랬는데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</a:t>
            </a: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실제로 일일이 정보를 청구하기는 어렵다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19187C0-20EF-9F71-C75F-0A9AC59EDFC5}"/>
              </a:ext>
            </a:extLst>
          </p:cNvPr>
          <p:cNvSpPr/>
          <p:nvPr/>
        </p:nvSpPr>
        <p:spPr>
          <a:xfrm>
            <a:off x="323620" y="290286"/>
            <a:ext cx="1113294" cy="50498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366FF"/>
              </a:gs>
              <a:gs pos="100000">
                <a:srgbClr val="254EDB"/>
              </a:gs>
            </a:gsLst>
            <a:lin ang="14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98105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E42DBD-8AB7-73D1-7170-308914432240}"/>
              </a:ext>
            </a:extLst>
          </p:cNvPr>
          <p:cNvCxnSpPr>
            <a:cxnSpLocks/>
          </p:cNvCxnSpPr>
          <p:nvPr/>
        </p:nvCxnSpPr>
        <p:spPr>
          <a:xfrm>
            <a:off x="500743" y="6400800"/>
            <a:ext cx="11190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878C8-50C2-C5D1-59D8-11E888F958E1}"/>
              </a:ext>
            </a:extLst>
          </p:cNvPr>
          <p:cNvSpPr/>
          <p:nvPr/>
        </p:nvSpPr>
        <p:spPr>
          <a:xfrm>
            <a:off x="758327" y="1123714"/>
            <a:ext cx="10675345" cy="1178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2. </a:t>
            </a:r>
            <a:r>
              <a:rPr lang="ko-KR" altLang="en-US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소비자가 옷 생산 정보를 알기 어렵다</a:t>
            </a:r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배스킨라빈스 B" panose="02020603020101020101" pitchFamily="18" charset="-127"/>
              <a:ea typeface="배스킨라빈스 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0125F-356E-B039-AEC5-906C73794038}"/>
              </a:ext>
            </a:extLst>
          </p:cNvPr>
          <p:cNvSpPr/>
          <p:nvPr/>
        </p:nvSpPr>
        <p:spPr>
          <a:xfrm>
            <a:off x="758326" y="2583444"/>
            <a:ext cx="10675345" cy="34744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0" dirty="0">
                <a:solidFill>
                  <a:srgbClr val="1C1C1C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소비자기본법</a:t>
            </a:r>
          </a:p>
          <a:p>
            <a:pPr algn="ctr"/>
            <a:r>
              <a:rPr lang="en-US" altLang="ko-KR" sz="900" b="0" i="0" dirty="0">
                <a:solidFill>
                  <a:srgbClr val="3C7FBC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</a:t>
            </a:r>
            <a:r>
              <a:rPr lang="ko-KR" altLang="en-US" sz="900" b="0" i="0" dirty="0">
                <a:solidFill>
                  <a:srgbClr val="3C7FBC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시행 </a:t>
            </a:r>
            <a:r>
              <a:rPr lang="en-US" altLang="ko-KR" sz="900" b="0" i="0" dirty="0">
                <a:solidFill>
                  <a:srgbClr val="3C7FBC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2021. 12. 30.] [</a:t>
            </a:r>
            <a:r>
              <a:rPr lang="ko-KR" altLang="en-US" sz="900" b="0" i="0" dirty="0">
                <a:solidFill>
                  <a:srgbClr val="3C7FBC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법률 제</a:t>
            </a:r>
            <a:r>
              <a:rPr lang="en-US" altLang="ko-KR" sz="900" b="0" i="0" dirty="0">
                <a:solidFill>
                  <a:srgbClr val="3C7FBC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17799</a:t>
            </a:r>
            <a:r>
              <a:rPr lang="ko-KR" altLang="en-US" sz="900" b="0" i="0" dirty="0">
                <a:solidFill>
                  <a:srgbClr val="3C7FBC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호</a:t>
            </a:r>
            <a:r>
              <a:rPr lang="en-US" altLang="ko-KR" sz="900" b="0" i="0" dirty="0">
                <a:solidFill>
                  <a:srgbClr val="3C7FBC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2020. 12. 29., </a:t>
            </a:r>
            <a:r>
              <a:rPr lang="ko-KR" altLang="en-US" sz="900" b="0" i="0" dirty="0">
                <a:solidFill>
                  <a:srgbClr val="3C7FBC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타법개정</a:t>
            </a:r>
            <a:r>
              <a:rPr lang="en-US" altLang="ko-KR" sz="900" b="0" i="0" dirty="0">
                <a:solidFill>
                  <a:srgbClr val="3C7FBC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]</a:t>
            </a:r>
          </a:p>
          <a:p>
            <a:pPr algn="ctr"/>
            <a:endParaRPr lang="en-US" altLang="ko-KR" sz="1600" dirty="0">
              <a:solidFill>
                <a:srgbClr val="3C7FBC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15159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제10조(표시의 기준)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국가는 소비자가 사업자와의 거래에 있어서 표시나 포장 등으로 인하여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물품등을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잘못 선택하거나 사용하지 아니하도록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물품등에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대하여 다음 각 호의 사항에 관한 표시기준을 정하여야 한다.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24FCE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&lt;개정 2011. 5. 19.&gt;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024FCE"/>
              </a:solidFill>
              <a:effectLst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1.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상품명ㆍ용도ㆍ성분ㆍ재질ㆍ성능ㆍ규격ㆍ가격ㆍ용량ㆍ허가번호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및 용역의 내용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2.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물품등을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제조ㆍ수입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또는 판매하거나 제공한 사업자의 명칭(주소 및 전화번호를 포함한다) 및 물품의 원산지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3. 사용방법,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사용ㆍ보관할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때의 주의사항 및 경고사항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4.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제조연월일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품질보증기간 또는 식품이나 의약품 등 유통과정에서 변질되기 쉬운 물품은 그 유효기간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5. 표시의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크기ㆍ위치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및 방법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6.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물품등에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따른 불만이나 소비자피해가 있는 경우의 처리기구(주소 및 전화번호를 포함한다) 및 처리방법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7. </a:t>
            </a:r>
            <a:r>
              <a:rPr kumimoji="0" lang="ko-KR" altLang="ko-KR" sz="1200" b="0" i="0" u="sng" strike="noStrike" cap="none" normalizeH="0" baseline="0" dirty="0">
                <a:ln>
                  <a:noFill/>
                </a:ln>
                <a:solidFill>
                  <a:srgbClr val="086DFF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「장애인차별금지 및 권리구제 등에 관한 법률」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 </a:t>
            </a:r>
            <a:r>
              <a:rPr kumimoji="0" lang="ko-KR" altLang="ko-KR" sz="1200" b="0" i="0" u="sng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제20조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 따른 시각장애인을 위한 표시방법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C7FBC"/>
              </a:solidFill>
              <a:effectLst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3C7FBC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15159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제19조(사업자의 책무)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③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사업자는 소비자에게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물품등에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대한 정보를 성실하고 정확하게 제공하여야 한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6DDD6B6-AC3A-781F-4AE2-854067713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0EEC71F-DEB9-F5D1-8717-1D6729A33EF3}"/>
              </a:ext>
            </a:extLst>
          </p:cNvPr>
          <p:cNvSpPr/>
          <p:nvPr/>
        </p:nvSpPr>
        <p:spPr>
          <a:xfrm>
            <a:off x="323620" y="290286"/>
            <a:ext cx="1113294" cy="50498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366FF"/>
              </a:gs>
              <a:gs pos="100000">
                <a:srgbClr val="254EDB"/>
              </a:gs>
            </a:gsLst>
            <a:lin ang="14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296504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E42DBD-8AB7-73D1-7170-308914432240}"/>
              </a:ext>
            </a:extLst>
          </p:cNvPr>
          <p:cNvCxnSpPr>
            <a:cxnSpLocks/>
          </p:cNvCxnSpPr>
          <p:nvPr/>
        </p:nvCxnSpPr>
        <p:spPr>
          <a:xfrm>
            <a:off x="500743" y="6400800"/>
            <a:ext cx="11190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878C8-50C2-C5D1-59D8-11E888F958E1}"/>
              </a:ext>
            </a:extLst>
          </p:cNvPr>
          <p:cNvSpPr/>
          <p:nvPr/>
        </p:nvSpPr>
        <p:spPr>
          <a:xfrm>
            <a:off x="758327" y="1123714"/>
            <a:ext cx="10675345" cy="1178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2. </a:t>
            </a:r>
            <a:r>
              <a:rPr lang="ko-KR" altLang="en-US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소비자가 옷 생산 정보를 알기 어렵다</a:t>
            </a:r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배스킨라빈스 B" panose="02020603020101020101" pitchFamily="18" charset="-127"/>
              <a:ea typeface="배스킨라빈스 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0125F-356E-B039-AEC5-906C73794038}"/>
              </a:ext>
            </a:extLst>
          </p:cNvPr>
          <p:cNvSpPr/>
          <p:nvPr/>
        </p:nvSpPr>
        <p:spPr>
          <a:xfrm>
            <a:off x="758326" y="2583444"/>
            <a:ext cx="10675345" cy="34744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사업자가 정보 제공의 책무가 있긴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하지만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</a:t>
            </a: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노동자 착취 여부까지 알려야 한다고 보기도 어려우므로</a:t>
            </a:r>
            <a:endParaRPr lang="en-US" altLang="ko-KR" sz="36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실현이 어렵다고 생각한다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81E96C-8108-6B65-0A34-B381363D1ACB}"/>
              </a:ext>
            </a:extLst>
          </p:cNvPr>
          <p:cNvSpPr/>
          <p:nvPr/>
        </p:nvSpPr>
        <p:spPr>
          <a:xfrm>
            <a:off x="323620" y="290286"/>
            <a:ext cx="1113294" cy="50498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366FF"/>
              </a:gs>
              <a:gs pos="100000">
                <a:srgbClr val="254EDB"/>
              </a:gs>
            </a:gsLst>
            <a:lin ang="14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98751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E42DBD-8AB7-73D1-7170-308914432240}"/>
              </a:ext>
            </a:extLst>
          </p:cNvPr>
          <p:cNvCxnSpPr>
            <a:cxnSpLocks/>
          </p:cNvCxnSpPr>
          <p:nvPr/>
        </p:nvCxnSpPr>
        <p:spPr>
          <a:xfrm>
            <a:off x="500743" y="6400800"/>
            <a:ext cx="11190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878C8-50C2-C5D1-59D8-11E888F958E1}"/>
              </a:ext>
            </a:extLst>
          </p:cNvPr>
          <p:cNvSpPr/>
          <p:nvPr/>
        </p:nvSpPr>
        <p:spPr>
          <a:xfrm>
            <a:off x="758327" y="1123714"/>
            <a:ext cx="10675345" cy="1178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1. </a:t>
            </a:r>
            <a:r>
              <a:rPr lang="ko-KR" altLang="en-US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내용 추가</a:t>
            </a:r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(</a:t>
            </a:r>
            <a:r>
              <a:rPr lang="ko-KR" altLang="en-US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옷 소비 증가의 원인</a:t>
            </a:r>
            <a:r>
              <a:rPr lang="en-US" altLang="ko-KR" sz="3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)</a:t>
            </a:r>
            <a:endParaRPr lang="ko-KR" altLang="en-US" sz="3600" dirty="0">
              <a:solidFill>
                <a:schemeClr val="tx1"/>
              </a:solidFill>
              <a:latin typeface="배스킨라빈스 B" panose="02020603020101020101" pitchFamily="18" charset="-127"/>
              <a:ea typeface="배스킨라빈스 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0125F-356E-B039-AEC5-906C73794038}"/>
              </a:ext>
            </a:extLst>
          </p:cNvPr>
          <p:cNvSpPr/>
          <p:nvPr/>
        </p:nvSpPr>
        <p:spPr>
          <a:xfrm>
            <a:off x="758326" y="2583444"/>
            <a:ext cx="10675345" cy="34744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온라인 쇼핑이 쉬워지고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웹사이트가 늘어남에 따라</a:t>
            </a:r>
            <a:endParaRPr lang="en-US" altLang="ko-KR" sz="36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옷 소비가 증가하고 있다</a:t>
            </a:r>
            <a:r>
              <a:rPr lang="en-US" altLang="ko-KR" sz="360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81E96C-8108-6B65-0A34-B381363D1ACB}"/>
              </a:ext>
            </a:extLst>
          </p:cNvPr>
          <p:cNvSpPr/>
          <p:nvPr/>
        </p:nvSpPr>
        <p:spPr>
          <a:xfrm>
            <a:off x="323620" y="290286"/>
            <a:ext cx="1113294" cy="50498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366FF"/>
              </a:gs>
              <a:gs pos="100000">
                <a:srgbClr val="254EDB"/>
              </a:gs>
            </a:gsLst>
            <a:lin ang="14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해결방안</a:t>
            </a:r>
          </a:p>
        </p:txBody>
      </p:sp>
    </p:spTree>
    <p:extLst>
      <p:ext uri="{BB962C8B-B14F-4D97-AF65-F5344CB8AC3E}">
        <p14:creationId xmlns:p14="http://schemas.microsoft.com/office/powerpoint/2010/main" val="393849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516</Words>
  <Application>Microsoft Office PowerPoint</Application>
  <PresentationFormat>와이드스크린</PresentationFormat>
  <Paragraphs>81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배스킨라빈스 B</vt:lpstr>
      <vt:lpstr>맑은 고딕</vt:lpstr>
      <vt:lpstr>대한민국정부상징체 R</vt:lpstr>
      <vt:lpstr>Arial</vt:lpstr>
      <vt:lpstr>Pretendard Medium</vt:lpstr>
      <vt:lpstr>강원교육모두 Bold</vt:lpstr>
      <vt:lpstr>G마켓 산스 TTF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지</dc:creator>
  <cp:lastModifiedBy>수현 지</cp:lastModifiedBy>
  <cp:revision>5</cp:revision>
  <dcterms:created xsi:type="dcterms:W3CDTF">2023-10-29T08:18:11Z</dcterms:created>
  <dcterms:modified xsi:type="dcterms:W3CDTF">2023-10-29T12:06:33Z</dcterms:modified>
</cp:coreProperties>
</file>