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BE14-5C54-4BC3-8323-2F7ABDF1AE3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158A-CF3B-4D88-A51D-69ECC2DC9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57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BE14-5C54-4BC3-8323-2F7ABDF1AE3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158A-CF3B-4D88-A51D-69ECC2DC9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9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BE14-5C54-4BC3-8323-2F7ABDF1AE3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158A-CF3B-4D88-A51D-69ECC2DC9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5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BE14-5C54-4BC3-8323-2F7ABDF1AE3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158A-CF3B-4D88-A51D-69ECC2DC9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72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BE14-5C54-4BC3-8323-2F7ABDF1AE3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158A-CF3B-4D88-A51D-69ECC2DC9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64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BE14-5C54-4BC3-8323-2F7ABDF1AE3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158A-CF3B-4D88-A51D-69ECC2DC9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52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BE14-5C54-4BC3-8323-2F7ABDF1AE3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158A-CF3B-4D88-A51D-69ECC2DC9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13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BE14-5C54-4BC3-8323-2F7ABDF1AE3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158A-CF3B-4D88-A51D-69ECC2DC9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74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BE14-5C54-4BC3-8323-2F7ABDF1AE3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158A-CF3B-4D88-A51D-69ECC2DC9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8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BE14-5C54-4BC3-8323-2F7ABDF1AE3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158A-CF3B-4D88-A51D-69ECC2DC9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89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BE14-5C54-4BC3-8323-2F7ABDF1AE3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158A-CF3B-4D88-A51D-69ECC2DC9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33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BE14-5C54-4BC3-8323-2F7ABDF1AE3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9158A-CF3B-4D88-A51D-69ECC2DC9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6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直接连接符 132"/>
          <p:cNvCxnSpPr/>
          <p:nvPr/>
        </p:nvCxnSpPr>
        <p:spPr>
          <a:xfrm>
            <a:off x="6731822" y="1326993"/>
            <a:ext cx="1" cy="342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7416535" y="1327274"/>
            <a:ext cx="1" cy="342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8103004" y="1323538"/>
            <a:ext cx="1" cy="342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8760572" y="1323538"/>
            <a:ext cx="1" cy="342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9437480" y="1326993"/>
            <a:ext cx="1" cy="342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10125865" y="1317468"/>
            <a:ext cx="1" cy="342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57746" y="2110936"/>
            <a:ext cx="1" cy="12589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157998" y="1288893"/>
            <a:ext cx="1" cy="35920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062707" y="1269843"/>
            <a:ext cx="1" cy="35920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4386473" y="1298418"/>
            <a:ext cx="2605" cy="345401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1024148" y="1307943"/>
            <a:ext cx="1" cy="342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1700423" y="1346043"/>
            <a:ext cx="1" cy="342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2367173" y="1336518"/>
            <a:ext cx="1" cy="342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3043448" y="1326993"/>
            <a:ext cx="1" cy="342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3729248" y="1307943"/>
            <a:ext cx="1" cy="342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94456" y="3406958"/>
            <a:ext cx="5019358" cy="9145"/>
          </a:xfrm>
          <a:prstGeom prst="straightConnector1">
            <a:avLst/>
          </a:prstGeom>
          <a:ln w="50800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rgbClr val="FF0000"/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6070567" y="3416103"/>
            <a:ext cx="5867435" cy="37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331139" y="3338713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085039" y="3338713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27062" y="5346572"/>
            <a:ext cx="911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示例说明：客户在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月</a:t>
            </a:r>
            <a:r>
              <a:rPr lang="en-US" altLang="zh-CN" sz="1200" dirty="0" smtClean="0"/>
              <a:t>18</a:t>
            </a:r>
            <a:r>
              <a:rPr lang="zh-CN" altLang="en-US" sz="1200" dirty="0" smtClean="0"/>
              <a:t>日</a:t>
            </a:r>
            <a:r>
              <a:rPr lang="en-US" altLang="zh-CN" sz="1200" dirty="0" smtClean="0"/>
              <a:t>15:24</a:t>
            </a:r>
            <a:r>
              <a:rPr lang="zh-CN" altLang="en-US" sz="1200" dirty="0" smtClean="0"/>
              <a:t>以包月形式购买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个月的云服务，订单在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月</a:t>
            </a:r>
            <a:r>
              <a:rPr lang="en-US" altLang="zh-CN" sz="1200" dirty="0" smtClean="0"/>
              <a:t>18</a:t>
            </a:r>
            <a:r>
              <a:rPr lang="zh-CN" altLang="en-US" sz="1200" dirty="0" smtClean="0"/>
              <a:t>日</a:t>
            </a:r>
            <a:r>
              <a:rPr lang="en-US" altLang="zh-CN" sz="1200" dirty="0" smtClean="0"/>
              <a:t>15:24</a:t>
            </a:r>
            <a:r>
              <a:rPr lang="zh-CN" altLang="en-US" sz="1200" dirty="0" smtClean="0"/>
              <a:t>购买时立即生成，但计费是从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月</a:t>
            </a:r>
            <a:r>
              <a:rPr lang="en-US" altLang="zh-CN" sz="1200" dirty="0" smtClean="0"/>
              <a:t>19</a:t>
            </a:r>
            <a:r>
              <a:rPr lang="zh-CN" altLang="en-US" sz="1200" dirty="0" smtClean="0"/>
              <a:t>日</a:t>
            </a:r>
            <a:r>
              <a:rPr lang="en-US" altLang="zh-CN" sz="1200" dirty="0" smtClean="0"/>
              <a:t>0:00</a:t>
            </a:r>
            <a:r>
              <a:rPr lang="zh-CN" altLang="en-US" sz="1200" dirty="0" smtClean="0"/>
              <a:t>开始计费，到期时间为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月</a:t>
            </a:r>
            <a:r>
              <a:rPr lang="en-US" altLang="zh-CN" sz="1200" dirty="0" smtClean="0"/>
              <a:t>19</a:t>
            </a:r>
            <a:r>
              <a:rPr lang="zh-CN" altLang="en-US" sz="1200" dirty="0" smtClean="0"/>
              <a:t>日</a:t>
            </a:r>
            <a:r>
              <a:rPr lang="en-US" altLang="zh-CN" sz="1200" dirty="0" smtClean="0"/>
              <a:t>0:00</a:t>
            </a:r>
            <a:r>
              <a:rPr lang="zh-CN" altLang="en-US" sz="1200" dirty="0" smtClean="0"/>
              <a:t>，到期预警及通知、过期处理如上图</a:t>
            </a:r>
            <a:r>
              <a:rPr lang="zh-CN" altLang="en-US" sz="1200" dirty="0"/>
              <a:t>。</a:t>
            </a:r>
            <a:endParaRPr lang="en-US" altLang="zh-CN" sz="1200" dirty="0" smtClean="0"/>
          </a:p>
        </p:txBody>
      </p:sp>
      <p:sp>
        <p:nvSpPr>
          <p:cNvPr id="31" name="椭圆 30"/>
          <p:cNvSpPr/>
          <p:nvPr/>
        </p:nvSpPr>
        <p:spPr>
          <a:xfrm>
            <a:off x="5987233" y="3338713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126058" y="355775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/>
              <a:t>第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天</a:t>
            </a:r>
            <a:endParaRPr lang="en-US" altLang="zh-CN" sz="1200" dirty="0" smtClean="0"/>
          </a:p>
        </p:txBody>
      </p:sp>
      <p:sp>
        <p:nvSpPr>
          <p:cNvPr id="35" name="椭圆 34"/>
          <p:cNvSpPr/>
          <p:nvPr/>
        </p:nvSpPr>
        <p:spPr>
          <a:xfrm>
            <a:off x="10035271" y="3338711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661906" y="3356610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336579" y="3338711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011252" y="3338711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685925" y="3341761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360598" y="3338713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709943" y="3338711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6805901" y="355775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/>
              <a:t>第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天</a:t>
            </a:r>
            <a:endParaRPr lang="en-US" altLang="zh-CN" sz="1200" dirty="0" smtClean="0"/>
          </a:p>
        </p:txBody>
      </p:sp>
      <p:sp>
        <p:nvSpPr>
          <p:cNvPr id="45" name="文本框 44"/>
          <p:cNvSpPr txBox="1"/>
          <p:nvPr/>
        </p:nvSpPr>
        <p:spPr>
          <a:xfrm>
            <a:off x="7485745" y="355775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/>
              <a:t>第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天</a:t>
            </a:r>
            <a:endParaRPr lang="en-US" altLang="zh-CN" sz="1200" dirty="0" smtClean="0"/>
          </a:p>
        </p:txBody>
      </p:sp>
      <p:sp>
        <p:nvSpPr>
          <p:cNvPr id="46" name="文本框 45"/>
          <p:cNvSpPr txBox="1"/>
          <p:nvPr/>
        </p:nvSpPr>
        <p:spPr>
          <a:xfrm>
            <a:off x="8165589" y="355775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/>
              <a:t>第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天</a:t>
            </a:r>
            <a:endParaRPr lang="en-US" altLang="zh-CN" sz="1200" dirty="0" smtClean="0"/>
          </a:p>
        </p:txBody>
      </p:sp>
      <p:sp>
        <p:nvSpPr>
          <p:cNvPr id="47" name="文本框 46"/>
          <p:cNvSpPr txBox="1"/>
          <p:nvPr/>
        </p:nvSpPr>
        <p:spPr>
          <a:xfrm>
            <a:off x="8845433" y="355775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/>
              <a:t>第</a:t>
            </a:r>
            <a:r>
              <a:rPr lang="en-US" altLang="zh-CN" sz="1200" dirty="0" smtClean="0"/>
              <a:t>5</a:t>
            </a:r>
            <a:r>
              <a:rPr lang="zh-CN" altLang="en-US" sz="1200" dirty="0" smtClean="0"/>
              <a:t>天</a:t>
            </a:r>
            <a:endParaRPr lang="en-US" altLang="zh-CN" sz="1200" dirty="0" smtClean="0"/>
          </a:p>
        </p:txBody>
      </p:sp>
      <p:sp>
        <p:nvSpPr>
          <p:cNvPr id="48" name="文本框 47"/>
          <p:cNvSpPr txBox="1"/>
          <p:nvPr/>
        </p:nvSpPr>
        <p:spPr>
          <a:xfrm>
            <a:off x="9525276" y="355775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/>
              <a:t>第</a:t>
            </a:r>
            <a:r>
              <a:rPr lang="en-US" altLang="zh-CN" sz="1200" dirty="0" smtClean="0"/>
              <a:t>6</a:t>
            </a:r>
            <a:r>
              <a:rPr lang="zh-CN" altLang="en-US" sz="1200" dirty="0" smtClean="0"/>
              <a:t>天</a:t>
            </a:r>
            <a:endParaRPr lang="en-US" altLang="zh-CN" sz="1200" dirty="0" smtClean="0"/>
          </a:p>
        </p:txBody>
      </p:sp>
      <p:sp>
        <p:nvSpPr>
          <p:cNvPr id="49" name="文本框 48"/>
          <p:cNvSpPr txBox="1"/>
          <p:nvPr/>
        </p:nvSpPr>
        <p:spPr>
          <a:xfrm>
            <a:off x="10205118" y="355775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/>
              <a:t>第</a:t>
            </a:r>
            <a:r>
              <a:rPr lang="en-US" altLang="zh-CN" sz="1200" dirty="0" smtClean="0"/>
              <a:t>7</a:t>
            </a:r>
            <a:r>
              <a:rPr lang="zh-CN" altLang="en-US" sz="1200" dirty="0" smtClean="0"/>
              <a:t>天</a:t>
            </a:r>
            <a:endParaRPr lang="en-US" altLang="zh-CN" sz="1200" dirty="0" smtClean="0"/>
          </a:p>
        </p:txBody>
      </p:sp>
      <p:sp>
        <p:nvSpPr>
          <p:cNvPr id="50" name="矩形 49"/>
          <p:cNvSpPr/>
          <p:nvPr/>
        </p:nvSpPr>
        <p:spPr>
          <a:xfrm>
            <a:off x="5824806" y="3067162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0:00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6501091" y="3067162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0:00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7177376" y="3067162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0:00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853661" y="3067162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0:00</a:t>
            </a:r>
            <a:endParaRPr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8529946" y="3067162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0:00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9206231" y="3067162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0:00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9882516" y="3067162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0:00</a:t>
            </a:r>
            <a:endParaRPr lang="zh-CN" altLang="en-US" sz="1400" dirty="0"/>
          </a:p>
        </p:txBody>
      </p:sp>
      <p:sp>
        <p:nvSpPr>
          <p:cNvPr id="57" name="矩形 56"/>
          <p:cNvSpPr/>
          <p:nvPr/>
        </p:nvSpPr>
        <p:spPr>
          <a:xfrm>
            <a:off x="10558801" y="3067162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0:00</a:t>
            </a:r>
            <a:endParaRPr lang="zh-CN" altLang="en-US" sz="1400" dirty="0"/>
          </a:p>
        </p:txBody>
      </p:sp>
      <p:sp>
        <p:nvSpPr>
          <p:cNvPr id="60" name="圆角矩形标注 59"/>
          <p:cNvSpPr/>
          <p:nvPr/>
        </p:nvSpPr>
        <p:spPr>
          <a:xfrm>
            <a:off x="6077264" y="2646956"/>
            <a:ext cx="654171" cy="370086"/>
          </a:xfrm>
          <a:prstGeom prst="wedgeRoundRectCallout">
            <a:avLst>
              <a:gd name="adj1" fmla="val -51028"/>
              <a:gd name="adj2" fmla="val 8764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停服通知</a:t>
            </a:r>
            <a:endParaRPr lang="zh-CN" altLang="en-US" sz="1000" dirty="0"/>
          </a:p>
        </p:txBody>
      </p:sp>
      <p:cxnSp>
        <p:nvCxnSpPr>
          <p:cNvPr id="62" name="直接连接符 61"/>
          <p:cNvCxnSpPr/>
          <p:nvPr/>
        </p:nvCxnSpPr>
        <p:spPr>
          <a:xfrm>
            <a:off x="10780166" y="1315894"/>
            <a:ext cx="1" cy="35920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标注 62"/>
          <p:cNvSpPr/>
          <p:nvPr/>
        </p:nvSpPr>
        <p:spPr>
          <a:xfrm>
            <a:off x="10782091" y="2476108"/>
            <a:ext cx="685429" cy="448643"/>
          </a:xfrm>
          <a:prstGeom prst="wedgeRoundRectCallout">
            <a:avLst>
              <a:gd name="adj1" fmla="val -44716"/>
              <a:gd name="adj2" fmla="val 8724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通知并删除</a:t>
            </a:r>
            <a:endParaRPr lang="zh-CN" altLang="en-US" sz="1200" dirty="0"/>
          </a:p>
        </p:txBody>
      </p:sp>
      <p:sp>
        <p:nvSpPr>
          <p:cNvPr id="64" name="圆角矩形标注 63"/>
          <p:cNvSpPr/>
          <p:nvPr/>
        </p:nvSpPr>
        <p:spPr>
          <a:xfrm>
            <a:off x="5251410" y="2252373"/>
            <a:ext cx="702672" cy="616752"/>
          </a:xfrm>
          <a:prstGeom prst="wedgeRoundRectCallout">
            <a:avLst>
              <a:gd name="adj1" fmla="val -56312"/>
              <a:gd name="adj2" fmla="val 88425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已过期</a:t>
            </a:r>
            <a:endParaRPr lang="en-US" altLang="zh-CN" sz="1200" dirty="0" smtClean="0"/>
          </a:p>
        </p:txBody>
      </p:sp>
      <p:sp>
        <p:nvSpPr>
          <p:cNvPr id="66" name="矩形 65"/>
          <p:cNvSpPr/>
          <p:nvPr/>
        </p:nvSpPr>
        <p:spPr>
          <a:xfrm>
            <a:off x="4951609" y="3053678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0:00</a:t>
            </a:r>
            <a:endParaRPr lang="zh-CN" altLang="en-US" sz="1400" dirty="0"/>
          </a:p>
        </p:txBody>
      </p:sp>
      <p:sp>
        <p:nvSpPr>
          <p:cNvPr id="68" name="线形标注 2(带强调线) 67"/>
          <p:cNvSpPr/>
          <p:nvPr/>
        </p:nvSpPr>
        <p:spPr>
          <a:xfrm>
            <a:off x="6148905" y="4073764"/>
            <a:ext cx="585001" cy="3341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7476"/>
              <a:gd name="adj6" fmla="val -169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/>
              <a:t>3</a:t>
            </a:r>
            <a:r>
              <a:rPr lang="zh-CN" altLang="en-US" sz="900" dirty="0" smtClean="0"/>
              <a:t>月</a:t>
            </a:r>
            <a:r>
              <a:rPr lang="en-US" altLang="zh-CN" sz="900" dirty="0" smtClean="0"/>
              <a:t>20</a:t>
            </a:r>
            <a:r>
              <a:rPr lang="zh-CN" altLang="en-US" sz="900" dirty="0"/>
              <a:t>日</a:t>
            </a:r>
          </a:p>
        </p:txBody>
      </p:sp>
      <p:sp>
        <p:nvSpPr>
          <p:cNvPr id="71" name="线形标注 2(带强调线) 70"/>
          <p:cNvSpPr/>
          <p:nvPr/>
        </p:nvSpPr>
        <p:spPr>
          <a:xfrm>
            <a:off x="10873574" y="4073764"/>
            <a:ext cx="585001" cy="3341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7476"/>
              <a:gd name="adj6" fmla="val -169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/>
              <a:t>3</a:t>
            </a:r>
            <a:r>
              <a:rPr lang="zh-CN" altLang="en-US" sz="900" dirty="0" smtClean="0"/>
              <a:t>月</a:t>
            </a:r>
            <a:r>
              <a:rPr lang="en-US" altLang="zh-CN" sz="900" dirty="0" smtClean="0"/>
              <a:t>27</a:t>
            </a:r>
            <a:r>
              <a:rPr lang="zh-CN" altLang="en-US" sz="900" dirty="0" smtClean="0"/>
              <a:t>日</a:t>
            </a:r>
            <a:endParaRPr lang="zh-CN" altLang="en-US" sz="900" dirty="0"/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6100071" y="4745545"/>
            <a:ext cx="4599093" cy="6889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8052892" y="4765983"/>
            <a:ext cx="954107" cy="251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/>
              <a:t>过期后时间</a:t>
            </a:r>
            <a:endParaRPr lang="en-US" altLang="zh-CN" sz="1200" dirty="0" smtClean="0"/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5190761" y="4745545"/>
            <a:ext cx="842112" cy="3421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5221314" y="4765983"/>
            <a:ext cx="809230" cy="251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/>
              <a:t>过期当天</a:t>
            </a:r>
            <a:endParaRPr lang="en-US" altLang="zh-CN" sz="1200" dirty="0" smtClean="0"/>
          </a:p>
        </p:txBody>
      </p:sp>
      <p:sp>
        <p:nvSpPr>
          <p:cNvPr id="83" name="线形标注 2(带强调线) 82"/>
          <p:cNvSpPr/>
          <p:nvPr/>
        </p:nvSpPr>
        <p:spPr>
          <a:xfrm>
            <a:off x="5256188" y="4073764"/>
            <a:ext cx="585001" cy="3341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7476"/>
              <a:gd name="adj6" fmla="val -169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/>
              <a:t>3</a:t>
            </a:r>
            <a:r>
              <a:rPr lang="zh-CN" altLang="en-US" sz="900" dirty="0" smtClean="0"/>
              <a:t>月</a:t>
            </a:r>
            <a:r>
              <a:rPr lang="en-US" altLang="zh-CN" sz="900" dirty="0" smtClean="0"/>
              <a:t>19</a:t>
            </a:r>
            <a:r>
              <a:rPr lang="zh-CN" altLang="en-US" sz="900" dirty="0" smtClean="0"/>
              <a:t>日</a:t>
            </a:r>
            <a:endParaRPr lang="zh-CN" altLang="en-US" sz="900" dirty="0"/>
          </a:p>
        </p:txBody>
      </p:sp>
      <p:sp>
        <p:nvSpPr>
          <p:cNvPr id="84" name="圆角矩形 83"/>
          <p:cNvSpPr/>
          <p:nvPr/>
        </p:nvSpPr>
        <p:spPr>
          <a:xfrm>
            <a:off x="5221395" y="1452367"/>
            <a:ext cx="749038" cy="4874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已过期</a:t>
            </a:r>
            <a:endParaRPr lang="zh-CN" altLang="en-US" sz="1100" dirty="0"/>
          </a:p>
        </p:txBody>
      </p:sp>
      <p:sp>
        <p:nvSpPr>
          <p:cNvPr id="85" name="矩形 84"/>
          <p:cNvSpPr/>
          <p:nvPr/>
        </p:nvSpPr>
        <p:spPr>
          <a:xfrm>
            <a:off x="4150671" y="3041109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0:00</a:t>
            </a:r>
            <a:endParaRPr lang="zh-CN" altLang="en-US" sz="1400" dirty="0"/>
          </a:p>
        </p:txBody>
      </p:sp>
      <p:sp>
        <p:nvSpPr>
          <p:cNvPr id="86" name="矩形 85"/>
          <p:cNvSpPr/>
          <p:nvPr/>
        </p:nvSpPr>
        <p:spPr>
          <a:xfrm>
            <a:off x="2119332" y="3040713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0:00</a:t>
            </a:r>
            <a:endParaRPr lang="zh-CN" altLang="en-US" sz="1400" dirty="0"/>
          </a:p>
        </p:txBody>
      </p:sp>
      <p:sp>
        <p:nvSpPr>
          <p:cNvPr id="87" name="矩形 86"/>
          <p:cNvSpPr/>
          <p:nvPr/>
        </p:nvSpPr>
        <p:spPr>
          <a:xfrm>
            <a:off x="211631" y="3036775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0:00</a:t>
            </a:r>
            <a:endParaRPr lang="zh-CN" altLang="en-US" sz="1400" dirty="0"/>
          </a:p>
        </p:txBody>
      </p:sp>
      <p:cxnSp>
        <p:nvCxnSpPr>
          <p:cNvPr id="88" name="直接箭头连接符 87"/>
          <p:cNvCxnSpPr/>
          <p:nvPr/>
        </p:nvCxnSpPr>
        <p:spPr>
          <a:xfrm flipV="1">
            <a:off x="518839" y="4745545"/>
            <a:ext cx="4599093" cy="6889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2405502" y="4765983"/>
            <a:ext cx="646331" cy="251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/>
              <a:t>到期前</a:t>
            </a:r>
            <a:endParaRPr lang="en-US" altLang="zh-CN" sz="1200" dirty="0" smtClean="0"/>
          </a:p>
        </p:txBody>
      </p:sp>
      <p:sp>
        <p:nvSpPr>
          <p:cNvPr id="90" name="椭圆 89"/>
          <p:cNvSpPr/>
          <p:nvPr/>
        </p:nvSpPr>
        <p:spPr>
          <a:xfrm>
            <a:off x="3656467" y="333771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283102" y="3346470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957775" y="333771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1632448" y="333771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2307121" y="334076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2981794" y="3337717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线形标注 2(带强调线) 97"/>
          <p:cNvSpPr/>
          <p:nvPr/>
        </p:nvSpPr>
        <p:spPr>
          <a:xfrm>
            <a:off x="4486155" y="4073764"/>
            <a:ext cx="585001" cy="3341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7476"/>
              <a:gd name="adj6" fmla="val -169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/>
              <a:t>3</a:t>
            </a:r>
            <a:r>
              <a:rPr lang="zh-CN" altLang="en-US" sz="900" dirty="0" smtClean="0"/>
              <a:t>月</a:t>
            </a:r>
            <a:r>
              <a:rPr lang="en-US" altLang="zh-CN" sz="900" dirty="0" smtClean="0"/>
              <a:t>18</a:t>
            </a:r>
            <a:r>
              <a:rPr lang="zh-CN" altLang="en-US" sz="900" dirty="0" smtClean="0"/>
              <a:t>日</a:t>
            </a:r>
            <a:endParaRPr lang="zh-CN" altLang="en-US" sz="900" dirty="0"/>
          </a:p>
        </p:txBody>
      </p:sp>
      <p:sp>
        <p:nvSpPr>
          <p:cNvPr id="99" name="文本框 98"/>
          <p:cNvSpPr txBox="1"/>
          <p:nvPr/>
        </p:nvSpPr>
        <p:spPr>
          <a:xfrm>
            <a:off x="4551064" y="3564524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/>
              <a:t>1</a:t>
            </a:r>
            <a:r>
              <a:rPr lang="zh-CN" altLang="en-US" sz="1200" dirty="0" smtClean="0"/>
              <a:t>天</a:t>
            </a:r>
            <a:endParaRPr lang="en-US" altLang="zh-CN" sz="1200" dirty="0" smtClean="0"/>
          </a:p>
        </p:txBody>
      </p:sp>
      <p:sp>
        <p:nvSpPr>
          <p:cNvPr id="100" name="线形标注 2(带强调线) 99"/>
          <p:cNvSpPr/>
          <p:nvPr/>
        </p:nvSpPr>
        <p:spPr>
          <a:xfrm>
            <a:off x="450324" y="4073764"/>
            <a:ext cx="585001" cy="3341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7476"/>
              <a:gd name="adj6" fmla="val -169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/>
              <a:t>3</a:t>
            </a:r>
            <a:r>
              <a:rPr lang="zh-CN" altLang="en-US" sz="900" dirty="0" smtClean="0"/>
              <a:t>月</a:t>
            </a:r>
            <a:r>
              <a:rPr lang="en-US" altLang="zh-CN" sz="900" dirty="0" smtClean="0"/>
              <a:t>12</a:t>
            </a:r>
            <a:r>
              <a:rPr lang="zh-CN" altLang="en-US" sz="900" dirty="0" smtClean="0"/>
              <a:t>日</a:t>
            </a:r>
            <a:endParaRPr lang="zh-CN" altLang="en-US" sz="900" dirty="0"/>
          </a:p>
        </p:txBody>
      </p:sp>
      <p:sp>
        <p:nvSpPr>
          <p:cNvPr id="101" name="文本框 100"/>
          <p:cNvSpPr txBox="1"/>
          <p:nvPr/>
        </p:nvSpPr>
        <p:spPr>
          <a:xfrm>
            <a:off x="3206447" y="3557011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/>
              <a:t>3</a:t>
            </a:r>
            <a:r>
              <a:rPr lang="zh-CN" altLang="en-US" sz="1200" dirty="0" smtClean="0"/>
              <a:t>天</a:t>
            </a:r>
            <a:endParaRPr lang="en-US" altLang="zh-CN" sz="1200" dirty="0" smtClean="0"/>
          </a:p>
        </p:txBody>
      </p:sp>
      <p:sp>
        <p:nvSpPr>
          <p:cNvPr id="102" name="文本框 101"/>
          <p:cNvSpPr txBox="1"/>
          <p:nvPr/>
        </p:nvSpPr>
        <p:spPr>
          <a:xfrm>
            <a:off x="467566" y="3564227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/>
              <a:t>7</a:t>
            </a:r>
            <a:r>
              <a:rPr lang="zh-CN" altLang="en-US" sz="1200" dirty="0" smtClean="0"/>
              <a:t>天</a:t>
            </a:r>
            <a:endParaRPr lang="en-US" altLang="zh-CN" sz="1200" dirty="0" smtClean="0"/>
          </a:p>
        </p:txBody>
      </p:sp>
      <p:sp>
        <p:nvSpPr>
          <p:cNvPr id="103" name="圆角矩形标注 102"/>
          <p:cNvSpPr/>
          <p:nvPr/>
        </p:nvSpPr>
        <p:spPr>
          <a:xfrm>
            <a:off x="419724" y="2247645"/>
            <a:ext cx="556953" cy="612648"/>
          </a:xfrm>
          <a:prstGeom prst="wedgeRoundRectCallout">
            <a:avLst>
              <a:gd name="adj1" fmla="val -55833"/>
              <a:gd name="adj2" fmla="val 8936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到期预警通知</a:t>
            </a:r>
            <a:endParaRPr lang="zh-CN" altLang="en-US" sz="1200" dirty="0"/>
          </a:p>
        </p:txBody>
      </p:sp>
      <p:sp>
        <p:nvSpPr>
          <p:cNvPr id="104" name="圆角矩形标注 103"/>
          <p:cNvSpPr/>
          <p:nvPr/>
        </p:nvSpPr>
        <p:spPr>
          <a:xfrm>
            <a:off x="3119486" y="2252373"/>
            <a:ext cx="562498" cy="612648"/>
          </a:xfrm>
          <a:prstGeom prst="wedgeRoundRectCallout">
            <a:avLst>
              <a:gd name="adj1" fmla="val -55833"/>
              <a:gd name="adj2" fmla="val 8936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到期预警通知</a:t>
            </a:r>
            <a:endParaRPr lang="zh-CN" altLang="en-US" sz="1200" dirty="0"/>
          </a:p>
        </p:txBody>
      </p:sp>
      <p:sp>
        <p:nvSpPr>
          <p:cNvPr id="106" name="线形标注 2(带强调线) 105"/>
          <p:cNvSpPr/>
          <p:nvPr/>
        </p:nvSpPr>
        <p:spPr>
          <a:xfrm>
            <a:off x="3154970" y="4073764"/>
            <a:ext cx="585001" cy="3341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7476"/>
              <a:gd name="adj6" fmla="val -169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/>
              <a:t>3</a:t>
            </a:r>
            <a:r>
              <a:rPr lang="zh-CN" altLang="en-US" sz="900" dirty="0" smtClean="0"/>
              <a:t>月</a:t>
            </a:r>
            <a:r>
              <a:rPr lang="en-US" altLang="zh-CN" sz="900" dirty="0" smtClean="0"/>
              <a:t>16</a:t>
            </a:r>
            <a:r>
              <a:rPr lang="zh-CN" altLang="en-US" sz="900" dirty="0" smtClean="0"/>
              <a:t>日</a:t>
            </a:r>
            <a:endParaRPr lang="zh-CN" altLang="en-US" sz="900" dirty="0"/>
          </a:p>
        </p:txBody>
      </p:sp>
      <p:sp>
        <p:nvSpPr>
          <p:cNvPr id="108" name="圆角矩形标注 107"/>
          <p:cNvSpPr/>
          <p:nvPr/>
        </p:nvSpPr>
        <p:spPr>
          <a:xfrm>
            <a:off x="4508658" y="2252840"/>
            <a:ext cx="562498" cy="612648"/>
          </a:xfrm>
          <a:prstGeom prst="wedgeRoundRectCallout">
            <a:avLst>
              <a:gd name="adj1" fmla="val -55833"/>
              <a:gd name="adj2" fmla="val 8936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到期预警通知</a:t>
            </a:r>
            <a:endParaRPr lang="zh-CN" altLang="en-US" sz="1200" dirty="0"/>
          </a:p>
        </p:txBody>
      </p:sp>
      <p:sp>
        <p:nvSpPr>
          <p:cNvPr id="109" name="矩形 108"/>
          <p:cNvSpPr/>
          <p:nvPr/>
        </p:nvSpPr>
        <p:spPr>
          <a:xfrm>
            <a:off x="342292" y="1283263"/>
            <a:ext cx="11798699" cy="8122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22331" y="950442"/>
            <a:ext cx="292515" cy="122084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eaVert" wrap="none">
            <a:spAutoFit/>
          </a:bodyPr>
          <a:lstStyle/>
          <a:p>
            <a:r>
              <a:rPr lang="zh-CN" altLang="en-US" sz="1100" dirty="0" smtClean="0"/>
              <a:t>页面计费模式提醒</a:t>
            </a:r>
            <a:endParaRPr lang="zh-CN" altLang="en-US" sz="1100" dirty="0"/>
          </a:p>
        </p:txBody>
      </p:sp>
      <p:sp>
        <p:nvSpPr>
          <p:cNvPr id="111" name="圆角矩形 110"/>
          <p:cNvSpPr/>
          <p:nvPr/>
        </p:nvSpPr>
        <p:spPr>
          <a:xfrm>
            <a:off x="403511" y="1445785"/>
            <a:ext cx="570028" cy="4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剩余</a:t>
            </a:r>
            <a:r>
              <a:rPr lang="en-US" altLang="zh-CN" sz="1000" dirty="0" smtClean="0"/>
              <a:t>7</a:t>
            </a:r>
            <a:r>
              <a:rPr lang="zh-CN" altLang="en-US" sz="1000" dirty="0" smtClean="0"/>
              <a:t>天到期</a:t>
            </a:r>
            <a:endParaRPr lang="zh-CN" altLang="en-US" sz="1000" dirty="0"/>
          </a:p>
        </p:txBody>
      </p:sp>
      <p:cxnSp>
        <p:nvCxnSpPr>
          <p:cNvPr id="117" name="直接箭头连接符 116"/>
          <p:cNvCxnSpPr/>
          <p:nvPr/>
        </p:nvCxnSpPr>
        <p:spPr>
          <a:xfrm flipV="1">
            <a:off x="5212473" y="3416103"/>
            <a:ext cx="792869" cy="375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圆角矩形 118"/>
          <p:cNvSpPr/>
          <p:nvPr/>
        </p:nvSpPr>
        <p:spPr>
          <a:xfrm>
            <a:off x="4429462" y="1339261"/>
            <a:ext cx="702627" cy="71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剩余</a:t>
            </a:r>
            <a:r>
              <a:rPr lang="en-US" altLang="zh-CN" sz="1000" dirty="0" smtClean="0"/>
              <a:t>N</a:t>
            </a:r>
            <a:r>
              <a:rPr lang="zh-CN" altLang="en-US" sz="1000" dirty="0" smtClean="0"/>
              <a:t>小时（倒计时）到期</a:t>
            </a:r>
            <a:endParaRPr lang="zh-CN" altLang="en-US" sz="1000" dirty="0"/>
          </a:p>
        </p:txBody>
      </p:sp>
      <p:sp>
        <p:nvSpPr>
          <p:cNvPr id="122" name="圆角矩形 121"/>
          <p:cNvSpPr/>
          <p:nvPr/>
        </p:nvSpPr>
        <p:spPr>
          <a:xfrm>
            <a:off x="3107996" y="1452367"/>
            <a:ext cx="570028" cy="4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剩余</a:t>
            </a:r>
            <a:r>
              <a:rPr lang="en-US" altLang="zh-CN" sz="1000" dirty="0" smtClean="0"/>
              <a:t>3</a:t>
            </a:r>
            <a:r>
              <a:rPr lang="zh-CN" altLang="en-US" sz="1000" dirty="0" smtClean="0"/>
              <a:t>天到期</a:t>
            </a:r>
            <a:endParaRPr lang="zh-CN" altLang="en-US" sz="1000" dirty="0"/>
          </a:p>
        </p:txBody>
      </p:sp>
      <p:sp>
        <p:nvSpPr>
          <p:cNvPr id="127" name="圆角矩形 126"/>
          <p:cNvSpPr/>
          <p:nvPr/>
        </p:nvSpPr>
        <p:spPr>
          <a:xfrm>
            <a:off x="3778368" y="1452367"/>
            <a:ext cx="570028" cy="4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剩余</a:t>
            </a:r>
            <a:r>
              <a:rPr lang="en-US" altLang="zh-CN" sz="1000" dirty="0"/>
              <a:t>2</a:t>
            </a:r>
            <a:r>
              <a:rPr lang="zh-CN" altLang="en-US" sz="1000" dirty="0" smtClean="0"/>
              <a:t>天到期</a:t>
            </a:r>
            <a:endParaRPr lang="zh-CN" altLang="en-US" sz="1000" dirty="0"/>
          </a:p>
        </p:txBody>
      </p:sp>
      <p:sp>
        <p:nvSpPr>
          <p:cNvPr id="128" name="圆角矩形 127"/>
          <p:cNvSpPr/>
          <p:nvPr/>
        </p:nvSpPr>
        <p:spPr>
          <a:xfrm>
            <a:off x="2416507" y="1452367"/>
            <a:ext cx="570028" cy="4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剩余</a:t>
            </a:r>
            <a:r>
              <a:rPr lang="en-US" altLang="zh-CN" sz="1000" dirty="0" smtClean="0"/>
              <a:t>4</a:t>
            </a:r>
            <a:r>
              <a:rPr lang="zh-CN" altLang="en-US" sz="1000" dirty="0" smtClean="0"/>
              <a:t>天到期</a:t>
            </a:r>
            <a:endParaRPr lang="zh-CN" altLang="en-US" sz="1000" dirty="0"/>
          </a:p>
        </p:txBody>
      </p:sp>
      <p:sp>
        <p:nvSpPr>
          <p:cNvPr id="129" name="圆角矩形 128"/>
          <p:cNvSpPr/>
          <p:nvPr/>
        </p:nvSpPr>
        <p:spPr>
          <a:xfrm>
            <a:off x="1749784" y="1452367"/>
            <a:ext cx="570028" cy="4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剩余</a:t>
            </a:r>
            <a:r>
              <a:rPr lang="en-US" altLang="zh-CN" sz="1000" dirty="0" smtClean="0"/>
              <a:t>5</a:t>
            </a:r>
            <a:r>
              <a:rPr lang="zh-CN" altLang="en-US" sz="1000" dirty="0" smtClean="0"/>
              <a:t>天到期</a:t>
            </a:r>
            <a:endParaRPr lang="zh-CN" altLang="en-US" sz="1000" dirty="0"/>
          </a:p>
        </p:txBody>
      </p:sp>
      <p:sp>
        <p:nvSpPr>
          <p:cNvPr id="130" name="圆角矩形 129"/>
          <p:cNvSpPr/>
          <p:nvPr/>
        </p:nvSpPr>
        <p:spPr>
          <a:xfrm>
            <a:off x="1080883" y="1452367"/>
            <a:ext cx="570028" cy="4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剩余</a:t>
            </a:r>
            <a:r>
              <a:rPr lang="en-US" altLang="zh-CN" sz="1000" dirty="0" smtClean="0"/>
              <a:t>6</a:t>
            </a:r>
            <a:r>
              <a:rPr lang="zh-CN" altLang="en-US" sz="1000" dirty="0" smtClean="0"/>
              <a:t>天到期</a:t>
            </a:r>
            <a:endParaRPr lang="zh-CN" altLang="en-US" sz="1000" dirty="0"/>
          </a:p>
        </p:txBody>
      </p:sp>
      <p:sp>
        <p:nvSpPr>
          <p:cNvPr id="131" name="圆角矩形 130"/>
          <p:cNvSpPr/>
          <p:nvPr/>
        </p:nvSpPr>
        <p:spPr>
          <a:xfrm>
            <a:off x="6119362" y="1452367"/>
            <a:ext cx="580684" cy="4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剩余</a:t>
            </a:r>
            <a:r>
              <a:rPr lang="en-US" altLang="zh-CN" sz="1000" dirty="0" smtClean="0"/>
              <a:t>7</a:t>
            </a:r>
            <a:r>
              <a:rPr lang="zh-CN" altLang="en-US" sz="1000" dirty="0" smtClean="0"/>
              <a:t>天释放</a:t>
            </a:r>
            <a:endParaRPr lang="zh-CN" altLang="en-US" sz="1000" dirty="0"/>
          </a:p>
        </p:txBody>
      </p:sp>
      <p:sp>
        <p:nvSpPr>
          <p:cNvPr id="134" name="圆角矩形 133"/>
          <p:cNvSpPr/>
          <p:nvPr/>
        </p:nvSpPr>
        <p:spPr>
          <a:xfrm>
            <a:off x="6795527" y="1452367"/>
            <a:ext cx="580684" cy="4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剩余</a:t>
            </a:r>
            <a:r>
              <a:rPr lang="en-US" altLang="zh-CN" sz="1000" dirty="0" smtClean="0"/>
              <a:t>6</a:t>
            </a:r>
            <a:r>
              <a:rPr lang="zh-CN" altLang="en-US" sz="1000" dirty="0" smtClean="0"/>
              <a:t>天释放</a:t>
            </a:r>
            <a:endParaRPr lang="zh-CN" altLang="en-US" sz="1000" dirty="0"/>
          </a:p>
        </p:txBody>
      </p:sp>
      <p:sp>
        <p:nvSpPr>
          <p:cNvPr id="135" name="圆角矩形 134"/>
          <p:cNvSpPr/>
          <p:nvPr/>
        </p:nvSpPr>
        <p:spPr>
          <a:xfrm>
            <a:off x="7471692" y="1452367"/>
            <a:ext cx="580684" cy="4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剩余</a:t>
            </a:r>
            <a:r>
              <a:rPr lang="en-US" altLang="zh-CN" sz="1000" dirty="0" smtClean="0"/>
              <a:t>5</a:t>
            </a:r>
            <a:r>
              <a:rPr lang="zh-CN" altLang="en-US" sz="1000" dirty="0" smtClean="0"/>
              <a:t>天释放</a:t>
            </a:r>
            <a:endParaRPr lang="zh-CN" altLang="en-US" sz="1000" dirty="0"/>
          </a:p>
        </p:txBody>
      </p:sp>
      <p:sp>
        <p:nvSpPr>
          <p:cNvPr id="136" name="圆角矩形 135"/>
          <p:cNvSpPr/>
          <p:nvPr/>
        </p:nvSpPr>
        <p:spPr>
          <a:xfrm>
            <a:off x="8147857" y="1452367"/>
            <a:ext cx="580684" cy="4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剩余</a:t>
            </a:r>
            <a:r>
              <a:rPr lang="en-US" altLang="zh-CN" sz="1000" dirty="0" smtClean="0"/>
              <a:t>4</a:t>
            </a:r>
            <a:r>
              <a:rPr lang="zh-CN" altLang="en-US" sz="1000" dirty="0" smtClean="0"/>
              <a:t>天释放</a:t>
            </a:r>
            <a:endParaRPr lang="zh-CN" altLang="en-US" sz="1000" dirty="0"/>
          </a:p>
        </p:txBody>
      </p:sp>
      <p:sp>
        <p:nvSpPr>
          <p:cNvPr id="137" name="圆角矩形 136"/>
          <p:cNvSpPr/>
          <p:nvPr/>
        </p:nvSpPr>
        <p:spPr>
          <a:xfrm>
            <a:off x="8824022" y="1452367"/>
            <a:ext cx="580684" cy="4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剩余</a:t>
            </a:r>
            <a:r>
              <a:rPr lang="en-US" altLang="zh-CN" sz="1000" dirty="0" smtClean="0"/>
              <a:t>3</a:t>
            </a:r>
            <a:r>
              <a:rPr lang="zh-CN" altLang="en-US" sz="1000" dirty="0" smtClean="0"/>
              <a:t>天释放</a:t>
            </a:r>
            <a:endParaRPr lang="zh-CN" altLang="en-US" sz="1000" dirty="0"/>
          </a:p>
        </p:txBody>
      </p:sp>
      <p:sp>
        <p:nvSpPr>
          <p:cNvPr id="138" name="圆角矩形 137"/>
          <p:cNvSpPr/>
          <p:nvPr/>
        </p:nvSpPr>
        <p:spPr>
          <a:xfrm>
            <a:off x="9500187" y="1452367"/>
            <a:ext cx="580684" cy="4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剩余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天释放</a:t>
            </a:r>
            <a:endParaRPr lang="zh-CN" altLang="en-US" sz="1000" dirty="0"/>
          </a:p>
        </p:txBody>
      </p:sp>
      <p:sp>
        <p:nvSpPr>
          <p:cNvPr id="139" name="圆角矩形 138"/>
          <p:cNvSpPr/>
          <p:nvPr/>
        </p:nvSpPr>
        <p:spPr>
          <a:xfrm>
            <a:off x="10137795" y="1339261"/>
            <a:ext cx="638752" cy="71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剩余</a:t>
            </a:r>
            <a:r>
              <a:rPr lang="en-US" altLang="zh-CN" sz="1000" dirty="0" smtClean="0"/>
              <a:t>N</a:t>
            </a:r>
            <a:r>
              <a:rPr lang="zh-CN" altLang="en-US" sz="1000" dirty="0" smtClean="0"/>
              <a:t>小时（倒计时）释放</a:t>
            </a:r>
            <a:endParaRPr lang="zh-CN" altLang="en-US" sz="1000" dirty="0"/>
          </a:p>
        </p:txBody>
      </p:sp>
      <p:sp>
        <p:nvSpPr>
          <p:cNvPr id="145" name="圆角矩形 144"/>
          <p:cNvSpPr/>
          <p:nvPr/>
        </p:nvSpPr>
        <p:spPr>
          <a:xfrm>
            <a:off x="10806440" y="2140594"/>
            <a:ext cx="638752" cy="2671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实例软删除</a:t>
            </a:r>
            <a:endParaRPr lang="zh-CN" altLang="en-US" sz="1000" dirty="0"/>
          </a:p>
        </p:txBody>
      </p:sp>
      <p:sp>
        <p:nvSpPr>
          <p:cNvPr id="147" name="矩形 146"/>
          <p:cNvSpPr/>
          <p:nvPr/>
        </p:nvSpPr>
        <p:spPr>
          <a:xfrm>
            <a:off x="23616" y="2204051"/>
            <a:ext cx="292515" cy="9387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eaVert" wrap="none">
            <a:spAutoFit/>
          </a:bodyPr>
          <a:lstStyle/>
          <a:p>
            <a:r>
              <a:rPr lang="zh-CN" altLang="en-US" sz="1100" dirty="0"/>
              <a:t>服务</a:t>
            </a:r>
            <a:r>
              <a:rPr lang="zh-CN" altLang="en-US" sz="1100" dirty="0" smtClean="0"/>
              <a:t>处理机制</a:t>
            </a:r>
            <a:endParaRPr lang="zh-CN" altLang="en-US" sz="1100" dirty="0"/>
          </a:p>
        </p:txBody>
      </p:sp>
      <p:sp>
        <p:nvSpPr>
          <p:cNvPr id="148" name="矩形 147"/>
          <p:cNvSpPr/>
          <p:nvPr/>
        </p:nvSpPr>
        <p:spPr>
          <a:xfrm>
            <a:off x="24901" y="3502234"/>
            <a:ext cx="292515" cy="37446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eaVert" wrap="none">
            <a:spAutoFit/>
          </a:bodyPr>
          <a:lstStyle/>
          <a:p>
            <a:r>
              <a:rPr lang="zh-CN" altLang="en-US" sz="1100" dirty="0"/>
              <a:t>时间</a:t>
            </a:r>
          </a:p>
        </p:txBody>
      </p:sp>
      <p:sp>
        <p:nvSpPr>
          <p:cNvPr id="149" name="矩形 148"/>
          <p:cNvSpPr/>
          <p:nvPr/>
        </p:nvSpPr>
        <p:spPr>
          <a:xfrm>
            <a:off x="26903" y="4039470"/>
            <a:ext cx="292515" cy="6565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eaVert" wrap="none">
            <a:spAutoFit/>
          </a:bodyPr>
          <a:lstStyle/>
          <a:p>
            <a:r>
              <a:rPr lang="zh-CN" altLang="en-US" sz="1100" dirty="0" smtClean="0"/>
              <a:t>示例时间</a:t>
            </a:r>
            <a:endParaRPr lang="zh-CN" altLang="en-US" sz="1100" dirty="0"/>
          </a:p>
        </p:txBody>
      </p:sp>
      <p:sp>
        <p:nvSpPr>
          <p:cNvPr id="150" name="线形标注 2(带强调线) 149"/>
          <p:cNvSpPr/>
          <p:nvPr/>
        </p:nvSpPr>
        <p:spPr>
          <a:xfrm>
            <a:off x="11584774" y="4061064"/>
            <a:ext cx="585001" cy="3341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7476"/>
              <a:gd name="adj6" fmla="val -169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/>
              <a:t>3</a:t>
            </a:r>
            <a:r>
              <a:rPr lang="zh-CN" altLang="en-US" sz="900" dirty="0" smtClean="0"/>
              <a:t>月</a:t>
            </a:r>
            <a:r>
              <a:rPr lang="en-US" altLang="zh-CN" sz="900" dirty="0" smtClean="0"/>
              <a:t>30</a:t>
            </a:r>
            <a:r>
              <a:rPr lang="zh-CN" altLang="en-US" sz="900" dirty="0" smtClean="0"/>
              <a:t>日</a:t>
            </a:r>
            <a:endParaRPr lang="zh-CN" altLang="en-US" sz="900" dirty="0"/>
          </a:p>
        </p:txBody>
      </p:sp>
      <p:cxnSp>
        <p:nvCxnSpPr>
          <p:cNvPr id="151" name="直接连接符 150"/>
          <p:cNvCxnSpPr/>
          <p:nvPr/>
        </p:nvCxnSpPr>
        <p:spPr>
          <a:xfrm>
            <a:off x="11478666" y="1315894"/>
            <a:ext cx="1" cy="35920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/>
          <p:cNvSpPr/>
          <p:nvPr/>
        </p:nvSpPr>
        <p:spPr>
          <a:xfrm>
            <a:off x="11406871" y="3338711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11257301" y="3067162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0:00</a:t>
            </a:r>
            <a:endParaRPr lang="zh-CN" altLang="en-US" sz="1400" dirty="0"/>
          </a:p>
        </p:txBody>
      </p:sp>
      <p:sp>
        <p:nvSpPr>
          <p:cNvPr id="154" name="圆角矩形 153"/>
          <p:cNvSpPr/>
          <p:nvPr/>
        </p:nvSpPr>
        <p:spPr>
          <a:xfrm>
            <a:off x="11499978" y="2132839"/>
            <a:ext cx="638752" cy="2931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实例</a:t>
            </a:r>
            <a:r>
              <a:rPr lang="zh-CN" altLang="en-US" sz="1000" dirty="0"/>
              <a:t>硬</a:t>
            </a:r>
            <a:r>
              <a:rPr lang="zh-CN" altLang="en-US" sz="1000" dirty="0" smtClean="0"/>
              <a:t>删除</a:t>
            </a:r>
            <a:endParaRPr lang="zh-CN" altLang="en-US" sz="1000" dirty="0"/>
          </a:p>
        </p:txBody>
      </p:sp>
      <p:sp>
        <p:nvSpPr>
          <p:cNvPr id="155" name="圆角矩形标注 154"/>
          <p:cNvSpPr/>
          <p:nvPr/>
        </p:nvSpPr>
        <p:spPr>
          <a:xfrm>
            <a:off x="11527950" y="2482744"/>
            <a:ext cx="566470" cy="448643"/>
          </a:xfrm>
          <a:prstGeom prst="wedgeRoundRectCallout">
            <a:avLst>
              <a:gd name="adj1" fmla="val -44716"/>
              <a:gd name="adj2" fmla="val 8724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后台删除</a:t>
            </a:r>
            <a:endParaRPr lang="zh-CN" altLang="en-US" sz="1200" dirty="0"/>
          </a:p>
        </p:txBody>
      </p:sp>
      <p:sp>
        <p:nvSpPr>
          <p:cNvPr id="156" name="文本框 155"/>
          <p:cNvSpPr txBox="1"/>
          <p:nvPr/>
        </p:nvSpPr>
        <p:spPr>
          <a:xfrm>
            <a:off x="10701763" y="3549245"/>
            <a:ext cx="760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后台保留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天</a:t>
            </a:r>
            <a:endParaRPr lang="en-US" altLang="zh-CN" sz="1200" dirty="0" smtClean="0"/>
          </a:p>
        </p:txBody>
      </p:sp>
      <p:sp>
        <p:nvSpPr>
          <p:cNvPr id="157" name="文本框 156"/>
          <p:cNvSpPr txBox="1"/>
          <p:nvPr/>
        </p:nvSpPr>
        <p:spPr>
          <a:xfrm>
            <a:off x="11432541" y="3549245"/>
            <a:ext cx="691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/>
              <a:t>后台保留第</a:t>
            </a:r>
            <a:r>
              <a:rPr lang="en-US" altLang="zh-CN" sz="1100" dirty="0"/>
              <a:t>4</a:t>
            </a:r>
            <a:r>
              <a:rPr lang="zh-CN" altLang="en-US" sz="1100" dirty="0" smtClean="0"/>
              <a:t>天</a:t>
            </a:r>
            <a:endParaRPr lang="en-US" altLang="zh-CN" sz="1100" dirty="0" smtClean="0"/>
          </a:p>
        </p:txBody>
      </p:sp>
      <p:sp>
        <p:nvSpPr>
          <p:cNvPr id="112" name="左右箭头 111"/>
          <p:cNvSpPr/>
          <p:nvPr/>
        </p:nvSpPr>
        <p:spPr>
          <a:xfrm>
            <a:off x="6066327" y="2146462"/>
            <a:ext cx="4725244" cy="583059"/>
          </a:xfrm>
          <a:prstGeom prst="leftRightArrow">
            <a:avLst>
              <a:gd name="adj1" fmla="val 50000"/>
              <a:gd name="adj2" fmla="val 2508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功能受限，只能点击</a:t>
            </a:r>
            <a:r>
              <a:rPr lang="en-US" altLang="zh-CN" sz="1050" dirty="0" smtClean="0"/>
              <a:t>【</a:t>
            </a:r>
            <a:r>
              <a:rPr lang="zh-CN" altLang="en-US" sz="1050" dirty="0" smtClean="0"/>
              <a:t>续费</a:t>
            </a:r>
            <a:r>
              <a:rPr lang="en-US" altLang="zh-CN" sz="1050" dirty="0" smtClean="0"/>
              <a:t>】</a:t>
            </a:r>
            <a:r>
              <a:rPr lang="zh-CN" altLang="en-US" sz="1050" dirty="0" smtClean="0"/>
              <a:t>进行续费操作，其他功能不可用；</a:t>
            </a:r>
            <a:endParaRPr lang="en-US" altLang="zh-CN" sz="1050" dirty="0" smtClean="0"/>
          </a:p>
          <a:p>
            <a:pPr algn="ctr"/>
            <a:r>
              <a:rPr lang="zh-CN" altLang="en-US" sz="1050" dirty="0" smtClean="0"/>
              <a:t>续费后可正常操作；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1355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267</Words>
  <Application>Microsoft Office PowerPoint</Application>
  <PresentationFormat>宽屏</PresentationFormat>
  <Paragraphs>66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Peter Wang (王帅)-云服务集团</dc:creator>
  <cp:lastModifiedBy>Peter Wang (王帅)-云服务集团</cp:lastModifiedBy>
  <cp:revision>26</cp:revision>
  <dcterms:created xsi:type="dcterms:W3CDTF">2019-02-18T03:26:05Z</dcterms:created>
  <dcterms:modified xsi:type="dcterms:W3CDTF">2019-05-21T09:20:12Z</dcterms:modified>
</cp:coreProperties>
</file>