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97" r:id="rId1"/>
  </p:sldMasterIdLst>
  <p:sldIdLst>
    <p:sldId id="307" r:id="rId2"/>
    <p:sldId id="316" r:id="rId3"/>
    <p:sldId id="308" r:id="rId4"/>
    <p:sldId id="317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03" r:id="rId2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F7F7F"/>
    <a:srgbClr val="0096D6"/>
    <a:srgbClr val="F68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8" autoAdjust="0"/>
    <p:restoredTop sz="94660" autoAdjust="0"/>
  </p:normalViewPr>
  <p:slideViewPr>
    <p:cSldViewPr snapToGrid="0" snapToObjects="1">
      <p:cViewPr>
        <p:scale>
          <a:sx n="100" d="100"/>
          <a:sy n="100" d="100"/>
        </p:scale>
        <p:origin x="-1448" y="-312"/>
      </p:cViewPr>
      <p:guideLst>
        <p:guide orient="horz" pos="271"/>
        <p:guide pos="223"/>
      </p:guideLst>
    </p:cSldViewPr>
  </p:slideViewPr>
  <p:outlineViewPr>
    <p:cViewPr>
      <p:scale>
        <a:sx n="33" d="100"/>
        <a:sy n="33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39" name="Rectangle 38"/>
          <p:cNvSpPr/>
          <p:nvPr userDrawn="1"/>
        </p:nvSpPr>
        <p:spPr>
          <a:xfrm>
            <a:off x="3405352" y="5948636"/>
            <a:ext cx="599089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460939" y="5948636"/>
            <a:ext cx="472965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771697" y="5948636"/>
            <a:ext cx="472965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Rounded Rectangle 42"/>
          <p:cNvSpPr/>
          <p:nvPr userDrawn="1"/>
        </p:nvSpPr>
        <p:spPr>
          <a:xfrm rot="10800000" flipH="1">
            <a:off x="2856506" y="831272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ounded Rectangle 44"/>
          <p:cNvSpPr/>
          <p:nvPr userDrawn="1"/>
        </p:nvSpPr>
        <p:spPr>
          <a:xfrm rot="10800000" flipH="1">
            <a:off x="821966" y="471678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Rounded Rectangle 45"/>
          <p:cNvSpPr/>
          <p:nvPr userDrawn="1"/>
        </p:nvSpPr>
        <p:spPr>
          <a:xfrm rot="10800000" flipH="1">
            <a:off x="13325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ounded Rectangle 46"/>
          <p:cNvSpPr/>
          <p:nvPr userDrawn="1"/>
        </p:nvSpPr>
        <p:spPr>
          <a:xfrm rot="10800000" flipH="1">
            <a:off x="5869870" y="6614159"/>
            <a:ext cx="780312" cy="3319549"/>
          </a:xfrm>
          <a:prstGeom prst="roundRect">
            <a:avLst>
              <a:gd name="adj" fmla="val 50000"/>
            </a:avLst>
          </a:prstGeom>
          <a:solidFill>
            <a:srgbClr val="1F8BA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Rounded Rectangle 47"/>
          <p:cNvSpPr/>
          <p:nvPr userDrawn="1"/>
        </p:nvSpPr>
        <p:spPr>
          <a:xfrm rot="10800000" flipH="1">
            <a:off x="6933206" y="661416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ounded Rectangle 48"/>
          <p:cNvSpPr/>
          <p:nvPr userDrawn="1"/>
        </p:nvSpPr>
        <p:spPr>
          <a:xfrm rot="10800000" flipH="1">
            <a:off x="2191486" y="6719450"/>
            <a:ext cx="662549" cy="63310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Rounded Rectangle 49"/>
          <p:cNvSpPr/>
          <p:nvPr userDrawn="1"/>
        </p:nvSpPr>
        <p:spPr>
          <a:xfrm rot="10800000" flipH="1">
            <a:off x="2794161" y="6668595"/>
            <a:ext cx="779356" cy="55463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ounded Rectangle 50"/>
          <p:cNvSpPr/>
          <p:nvPr userDrawn="1"/>
        </p:nvSpPr>
        <p:spPr>
          <a:xfrm rot="10800000" flipH="1">
            <a:off x="4920834" y="1025236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Rounded Rectangle 51"/>
          <p:cNvSpPr/>
          <p:nvPr userDrawn="1"/>
        </p:nvSpPr>
        <p:spPr>
          <a:xfrm rot="10800000" flipH="1">
            <a:off x="539188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ounded Rectangle 52"/>
          <p:cNvSpPr/>
          <p:nvPr userDrawn="1"/>
        </p:nvSpPr>
        <p:spPr>
          <a:xfrm rot="10800000" flipH="1">
            <a:off x="341313" y="6708752"/>
            <a:ext cx="780312" cy="331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DCAFF">
                  <a:shade val="30000"/>
                  <a:satMod val="115000"/>
                  <a:alpha val="26000"/>
                </a:srgbClr>
              </a:gs>
              <a:gs pos="50000">
                <a:srgbClr val="4DCAFF">
                  <a:shade val="67500"/>
                  <a:satMod val="115000"/>
                </a:srgbClr>
              </a:gs>
              <a:gs pos="100000">
                <a:srgbClr val="4DCA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Rounded Rectangle 53"/>
          <p:cNvSpPr/>
          <p:nvPr userDrawn="1"/>
        </p:nvSpPr>
        <p:spPr>
          <a:xfrm rot="10800000" flipH="1">
            <a:off x="8038251" y="8318268"/>
            <a:ext cx="780312" cy="3319549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Rounded Rectangle 54"/>
          <p:cNvSpPr/>
          <p:nvPr userDrawn="1"/>
        </p:nvSpPr>
        <p:spPr>
          <a:xfrm rot="10800000" flipH="1">
            <a:off x="816224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ounded Rectangle 55"/>
          <p:cNvSpPr/>
          <p:nvPr userDrawn="1"/>
        </p:nvSpPr>
        <p:spPr>
          <a:xfrm rot="10800000" flipH="1">
            <a:off x="37709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0" y="0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9" name="Group 67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0" name="Rectangle 5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88" name="Rectangle 87"/>
          <p:cNvSpPr/>
          <p:nvPr userDrawn="1"/>
        </p:nvSpPr>
        <p:spPr>
          <a:xfrm>
            <a:off x="1" y="6541294"/>
            <a:ext cx="9129008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0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2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8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8" y="5232770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6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44444E-6 4.81481E-6 L -4.44444E-6 0.65879 " pathEditMode="relative" rAng="0" ptsTypes="AA">
                                      <p:cBhvr>
                                        <p:cTn id="6" dur="8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8" dur="10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0" dur="16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2.77778E-6 4.81481E-6 L 2.77778E-6 -0.34561 " pathEditMode="relative" rAng="0" ptsTypes="AA">
                                      <p:cBhvr>
                                        <p:cTn id="12" dur="109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1.14467 " pathEditMode="relative" rAng="0" ptsTypes="AA">
                                      <p:cBhvr>
                                        <p:cTn id="14" dur="10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0.27476 L 4.16667E-6 -1.26019 " pathEditMode="relative" rAng="0" ptsTypes="AA">
                                      <p:cBhvr>
                                        <p:cTn id="16" dur="12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8" dur="8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0" dur="19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2" dur="8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15822E-6 L -4.72222E-6 -1.32223 " pathEditMode="relative" rAng="0" ptsTypes="AA">
                                      <p:cBhvr>
                                        <p:cTn id="24" dur="1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26" dur="7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8" dur="15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3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4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8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9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43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44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295275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635000" indent="-228600">
              <a:buClr>
                <a:schemeClr val="accent5"/>
              </a:buClr>
              <a:buFont typeface="Arial" pitchFamily="34" charset="0"/>
              <a:buChar char="•"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635000" indent="-22860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Char char="•"/>
              <a:defRPr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830903" y="295275"/>
            <a:ext cx="4132262" cy="838200"/>
          </a:xfrm>
        </p:spPr>
        <p:txBody>
          <a:bodyPr lIns="82296" rIns="82296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Tx/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0096D6"/>
                    </a:gs>
                    <a:gs pos="44000">
                      <a:srgbClr val="01BBBB"/>
                    </a:gs>
                    <a:gs pos="100000">
                      <a:srgbClr val="008041"/>
                    </a:gs>
                  </a:gsLst>
                  <a:lin ang="48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Two Column</a:t>
            </a:r>
            <a:b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0096D6"/>
                    </a:gs>
                    <a:gs pos="44000">
                      <a:srgbClr val="01BBBB"/>
                    </a:gs>
                    <a:gs pos="100000">
                      <a:srgbClr val="008041"/>
                    </a:gs>
                  </a:gsLst>
                  <a:lin ang="48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0096D6"/>
                    </a:gs>
                    <a:gs pos="44000">
                      <a:srgbClr val="01BBBB"/>
                    </a:gs>
                    <a:gs pos="100000">
                      <a:srgbClr val="008041"/>
                    </a:gs>
                  </a:gsLst>
                  <a:lin ang="48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Title Right</a:t>
            </a:r>
            <a:endParaRPr lang="en-US" dirty="0"/>
          </a:p>
        </p:txBody>
      </p:sp>
      <p:pic>
        <p:nvPicPr>
          <p:cNvPr id="13" name="Picture 12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14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600200"/>
            <a:ext cx="2622550" cy="43910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600200"/>
            <a:ext cx="2593975" cy="4362450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300788" y="1600200"/>
            <a:ext cx="2633662" cy="433387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100584"/>
            <a:ext cx="2670048" cy="1152144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100584"/>
            <a:ext cx="2670048" cy="1152144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73302" y="100584"/>
            <a:ext cx="2670048" cy="1152144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no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201" y="5842635"/>
            <a:ext cx="8112126" cy="384175"/>
          </a:xfrm>
        </p:spPr>
        <p:txBody>
          <a:bodyPr anchor="b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3363" indent="-233363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itchFamily="34" charset="0"/>
              <a:buChar char="“"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22" presetClass="entr" presetSubtype="4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4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217357" y="6355828"/>
            <a:ext cx="8694295" cy="210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310896"/>
            <a:ext cx="3895344" cy="6208776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pic>
        <p:nvPicPr>
          <p:cNvPr id="12" name="Picture 11" descr="verticalba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441927" y="777667"/>
            <a:ext cx="89319" cy="528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310896"/>
            <a:ext cx="3895344" cy="6208776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grpSp>
        <p:nvGrpSpPr>
          <p:cNvPr id="4" name="Group 38"/>
          <p:cNvGrpSpPr/>
          <p:nvPr userDrawn="1"/>
        </p:nvGrpSpPr>
        <p:grpSpPr>
          <a:xfrm>
            <a:off x="341313" y="311150"/>
            <a:ext cx="908367" cy="480227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10" name="Rectangle 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57" name="Rectangle 56"/>
          <p:cNvSpPr/>
          <p:nvPr userDrawn="1"/>
        </p:nvSpPr>
        <p:spPr>
          <a:xfrm>
            <a:off x="0" y="0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4" name="Group 67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0" name="Rectangle 5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88" name="Rectangle 87"/>
          <p:cNvSpPr/>
          <p:nvPr userDrawn="1"/>
        </p:nvSpPr>
        <p:spPr>
          <a:xfrm>
            <a:off x="1" y="6541294"/>
            <a:ext cx="9129008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0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2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8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8" y="5232770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12700" y="6141720"/>
            <a:ext cx="9156700" cy="7162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7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 userDrawn="1"/>
        </p:nvSpPr>
        <p:spPr>
          <a:xfrm>
            <a:off x="1823499" y="-3578087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0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 rot="10800000">
            <a:off x="1013791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75620" y="17111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05451" y="8348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 rot="10800000">
            <a:off x="3036073" y="-3377648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title style”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/>
      <p:bldP spid="7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10896"/>
            <a:ext cx="8474869" cy="6054185"/>
          </a:xfrm>
          <a:ln>
            <a:solidFill>
              <a:schemeClr val="bg2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pic>
        <p:nvPicPr>
          <p:cNvPr id="3" name="Picture 2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4862"/>
            <a:ext cx="8477250" cy="171450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2" name="Group 3"/>
          <p:cNvGrpSpPr/>
          <p:nvPr userDrawn="1"/>
        </p:nvGrpSpPr>
        <p:grpSpPr>
          <a:xfrm>
            <a:off x="341314" y="6124575"/>
            <a:ext cx="787133" cy="416134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40" name="Rectangle 3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39917" y="778669"/>
            <a:ext cx="5897880" cy="4425696"/>
          </a:xfr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5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59" name="Rounded Rectangle 58"/>
          <p:cNvSpPr/>
          <p:nvPr userDrawn="1"/>
        </p:nvSpPr>
        <p:spPr>
          <a:xfrm>
            <a:off x="1823499" y="-3570592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4" name="Rounded Rectangle 63"/>
          <p:cNvSpPr/>
          <p:nvPr userDrawn="1"/>
        </p:nvSpPr>
        <p:spPr>
          <a:xfrm>
            <a:off x="0" y="-63772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5" name="Rounded Rectangle 64"/>
          <p:cNvSpPr/>
          <p:nvPr userDrawn="1"/>
        </p:nvSpPr>
        <p:spPr>
          <a:xfrm rot="10800000">
            <a:off x="1013791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6" name="Rounded Rectangle 65"/>
          <p:cNvSpPr/>
          <p:nvPr userDrawn="1"/>
        </p:nvSpPr>
        <p:spPr>
          <a:xfrm>
            <a:off x="6585483" y="-291327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7" name="Rounded Rectangle 66"/>
          <p:cNvSpPr/>
          <p:nvPr userDrawn="1"/>
        </p:nvSpPr>
        <p:spPr>
          <a:xfrm>
            <a:off x="8105451" y="569919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8" name="Rounded Rectangle 67"/>
          <p:cNvSpPr/>
          <p:nvPr userDrawn="1"/>
        </p:nvSpPr>
        <p:spPr>
          <a:xfrm rot="10800000">
            <a:off x="3036073" y="1516172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9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sp>
        <p:nvSpPr>
          <p:cNvPr id="7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-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2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8" y="5232770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grpSp>
        <p:nvGrpSpPr>
          <p:cNvPr id="72" name="Group 38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73" name="Rectangle 72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6 -2.22045E-16 L -2.77778E-6 -1.425 " pathEditMode="fixed" rAng="0" ptsTypes="AA">
                                      <p:cBhvr>
                                        <p:cTn id="6" dur="4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3.05556E-6 0.88611 " pathEditMode="fixed" rAng="0" ptsTypes="AA">
                                      <p:cBhvr>
                                        <p:cTn id="8" dur="4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5E-6 3.7037E-6 L -2.5E-6 -1.33195 " pathEditMode="fixed" rAng="0" ptsTypes="AA">
                                      <p:cBhvr>
                                        <p:cTn id="10" dur="4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1.94444E-6 4.07407E-6 L -1.94444E-6 -1.42084 " pathEditMode="fixed" rAng="0" ptsTypes="AA">
                                      <p:cBhvr>
                                        <p:cTn id="12" dur="4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4.07407E-6 L 1.94444E-6 0.81944 " pathEditMode="fixed" rAng="0" ptsTypes="AA">
                                      <p:cBhvr>
                                        <p:cTn id="14" dur="4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3.61111E-6 2.59259E-6 L -3.61111E-6 1.19028 " pathEditMode="fixed" rAng="0" ptsTypes="AA">
                                      <p:cBhvr>
                                        <p:cTn id="16" dur="4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 userDrawn="1"/>
        </p:nvSpPr>
        <p:spPr bwMode="black">
          <a:xfrm>
            <a:off x="6312989" y="3708603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6992342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5824831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black">
          <a:xfrm>
            <a:off x="7452023" y="369760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6580117" y="369760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5592955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5900764" y="293018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6203154" y="272082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6510963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6811994" y="308244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7119806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7427618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7730002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8037814" y="308244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omplex_Gradient7.jpg"/>
          <p:cNvPicPr>
            <a:picLocks noChangeAspect="1"/>
          </p:cNvPicPr>
          <p:nvPr userDrawn="1"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omplex_Gradient7.jpg"/>
          <p:cNvPicPr>
            <a:picLocks noChangeAspect="1"/>
          </p:cNvPicPr>
          <p:nvPr userDrawn="1"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black">
          <a:xfrm>
            <a:off x="6312989" y="3708603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black">
          <a:xfrm>
            <a:off x="6992342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6" name="Freeform 35"/>
          <p:cNvSpPr>
            <a:spLocks/>
          </p:cNvSpPr>
          <p:nvPr userDrawn="1"/>
        </p:nvSpPr>
        <p:spPr bwMode="black">
          <a:xfrm>
            <a:off x="5824831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7" name="Freeform 36"/>
          <p:cNvSpPr>
            <a:spLocks noEditPoints="1"/>
          </p:cNvSpPr>
          <p:nvPr/>
        </p:nvSpPr>
        <p:spPr bwMode="black">
          <a:xfrm>
            <a:off x="7452023" y="369760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black">
          <a:xfrm>
            <a:off x="6580117" y="369760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black">
          <a:xfrm>
            <a:off x="5592955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black">
          <a:xfrm>
            <a:off x="5900764" y="293018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6203154" y="272082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6510963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6811994" y="308244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7119806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7427618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7730002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8037814" y="308244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-12700" y="-2056029"/>
            <a:ext cx="9847891" cy="19379146"/>
            <a:chOff x="-12700" y="-2056029"/>
            <a:chExt cx="9847891" cy="19379146"/>
          </a:xfrm>
        </p:grpSpPr>
        <p:pic>
          <p:nvPicPr>
            <p:cNvPr id="32" name="Picture 2" descr="C:\Documents and Settings\contractor\Desktop\Blue_Green_Gradient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2700" y="0"/>
              <a:ext cx="9156700" cy="6858000"/>
            </a:xfrm>
            <a:prstGeom prst="rect">
              <a:avLst/>
            </a:prstGeom>
            <a:noFill/>
          </p:spPr>
        </p:pic>
        <p:sp>
          <p:nvSpPr>
            <p:cNvPr id="33" name="Rounded Rectangle 32"/>
            <p:cNvSpPr/>
            <p:nvPr userDrawn="1"/>
          </p:nvSpPr>
          <p:spPr>
            <a:xfrm>
              <a:off x="1823499" y="3308943"/>
              <a:ext cx="1729740" cy="1401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4" name="Rounded Rectangle 33"/>
            <p:cNvSpPr/>
            <p:nvPr userDrawn="1"/>
          </p:nvSpPr>
          <p:spPr>
            <a:xfrm>
              <a:off x="0" y="1236689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5" name="Rounded Rectangle 34"/>
            <p:cNvSpPr/>
            <p:nvPr userDrawn="1"/>
          </p:nvSpPr>
          <p:spPr>
            <a:xfrm rot="10800000">
              <a:off x="1013791" y="4248605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 sz="1800" kern="1200" dirty="0">
                <a:solidFill>
                  <a:schemeClr val="lt1"/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6585483" y="-2056029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8105451" y="2783785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ounded Rectangle 37"/>
            <p:cNvSpPr/>
            <p:nvPr userDrawn="1"/>
          </p:nvSpPr>
          <p:spPr>
            <a:xfrm rot="10800000">
              <a:off x="3036073" y="174390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</p:grpSp>
      <p:sp>
        <p:nvSpPr>
          <p:cNvPr id="69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sp>
        <p:nvSpPr>
          <p:cNvPr id="7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-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2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8" y="5232770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grpSp>
        <p:nvGrpSpPr>
          <p:cNvPr id="4" name="Group 38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73" name="Rectangle 72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ontractor\Desktop\Pattern_Half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3102726"/>
            <a:ext cx="8477250" cy="3438525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 userDrawn="1"/>
        </p:nvSpPr>
        <p:spPr>
          <a:xfrm>
            <a:off x="217357" y="3020518"/>
            <a:ext cx="8694295" cy="3357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3"/>
            <a:ext cx="8112125" cy="2407042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-15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1.94444E-6 -0.48102 " pathEditMode="relative" rAng="0" ptsTypes="AA">
                                      <p:cBhvr>
                                        <p:cTn id="6" dur="1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ontractor\Desktop\Pattern_Half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3102726"/>
            <a:ext cx="8477250" cy="3438525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 userDrawn="1"/>
        </p:nvSpPr>
        <p:spPr>
          <a:xfrm>
            <a:off x="217357" y="3020519"/>
            <a:ext cx="8694295" cy="1757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967967"/>
            <a:ext cx="8112125" cy="2407042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-15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44168"/>
            <a:ext cx="8578850" cy="4965192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 noChangeAspect="1"/>
          </p:cNvSpPr>
          <p:nvPr>
            <p:ph type="body" sz="quarter" idx="10"/>
          </p:nvPr>
        </p:nvSpPr>
        <p:spPr>
          <a:xfrm>
            <a:off x="239713" y="1339745"/>
            <a:ext cx="4122425" cy="4965700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221224" y="1747683"/>
            <a:ext cx="3236976" cy="646331"/>
          </a:xfrm>
        </p:spPr>
        <p:txBody>
          <a:bodyPr>
            <a:noAutofit/>
          </a:bodyPr>
          <a:lstStyle>
            <a:lvl1pPr marL="114300" indent="-11430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47000">
                      <a:schemeClr val="accent2"/>
                    </a:gs>
                    <a:gs pos="100000">
                      <a:schemeClr val="accent4"/>
                    </a:gs>
                  </a:gsLst>
                  <a:lin ang="3600000" scaled="0"/>
                </a:gradFill>
                <a:latin typeface="+mj-lt"/>
                <a:ea typeface="+mn-ea"/>
                <a:cs typeface="+mn-cs"/>
              </a:defRPr>
            </a:lvl1pPr>
            <a:lvl2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</a:t>
            </a:r>
            <a:br>
              <a:rPr lang="en-US" dirty="0" smtClean="0"/>
            </a:br>
            <a:r>
              <a:rPr lang="en-US" dirty="0" smtClean="0"/>
              <a:t>pull quote.”</a:t>
            </a: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3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5334000" y="4876800"/>
            <a:ext cx="3200400" cy="4572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pic>
        <p:nvPicPr>
          <p:cNvPr id="9" name="Picture 8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3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1" y="1339745"/>
            <a:ext cx="8551441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35" r:id="rId2"/>
    <p:sldLayoutId id="2147483936" r:id="rId3"/>
    <p:sldLayoutId id="2147483937" r:id="rId4"/>
    <p:sldLayoutId id="2147483900" r:id="rId5"/>
    <p:sldLayoutId id="214748393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  <p:sldLayoutId id="2147483931" r:id="rId18"/>
    <p:sldLayoutId id="2147483912" r:id="rId19"/>
    <p:sldLayoutId id="2147483913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23" r:id="rId29"/>
    <p:sldLayoutId id="2147483924" r:id="rId30"/>
    <p:sldLayoutId id="2147483925" r:id="rId31"/>
    <p:sldLayoutId id="2147483926" r:id="rId32"/>
    <p:sldLayoutId id="2147483927" r:id="rId33"/>
  </p:sldLayoutIdLst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3600" b="0" kern="1200" spc="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546568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546568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546568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546568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546568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Code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Volvet Zhang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6538" y="5040682"/>
            <a:ext cx="8112125" cy="384175"/>
          </a:xfrm>
        </p:spPr>
        <p:txBody>
          <a:bodyPr/>
          <a:lstStyle/>
          <a:p>
            <a:r>
              <a:rPr lang="en-US" dirty="0" smtClean="0"/>
              <a:t>2015-02-28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77413"/>
      </p:ext>
    </p:extLst>
  </p:cSld>
  <p:clrMapOvr>
    <a:masterClrMapping/>
  </p:clrMapOvr>
  <p:transition xmlns:p14="http://schemas.microsoft.com/office/powerpoint/2010/main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Function call makes processor jump to different code address and back again.   Cost up to 4 cycles.  </a:t>
            </a:r>
          </a:p>
          <a:p>
            <a:r>
              <a:rPr lang="en-US" dirty="0" smtClean="0"/>
              <a:t>Code cache works less efficiently.  </a:t>
            </a:r>
          </a:p>
          <a:p>
            <a:r>
              <a:rPr lang="en-US" dirty="0" smtClean="0"/>
              <a:t>Functions parameters.  </a:t>
            </a:r>
          </a:p>
          <a:p>
            <a:r>
              <a:rPr lang="en-US" dirty="0" smtClean="0"/>
              <a:t>Nested functions. </a:t>
            </a:r>
          </a:p>
          <a:p>
            <a:r>
              <a:rPr lang="en-US" dirty="0" smtClean="0"/>
              <a:t>Keep function return type simple.  </a:t>
            </a:r>
          </a:p>
          <a:p>
            <a:r>
              <a:rPr lang="en-US" dirty="0" smtClean="0"/>
              <a:t>__</a:t>
            </a:r>
            <a:r>
              <a:rPr lang="en-US" dirty="0" err="1" smtClean="0"/>
              <a:t>fastcall</a:t>
            </a:r>
            <a:r>
              <a:rPr lang="en-US" dirty="0" smtClean="0"/>
              <a:t>  or __attribute__(</a:t>
            </a:r>
            <a:r>
              <a:rPr lang="en-US" dirty="0" err="1" smtClean="0"/>
              <a:t>fastcall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6966"/>
      </p:ext>
    </p:extLst>
  </p:cSld>
  <p:clrMapOvr>
    <a:masterClrMapping/>
  </p:clrMapOvr>
  <p:transition xmlns:p14="http://schemas.microsoft.com/office/powerpoint/2010/main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Is Costly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Cost of start and stop thread</a:t>
            </a:r>
          </a:p>
          <a:p>
            <a:r>
              <a:rPr lang="en-US" dirty="0" smtClean="0"/>
              <a:t>Cost of task switching. </a:t>
            </a:r>
          </a:p>
          <a:p>
            <a:r>
              <a:rPr lang="en-US" dirty="0" smtClean="0"/>
              <a:t>Cost of synchronizing.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74764"/>
      </p:ext>
    </p:extLst>
  </p:cSld>
  <p:clrMapOvr>
    <a:masterClrMapping/>
  </p:clrMapOvr>
  <p:transition xmlns:p14="http://schemas.microsoft.com/office/powerpoint/2010/main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r>
              <a:rPr lang="en-US" dirty="0"/>
              <a:t> </a:t>
            </a:r>
            <a:r>
              <a:rPr lang="en-US" dirty="0" smtClean="0"/>
              <a:t> 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26260"/>
      </p:ext>
    </p:extLst>
  </p:cSld>
  <p:clrMapOvr>
    <a:masterClrMapping/>
  </p:clrMapOvr>
  <p:transition xmlns:p14="http://schemas.microsoft.com/office/powerpoint/2010/main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lookup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//</a:t>
            </a:r>
            <a:r>
              <a:rPr lang="en-US" sz="1200" dirty="0" err="1" smtClean="0"/>
              <a:t>Tipical</a:t>
            </a:r>
            <a:r>
              <a:rPr lang="en-US" sz="1200" dirty="0" smtClean="0"/>
              <a:t> code</a:t>
            </a:r>
          </a:p>
          <a:p>
            <a:pPr marL="0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factorial (</a:t>
            </a:r>
            <a:r>
              <a:rPr lang="en-US" sz="1200" dirty="0" err="1"/>
              <a:t>int</a:t>
            </a:r>
            <a:r>
              <a:rPr lang="en-US" sz="1200" dirty="0"/>
              <a:t> n) { // n!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/>
              <a:t>i</a:t>
            </a:r>
            <a:r>
              <a:rPr lang="en-US" sz="1200" dirty="0"/>
              <a:t>, f = 1; for (</a:t>
            </a:r>
            <a:r>
              <a:rPr lang="en-US" sz="1200" dirty="0" err="1"/>
              <a:t>i</a:t>
            </a:r>
            <a:r>
              <a:rPr lang="en-US" sz="1200" dirty="0"/>
              <a:t> = 2; </a:t>
            </a:r>
            <a:r>
              <a:rPr lang="en-US" sz="1200" dirty="0" err="1"/>
              <a:t>i</a:t>
            </a:r>
            <a:r>
              <a:rPr lang="en-US" sz="1200" dirty="0"/>
              <a:t> &lt;= n; </a:t>
            </a:r>
            <a:r>
              <a:rPr lang="en-US" sz="1200" dirty="0" err="1"/>
              <a:t>i</a:t>
            </a:r>
            <a:r>
              <a:rPr lang="en-US" sz="1200" dirty="0"/>
              <a:t>++) f *= </a:t>
            </a:r>
            <a:r>
              <a:rPr lang="en-US" sz="1200" dirty="0" err="1"/>
              <a:t>i</a:t>
            </a:r>
            <a:r>
              <a:rPr lang="en-US" sz="1200" dirty="0"/>
              <a:t>; return f</a:t>
            </a:r>
            <a:r>
              <a:rPr lang="en-US" sz="1200" dirty="0" smtClean="0"/>
              <a:t>;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en-US" sz="1200" dirty="0"/>
              <a:t>}</a:t>
            </a:r>
            <a:br>
              <a:rPr lang="en-US" sz="1200" dirty="0"/>
            </a:b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//Optimized code</a:t>
            </a:r>
            <a:endParaRPr lang="en-US" sz="1200" dirty="0"/>
          </a:p>
          <a:p>
            <a:r>
              <a:rPr lang="en-US" sz="1200" dirty="0" err="1"/>
              <a:t>int</a:t>
            </a:r>
            <a:r>
              <a:rPr lang="en-US" sz="1200" dirty="0"/>
              <a:t> factorial (</a:t>
            </a:r>
            <a:r>
              <a:rPr lang="en-US" sz="1200" dirty="0" err="1"/>
              <a:t>int</a:t>
            </a:r>
            <a:r>
              <a:rPr lang="en-US" sz="1200" dirty="0"/>
              <a:t> n) { // n! // Table of factorials:</a:t>
            </a:r>
            <a:br>
              <a:rPr lang="en-US" sz="1200" dirty="0"/>
            </a:br>
            <a:r>
              <a:rPr lang="en-US" sz="1200" dirty="0"/>
              <a:t>static </a:t>
            </a:r>
            <a:r>
              <a:rPr lang="en-US" sz="1200" dirty="0" err="1"/>
              <a:t>const</a:t>
            </a:r>
            <a:r>
              <a:rPr lang="en-US" sz="1200" dirty="0"/>
              <a:t>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FactorialTable</a:t>
            </a:r>
            <a:r>
              <a:rPr lang="en-US" sz="1200" dirty="0"/>
              <a:t>[13] = {1, 1, 2, 6, 24, 120, </a:t>
            </a:r>
            <a:r>
              <a:rPr lang="en-US" sz="1200" dirty="0" smtClean="0"/>
              <a:t>720, 5040</a:t>
            </a:r>
            <a:r>
              <a:rPr lang="en-US" sz="1200" dirty="0"/>
              <a:t>, 40320, 362880, </a:t>
            </a:r>
            <a:r>
              <a:rPr lang="en-US" sz="1200" dirty="0" smtClean="0"/>
              <a:t>3628800, 39916800</a:t>
            </a:r>
            <a:r>
              <a:rPr lang="en-US" sz="1200" dirty="0"/>
              <a:t>, 479001600}; </a:t>
            </a:r>
            <a:endParaRPr lang="en-US" sz="1200" dirty="0" smtClean="0"/>
          </a:p>
          <a:p>
            <a:r>
              <a:rPr lang="en-US" sz="1200" dirty="0" smtClean="0"/>
              <a:t>  if </a:t>
            </a:r>
            <a:r>
              <a:rPr lang="en-US" sz="1200" dirty="0"/>
              <a:t>((unsigned </a:t>
            </a:r>
            <a:r>
              <a:rPr lang="en-US" sz="1200" dirty="0" err="1"/>
              <a:t>int</a:t>
            </a:r>
            <a:r>
              <a:rPr lang="en-US" sz="1200" dirty="0"/>
              <a:t>)n &lt; 13) { /</a:t>
            </a:r>
            <a:r>
              <a:rPr lang="en-US" sz="1200" dirty="0" smtClean="0"/>
              <a:t>/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</a:t>
            </a:r>
            <a:r>
              <a:rPr lang="en-US" sz="1200" dirty="0"/>
              <a:t>return </a:t>
            </a:r>
            <a:r>
              <a:rPr lang="en-US" sz="1200" dirty="0" err="1"/>
              <a:t>FactorialTable</a:t>
            </a:r>
            <a:r>
              <a:rPr lang="en-US" sz="1200" dirty="0"/>
              <a:t>[n]; // </a:t>
            </a:r>
          </a:p>
          <a:p>
            <a:r>
              <a:rPr lang="en-US" sz="1200" dirty="0" smtClean="0"/>
              <a:t>   } else </a:t>
            </a:r>
            <a:r>
              <a:rPr lang="en-US" sz="1200" dirty="0"/>
              <a:t>{ </a:t>
            </a:r>
          </a:p>
          <a:p>
            <a:r>
              <a:rPr lang="en-US" sz="1200" dirty="0" smtClean="0"/>
              <a:t>    return </a:t>
            </a:r>
            <a:r>
              <a:rPr lang="en-US" sz="1200" dirty="0"/>
              <a:t>0; </a:t>
            </a:r>
          </a:p>
          <a:p>
            <a:r>
              <a:rPr lang="en-US" sz="1200" dirty="0" smtClean="0"/>
              <a:t>    }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90967"/>
      </p:ext>
    </p:extLst>
  </p:cSld>
  <p:clrMapOvr>
    <a:masterClrMapping/>
  </p:clrMapOvr>
  <p:transition xmlns:p14="http://schemas.microsoft.com/office/powerpoint/2010/main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Bounds Checking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smtClean="0"/>
              <a:t>// Typical code</a:t>
            </a:r>
          </a:p>
          <a:p>
            <a:r>
              <a:rPr lang="en-US" sz="1200" dirty="0" err="1" smtClean="0"/>
              <a:t>const</a:t>
            </a:r>
            <a:r>
              <a:rPr lang="en-US" sz="1200" dirty="0" smtClean="0"/>
              <a:t> </a:t>
            </a:r>
            <a:r>
              <a:rPr lang="en-US" sz="1200" dirty="0" err="1"/>
              <a:t>int</a:t>
            </a:r>
            <a:r>
              <a:rPr lang="en-US" sz="1200" dirty="0"/>
              <a:t> size = 16;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; float list[size]; </a:t>
            </a:r>
          </a:p>
          <a:p>
            <a:r>
              <a:rPr lang="en-US" sz="1200" dirty="0" smtClean="0"/>
              <a:t>if 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 &lt; 0 || </a:t>
            </a:r>
            <a:r>
              <a:rPr lang="en-US" sz="1200" dirty="0" err="1"/>
              <a:t>i</a:t>
            </a:r>
            <a:r>
              <a:rPr lang="en-US" sz="1200" dirty="0"/>
              <a:t> &gt;= size) </a:t>
            </a:r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-US" sz="1200" dirty="0" err="1"/>
              <a:t>cout</a:t>
            </a:r>
            <a:r>
              <a:rPr lang="en-US" sz="1200" dirty="0"/>
              <a:t> &lt;&lt; "Error: Index out of range"; </a:t>
            </a:r>
            <a:endParaRPr lang="en-US" sz="1200" dirty="0" smtClean="0"/>
          </a:p>
          <a:p>
            <a:r>
              <a:rPr lang="en-US" sz="1200" dirty="0" smtClean="0"/>
              <a:t>} </a:t>
            </a:r>
            <a:r>
              <a:rPr lang="en-US" sz="1200" dirty="0"/>
              <a:t>else </a:t>
            </a:r>
            <a:r>
              <a:rPr lang="en-US" sz="1200" dirty="0" smtClean="0"/>
              <a:t>{</a:t>
            </a:r>
          </a:p>
          <a:p>
            <a:r>
              <a:rPr lang="en-US" sz="1200" dirty="0" smtClean="0"/>
              <a:t> </a:t>
            </a:r>
            <a:r>
              <a:rPr lang="en-US" sz="1200" dirty="0"/>
              <a:t>list[</a:t>
            </a:r>
            <a:r>
              <a:rPr lang="en-US" sz="1200" dirty="0" err="1"/>
              <a:t>i</a:t>
            </a:r>
            <a:r>
              <a:rPr lang="en-US" sz="1200" dirty="0"/>
              <a:t>] += 1.0f; </a:t>
            </a:r>
            <a:endParaRPr lang="en-US" sz="1200" dirty="0" smtClean="0"/>
          </a:p>
          <a:p>
            <a:r>
              <a:rPr lang="en-US" sz="1200" dirty="0" smtClean="0"/>
              <a:t>}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 smtClean="0"/>
          </a:p>
          <a:p>
            <a:r>
              <a:rPr lang="en-US" sz="1200" dirty="0" smtClean="0"/>
              <a:t>// Optimized code</a:t>
            </a:r>
            <a:endParaRPr lang="en-US" sz="1200" dirty="0"/>
          </a:p>
          <a:p>
            <a:r>
              <a:rPr lang="en-US" sz="1200" dirty="0"/>
              <a:t>if ((unsigned </a:t>
            </a:r>
            <a:r>
              <a:rPr lang="en-US" sz="1200" dirty="0" err="1"/>
              <a:t>int</a:t>
            </a:r>
            <a:r>
              <a:rPr lang="en-US" sz="1200" dirty="0"/>
              <a:t>)</a:t>
            </a:r>
            <a:r>
              <a:rPr lang="en-US" sz="1200" dirty="0" err="1"/>
              <a:t>i</a:t>
            </a:r>
            <a:r>
              <a:rPr lang="en-US" sz="1200" dirty="0"/>
              <a:t> &gt;= (unsigned </a:t>
            </a:r>
            <a:r>
              <a:rPr lang="en-US" sz="1200" dirty="0" err="1"/>
              <a:t>int</a:t>
            </a:r>
            <a:r>
              <a:rPr lang="en-US" sz="1200" dirty="0"/>
              <a:t>)size) </a:t>
            </a:r>
            <a:r>
              <a:rPr lang="en-US" sz="1200" dirty="0" smtClean="0"/>
              <a:t>{</a:t>
            </a:r>
          </a:p>
          <a:p>
            <a:r>
              <a:rPr lang="en-US" sz="1200" dirty="0" smtClean="0"/>
              <a:t> </a:t>
            </a:r>
            <a:r>
              <a:rPr lang="en-US" sz="1200" dirty="0" err="1"/>
              <a:t>cout</a:t>
            </a:r>
            <a:r>
              <a:rPr lang="en-US" sz="1200" dirty="0"/>
              <a:t> &lt;&lt; "Error: Index out of range"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</a:t>
            </a:r>
            <a:r>
              <a:rPr lang="en-US" sz="1200" dirty="0"/>
              <a:t>} else { </a:t>
            </a:r>
            <a:endParaRPr lang="en-US" sz="1200" dirty="0" smtClean="0"/>
          </a:p>
          <a:p>
            <a:r>
              <a:rPr lang="en-US" sz="1200" dirty="0" smtClean="0"/>
              <a:t>list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 += 1.0f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</a:t>
            </a:r>
            <a:r>
              <a:rPr lang="en-US" sz="1200" dirty="0"/>
              <a:t>}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31093639"/>
      </p:ext>
    </p:extLst>
  </p:cSld>
  <p:clrMapOvr>
    <a:masterClrMapping/>
  </p:clrMapOvr>
  <p:transition xmlns:p14="http://schemas.microsoft.com/office/powerpoint/2010/main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 for checking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smtClean="0"/>
              <a:t>// Sample code</a:t>
            </a:r>
          </a:p>
          <a:p>
            <a:r>
              <a:rPr lang="en-US" sz="1200" dirty="0" err="1" smtClean="0"/>
              <a:t>enum</a:t>
            </a:r>
            <a:r>
              <a:rPr lang="en-US" sz="1200" dirty="0" smtClean="0"/>
              <a:t> </a:t>
            </a:r>
            <a:r>
              <a:rPr lang="en-US" sz="1200" dirty="0"/>
              <a:t>Weekdays { </a:t>
            </a:r>
          </a:p>
          <a:p>
            <a:r>
              <a:rPr lang="en-US" sz="1200" dirty="0"/>
              <a:t>Sunday = 1, Monday = 2, Tuesday = 4, Wednesday = 8, Thursday = 0x10, Friday = 0x20, Saturday = 0x40 }; </a:t>
            </a:r>
            <a:endParaRPr lang="en-US" sz="1200" dirty="0" smtClean="0"/>
          </a:p>
          <a:p>
            <a:r>
              <a:rPr lang="en-US" sz="1200" dirty="0" smtClean="0"/>
              <a:t>Weekdays </a:t>
            </a:r>
            <a:r>
              <a:rPr lang="en-US" sz="1200" dirty="0"/>
              <a:t>Day; </a:t>
            </a:r>
            <a:endParaRPr lang="en-US" sz="1200" dirty="0" smtClean="0"/>
          </a:p>
          <a:p>
            <a:r>
              <a:rPr lang="en-US" sz="1200" dirty="0" smtClean="0"/>
              <a:t>if </a:t>
            </a:r>
            <a:r>
              <a:rPr lang="en-US" sz="1200" dirty="0"/>
              <a:t>(Day &amp; (Tuesday | Wednesday | Friday)) </a:t>
            </a:r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dirty="0" err="1"/>
              <a:t>DoThisThreeTimesAWeek</a:t>
            </a:r>
            <a:r>
              <a:rPr lang="en-US" sz="1200" dirty="0"/>
              <a:t>()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</a:t>
            </a:r>
            <a:r>
              <a:rPr lang="en-US" sz="1200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16147"/>
      </p:ext>
    </p:extLst>
  </p:cSld>
  <p:clrMapOvr>
    <a:masterClrMapping/>
  </p:clrMapOvr>
  <p:transition xmlns:p14="http://schemas.microsoft.com/office/powerpoint/2010/main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and Division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* is costly than +, - and bitwise operators.</a:t>
            </a:r>
          </a:p>
          <a:p>
            <a:r>
              <a:rPr lang="en-US" dirty="0" smtClean="0"/>
              <a:t>/ and % are costly than others operators.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78578"/>
      </p:ext>
    </p:extLst>
  </p:cSld>
  <p:clrMapOvr>
    <a:masterClrMapping/>
  </p:clrMapOvr>
  <p:transition xmlns:p14="http://schemas.microsoft.com/office/powerpoint/2010/main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mix float and double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Be careful to use double.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75401"/>
      </p:ext>
    </p:extLst>
  </p:cSld>
  <p:clrMapOvr>
    <a:masterClrMapping/>
  </p:clrMapOvr>
  <p:transition xmlns:p14="http://schemas.microsoft.com/office/powerpoint/2010/main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Intel IA64 and IA32 Architecture Optimization Reference Manual</a:t>
            </a:r>
          </a:p>
          <a:p>
            <a:r>
              <a:rPr lang="en-US" dirty="0" smtClean="0"/>
              <a:t>Intel IA64 and IA32 Architecture Software Developers </a:t>
            </a:r>
            <a:r>
              <a:rPr lang="en-US" dirty="0" smtClean="0"/>
              <a:t>Manual</a:t>
            </a:r>
          </a:p>
          <a:p>
            <a:r>
              <a:rPr lang="en-US" dirty="0" smtClean="0"/>
              <a:t>Write Great Code,    by </a:t>
            </a:r>
            <a:r>
              <a:rPr lang="en-US" dirty="0"/>
              <a:t>Randall </a:t>
            </a:r>
            <a:r>
              <a:rPr lang="en-US" dirty="0" smtClean="0"/>
              <a:t>Hyde.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66000"/>
      </p:ext>
    </p:extLst>
  </p:cSld>
  <p:clrMapOvr>
    <a:masterClrMapping/>
  </p:clrMapOvr>
  <p:transition xmlns:p14="http://schemas.microsoft.com/office/powerpoint/2010/main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1 </a:t>
            </a:r>
            <a:br>
              <a:rPr lang="en-US" dirty="0" smtClean="0"/>
            </a:br>
            <a:r>
              <a:rPr lang="en-US" dirty="0" smtClean="0"/>
              <a:t>Thinking Low Level, Writing High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83150"/>
      </p:ext>
    </p:extLst>
  </p:cSld>
  <p:clrMapOvr>
    <a:masterClrMapping/>
  </p:clrMapOvr>
  <p:transition xmlns:p14="http://schemas.microsoft.com/office/powerpoint/2010/main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Hints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Algorithm or implementation is efficiency?  Always keep your code as simple as possible. </a:t>
            </a:r>
            <a:endParaRPr lang="en-US" b="1" dirty="0" smtClean="0"/>
          </a:p>
          <a:p>
            <a:r>
              <a:rPr lang="en-US" b="1" dirty="0" smtClean="0"/>
              <a:t>Iteration</a:t>
            </a:r>
            <a:endParaRPr lang="en-US" b="1" dirty="0" smtClean="0"/>
          </a:p>
          <a:p>
            <a:pPr lvl="1"/>
            <a:r>
              <a:rPr lang="en-US" dirty="0" smtClean="0"/>
              <a:t>Modifying source code to enhance performance.</a:t>
            </a:r>
          </a:p>
          <a:p>
            <a:pPr lvl="1"/>
            <a:r>
              <a:rPr lang="en-US" dirty="0" smtClean="0"/>
              <a:t>Writing assemblers.   </a:t>
            </a:r>
          </a:p>
          <a:p>
            <a:pPr lvl="1"/>
            <a:r>
              <a:rPr lang="en-US" dirty="0" smtClean="0"/>
              <a:t>Doing detail Performance tuning.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09433"/>
      </p:ext>
    </p:extLst>
  </p:cSld>
  <p:clrMapOvr>
    <a:masterClrMapping/>
  </p:clrMapOvr>
  <p:transition xmlns:p14="http://schemas.microsoft.com/office/powerpoint/2010/main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STL is designed for generality and flexibility,   while execution speed, cache efficiency,  code size have got low priority.   </a:t>
            </a:r>
            <a:endParaRPr lang="en-US" b="1" dirty="0" smtClean="0"/>
          </a:p>
          <a:p>
            <a:r>
              <a:rPr lang="en-US" dirty="0" smtClean="0"/>
              <a:t>STD::Vector:  dynamic array,   reallocate memory every time it is filled up. </a:t>
            </a:r>
          </a:p>
          <a:p>
            <a:r>
              <a:rPr lang="en-US" dirty="0" smtClean="0"/>
              <a:t>STD::List:   doubly linked list,  </a:t>
            </a:r>
          </a:p>
          <a:p>
            <a:r>
              <a:rPr lang="en-US" dirty="0" smtClean="0"/>
              <a:t>STD::Map:   </a:t>
            </a:r>
            <a:r>
              <a:rPr lang="en-US" dirty="0" err="1" smtClean="0"/>
              <a:t>rb</a:t>
            </a:r>
            <a:r>
              <a:rPr lang="en-US" dirty="0" smtClean="0"/>
              <a:t>-tree</a:t>
            </a:r>
          </a:p>
          <a:p>
            <a:r>
              <a:rPr lang="en-US" dirty="0" smtClean="0"/>
              <a:t>Be careful on using STL,  Boost and 3</a:t>
            </a:r>
            <a:r>
              <a:rPr lang="en-US" baseline="30000" dirty="0" smtClean="0"/>
              <a:t>rd</a:t>
            </a:r>
            <a:r>
              <a:rPr lang="en-US" dirty="0" smtClean="0"/>
              <a:t> open source projects.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61442"/>
      </p:ext>
    </p:extLst>
  </p:cSld>
  <p:clrMapOvr>
    <a:masterClrMapping/>
  </p:clrMapOvr>
  <p:transition xmlns:p14="http://schemas.microsoft.com/office/powerpoint/2010/main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Branches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Eliminate branches whenever possible. </a:t>
            </a:r>
          </a:p>
          <a:p>
            <a:r>
              <a:rPr lang="en-US" dirty="0" smtClean="0"/>
              <a:t>Pause </a:t>
            </a:r>
            <a:r>
              <a:rPr lang="en-US" dirty="0"/>
              <a:t> </a:t>
            </a:r>
            <a:r>
              <a:rPr lang="en-US" dirty="0" smtClean="0"/>
              <a:t>in Spin-wait loop.  </a:t>
            </a:r>
          </a:p>
          <a:p>
            <a:r>
              <a:rPr lang="en-US" dirty="0" smtClean="0"/>
              <a:t>Inline functions.  </a:t>
            </a:r>
          </a:p>
          <a:p>
            <a:r>
              <a:rPr lang="en-US" dirty="0" smtClean="0"/>
              <a:t>Unroll as necessary so that repeatedly-executed loops have sixteen or fewer iterations.  </a:t>
            </a:r>
          </a:p>
          <a:p>
            <a:r>
              <a:rPr lang="en-US" dirty="0" smtClean="0"/>
              <a:t>Arrange code to be consistent with static branch prediction algorithm. </a:t>
            </a:r>
          </a:p>
          <a:p>
            <a:r>
              <a:rPr lang="en-US" dirty="0" smtClean="0"/>
              <a:t>Branch Type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79317"/>
      </p:ext>
    </p:extLst>
  </p:cSld>
  <p:clrMapOvr>
    <a:masterClrMapping/>
  </p:clrMapOvr>
  <p:transition xmlns:p14="http://schemas.microsoft.com/office/powerpoint/2010/main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Memory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Alignment </a:t>
            </a:r>
          </a:p>
          <a:p>
            <a:r>
              <a:rPr lang="en-US" dirty="0" smtClean="0"/>
              <a:t>Cache</a:t>
            </a:r>
          </a:p>
          <a:p>
            <a:r>
              <a:rPr lang="en-US" dirty="0" smtClean="0"/>
              <a:t>Data Layout</a:t>
            </a:r>
          </a:p>
          <a:p>
            <a:r>
              <a:rPr lang="en-US" dirty="0" smtClean="0"/>
              <a:t>Prefetching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7873"/>
      </p:ext>
    </p:extLst>
  </p:cSld>
  <p:clrMapOvr>
    <a:masterClrMapping/>
  </p:clrMapOvr>
  <p:transition xmlns:p14="http://schemas.microsoft.com/office/powerpoint/2010/main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Considerations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 not use double precision unless necessary. </a:t>
            </a:r>
          </a:p>
          <a:p>
            <a:r>
              <a:rPr lang="en-US" dirty="0" smtClean="0"/>
              <a:t>Removing data dependency.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61270"/>
      </p:ext>
    </p:extLst>
  </p:cSld>
  <p:clrMapOvr>
    <a:masterClrMapping/>
  </p:clrMapOvr>
  <p:transition xmlns:p14="http://schemas.microsoft.com/office/powerpoint/2010/main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kinds of variable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Storage on stack</a:t>
            </a:r>
          </a:p>
          <a:p>
            <a:r>
              <a:rPr lang="en-US" dirty="0" smtClean="0"/>
              <a:t>Global or static storage</a:t>
            </a:r>
          </a:p>
          <a:p>
            <a:r>
              <a:rPr lang="en-US" dirty="0" smtClean="0"/>
              <a:t>Register storage</a:t>
            </a:r>
          </a:p>
          <a:p>
            <a:r>
              <a:rPr lang="en-US" dirty="0" smtClean="0"/>
              <a:t>Volatile storage</a:t>
            </a:r>
          </a:p>
          <a:p>
            <a:r>
              <a:rPr lang="en-US" dirty="0" smtClean="0"/>
              <a:t>Thread-local storage</a:t>
            </a:r>
          </a:p>
          <a:p>
            <a:r>
              <a:rPr lang="en-US" dirty="0" smtClean="0"/>
              <a:t>Dynamic memory 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56212"/>
      </p:ext>
    </p:extLst>
  </p:cSld>
  <p:clrMapOvr>
    <a:masterClrMapping/>
  </p:clrMapOvr>
  <p:transition xmlns:p14="http://schemas.microsoft.com/office/powerpoint/2010/main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to float conversion takes 4 – 16 cycles.</a:t>
            </a:r>
          </a:p>
          <a:p>
            <a:r>
              <a:rPr lang="en-US" dirty="0" smtClean="0"/>
              <a:t>Float to </a:t>
            </a:r>
            <a:r>
              <a:rPr lang="en-US" dirty="0" err="1" smtClean="0"/>
              <a:t>int</a:t>
            </a:r>
            <a:r>
              <a:rPr lang="en-US" dirty="0" smtClean="0"/>
              <a:t> conversion takes 50 – 100 cycles.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16123"/>
      </p:ext>
    </p:extLst>
  </p:cSld>
  <p:clrMapOvr>
    <a:masterClrMapping/>
  </p:clrMapOvr>
  <p:transition xmlns:p14="http://schemas.microsoft.com/office/powerpoint/2010/main">
    <p:wipe dir="r"/>
  </p:transition>
</p:sld>
</file>

<file path=ppt/theme/theme1.xml><?xml version="1.0" encoding="utf-8"?>
<a:theme xmlns:a="http://schemas.openxmlformats.org/drawingml/2006/main" name="PPT Template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4273</TotalTime>
  <Words>530</Words>
  <Application>Microsoft Macintosh PowerPoint</Application>
  <PresentationFormat>On-screen Show (4:3)</PresentationFormat>
  <Paragraphs>96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PPT Template</vt:lpstr>
      <vt:lpstr>Introduction to Code Optimization</vt:lpstr>
      <vt:lpstr>Part 1  Thinking Low Level, Writing High Level</vt:lpstr>
      <vt:lpstr>Tuning Hints</vt:lpstr>
      <vt:lpstr>STL Containers</vt:lpstr>
      <vt:lpstr>Eliminating Branches</vt:lpstr>
      <vt:lpstr>Optimizing Memory Access</vt:lpstr>
      <vt:lpstr>Floating-point Considerations</vt:lpstr>
      <vt:lpstr>Different kinds of variable storage</vt:lpstr>
      <vt:lpstr>Type conversions</vt:lpstr>
      <vt:lpstr>Function</vt:lpstr>
      <vt:lpstr>Thread Is Costly</vt:lpstr>
      <vt:lpstr>Part 2   Tips</vt:lpstr>
      <vt:lpstr>Using lookup table</vt:lpstr>
      <vt:lpstr>Bounds Checking</vt:lpstr>
      <vt:lpstr>Bitwise operators for checking</vt:lpstr>
      <vt:lpstr>Multiplication and Division</vt:lpstr>
      <vt:lpstr>Don’t mix float and double</vt:lpstr>
      <vt:lpstr>Reference</vt:lpstr>
      <vt:lpstr>PowerPoint Presentation</vt:lpstr>
    </vt:vector>
  </TitlesOfParts>
  <Company>Cisco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Project Leadership Impact My Project Productivity</dc:title>
  <dc:creator>Molly ZHAO</dc:creator>
  <cp:lastModifiedBy>Volvet Zhang</cp:lastModifiedBy>
  <cp:revision>109</cp:revision>
  <dcterms:created xsi:type="dcterms:W3CDTF">2012-06-22T04:15:08Z</dcterms:created>
  <dcterms:modified xsi:type="dcterms:W3CDTF">2015-03-27T01:30:50Z</dcterms:modified>
</cp:coreProperties>
</file>