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7"/>
  </p:notesMasterIdLst>
  <p:handoutMasterIdLst>
    <p:handoutMasterId r:id="rId8"/>
  </p:handoutMasterIdLst>
  <p:sldIdLst>
    <p:sldId id="315" r:id="rId3"/>
    <p:sldId id="317" r:id="rId4"/>
    <p:sldId id="318" r:id="rId5"/>
    <p:sldId id="316" r:id="rId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77262" autoAdjust="0"/>
  </p:normalViewPr>
  <p:slideViewPr>
    <p:cSldViewPr snapToGrid="0">
      <p:cViewPr varScale="1">
        <p:scale>
          <a:sx n="117" d="100"/>
          <a:sy n="117" d="100"/>
        </p:scale>
        <p:origin x="228"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79" d="100"/>
          <a:sy n="79" d="100"/>
        </p:scale>
        <p:origin x="-242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7-8-2018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8/7/2018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Connecting to a </a:t>
            </a:r>
            <a:r>
              <a:rPr lang="en-US" dirty="0" smtClean="0"/>
              <a:t>SQL Server </a:t>
            </a:r>
            <a:r>
              <a:rPr lang="en-US" dirty="0" smtClean="0"/>
              <a:t>Database</a:t>
            </a:r>
            <a:endParaRPr lang="nl-NL" dirty="0"/>
          </a:p>
        </p:txBody>
      </p:sp>
      <p:sp>
        <p:nvSpPr>
          <p:cNvPr id="7" name="Text Placeholder 6"/>
          <p:cNvSpPr>
            <a:spLocks noGrp="1"/>
          </p:cNvSpPr>
          <p:nvPr>
            <p:ph type="body" sz="quarter" idx="14"/>
          </p:nvPr>
        </p:nvSpPr>
        <p:spPr>
          <a:xfrm>
            <a:off x="335360" y="1628800"/>
            <a:ext cx="11513740" cy="4679950"/>
          </a:xfrm>
        </p:spPr>
        <p:txBody>
          <a:bodyPr>
            <a:normAutofit/>
          </a:bodyPr>
          <a:lstStyle/>
          <a:p>
            <a:r>
              <a:rPr lang="en-US" altLang="en-US" sz="1600" smtClean="0">
                <a:solidFill>
                  <a:schemeClr val="tx1"/>
                </a:solidFill>
              </a:rPr>
              <a:t>Connecting </a:t>
            </a:r>
            <a:r>
              <a:rPr lang="en-US" altLang="en-US" sz="1600" smtClean="0">
                <a:solidFill>
                  <a:schemeClr val="tx1"/>
                </a:solidFill>
              </a:rPr>
              <a:t>to a </a:t>
            </a:r>
            <a:r>
              <a:rPr lang="en-US" altLang="en-US" sz="1600" dirty="0" smtClean="0">
                <a:solidFill>
                  <a:schemeClr val="tx1"/>
                </a:solidFill>
              </a:rPr>
              <a:t>SQL Server </a:t>
            </a:r>
            <a:r>
              <a:rPr lang="en-US" altLang="en-US" sz="1600" dirty="0" smtClean="0">
                <a:solidFill>
                  <a:schemeClr val="tx1"/>
                </a:solidFill>
              </a:rPr>
              <a:t>database is slightly more involved than the process for connecting to a SQLite database. In order to connect to a </a:t>
            </a:r>
            <a:r>
              <a:rPr lang="en-US" altLang="en-US" sz="1600" dirty="0">
                <a:solidFill>
                  <a:schemeClr val="tx1"/>
                </a:solidFill>
              </a:rPr>
              <a:t>SQL Server </a:t>
            </a:r>
            <a:r>
              <a:rPr lang="en-US" altLang="en-US" sz="1600" dirty="0" smtClean="0">
                <a:solidFill>
                  <a:schemeClr val="tx1"/>
                </a:solidFill>
              </a:rPr>
              <a:t>database, a </a:t>
            </a:r>
            <a:r>
              <a:rPr lang="en-US" altLang="en-US" sz="1600" b="1" dirty="0" smtClean="0">
                <a:solidFill>
                  <a:schemeClr val="tx1"/>
                </a:solidFill>
              </a:rPr>
              <a:t>connection string </a:t>
            </a:r>
            <a:r>
              <a:rPr lang="en-US" altLang="en-US" sz="1600" dirty="0" smtClean="0">
                <a:solidFill>
                  <a:schemeClr val="tx1"/>
                </a:solidFill>
              </a:rPr>
              <a:t>must be created that sets certain parameters that establishes how Python (and </a:t>
            </a:r>
            <a:r>
              <a:rPr lang="en-US" altLang="en-US" sz="1600" dirty="0" err="1" smtClean="0">
                <a:solidFill>
                  <a:schemeClr val="tx1"/>
                </a:solidFill>
              </a:rPr>
              <a:t>pyodbc</a:t>
            </a:r>
            <a:r>
              <a:rPr lang="en-US" altLang="en-US" sz="1600" dirty="0" smtClean="0">
                <a:solidFill>
                  <a:schemeClr val="tx1"/>
                </a:solidFill>
              </a:rPr>
              <a:t>) should connect to the database server. Specifically, the following parameters must be set to establish a working connection string:</a:t>
            </a:r>
          </a:p>
          <a:p>
            <a:endParaRPr lang="en-US" altLang="en-US" sz="1600" dirty="0">
              <a:solidFill>
                <a:schemeClr val="tx1"/>
              </a:solidFill>
            </a:endParaRPr>
          </a:p>
          <a:p>
            <a:pPr marL="457200" indent="-457200">
              <a:buFont typeface="Wingdings" panose="05000000000000000000" pitchFamily="2" charset="2"/>
              <a:buChar char="v"/>
            </a:pPr>
            <a:r>
              <a:rPr lang="en-US" altLang="en-US" sz="1600" b="1" dirty="0" smtClean="0">
                <a:solidFill>
                  <a:schemeClr val="tx1"/>
                </a:solidFill>
              </a:rPr>
              <a:t>DRIVER</a:t>
            </a:r>
            <a:r>
              <a:rPr lang="en-US" altLang="en-US" sz="1600" dirty="0" smtClean="0">
                <a:solidFill>
                  <a:schemeClr val="tx1"/>
                </a:solidFill>
              </a:rPr>
              <a:t> </a:t>
            </a:r>
            <a:r>
              <a:rPr lang="en-US" altLang="en-US" sz="1600" dirty="0" smtClean="0">
                <a:solidFill>
                  <a:schemeClr val="tx1"/>
                </a:solidFill>
              </a:rPr>
              <a:t>	Defines the ODBC driver used to connect to the </a:t>
            </a:r>
            <a:r>
              <a:rPr lang="en-US" altLang="en-US" sz="1600" dirty="0" smtClean="0">
                <a:solidFill>
                  <a:schemeClr val="tx1"/>
                </a:solidFill>
              </a:rPr>
              <a:t>database server.</a:t>
            </a:r>
            <a:endParaRPr lang="en-US" altLang="en-US" sz="1600" dirty="0" smtClean="0">
              <a:solidFill>
                <a:schemeClr val="tx1"/>
              </a:solidFill>
            </a:endParaRPr>
          </a:p>
          <a:p>
            <a:pPr marL="457200" indent="-457200">
              <a:buFont typeface="Wingdings" panose="05000000000000000000" pitchFamily="2" charset="2"/>
              <a:buChar char="v"/>
            </a:pPr>
            <a:r>
              <a:rPr lang="en-US" altLang="en-US" sz="1600" b="1" dirty="0" smtClean="0">
                <a:solidFill>
                  <a:schemeClr val="tx1"/>
                </a:solidFill>
              </a:rPr>
              <a:t>SERVER</a:t>
            </a:r>
            <a:r>
              <a:rPr lang="en-US" altLang="en-US" sz="1600" dirty="0" smtClean="0">
                <a:solidFill>
                  <a:schemeClr val="tx1"/>
                </a:solidFill>
              </a:rPr>
              <a:t> 	Defines the location of the </a:t>
            </a:r>
            <a:r>
              <a:rPr lang="en-US" altLang="en-US" sz="1600" dirty="0" smtClean="0">
                <a:solidFill>
                  <a:schemeClr val="tx1"/>
                </a:solidFill>
              </a:rPr>
              <a:t>server</a:t>
            </a:r>
            <a:r>
              <a:rPr lang="en-US" altLang="en-US" sz="1600" dirty="0">
                <a:solidFill>
                  <a:schemeClr val="tx1"/>
                </a:solidFill>
              </a:rPr>
              <a:t>.</a:t>
            </a:r>
            <a:endParaRPr lang="en-US" altLang="en-US" sz="1600" dirty="0" smtClean="0">
              <a:solidFill>
                <a:schemeClr val="tx1"/>
              </a:solidFill>
            </a:endParaRPr>
          </a:p>
          <a:p>
            <a:pPr marL="457200" indent="-457200">
              <a:buFont typeface="Wingdings" panose="05000000000000000000" pitchFamily="2" charset="2"/>
              <a:buChar char="v"/>
            </a:pPr>
            <a:r>
              <a:rPr lang="en-US" altLang="en-US" sz="1600" b="1" dirty="0" smtClean="0">
                <a:solidFill>
                  <a:schemeClr val="tx1"/>
                </a:solidFill>
              </a:rPr>
              <a:t>DATABASE</a:t>
            </a:r>
            <a:r>
              <a:rPr lang="en-US" altLang="en-US" sz="1600" dirty="0" smtClean="0">
                <a:solidFill>
                  <a:schemeClr val="tx1"/>
                </a:solidFill>
              </a:rPr>
              <a:t> 	Defines the default database that we want to connect to on the server.</a:t>
            </a:r>
          </a:p>
          <a:p>
            <a:pPr marL="457200" indent="-457200">
              <a:buFont typeface="Wingdings" panose="05000000000000000000" pitchFamily="2" charset="2"/>
              <a:buChar char="v"/>
            </a:pPr>
            <a:r>
              <a:rPr lang="en-US" altLang="en-US" sz="1600" b="1" dirty="0" smtClean="0">
                <a:solidFill>
                  <a:schemeClr val="tx1"/>
                </a:solidFill>
              </a:rPr>
              <a:t>UID</a:t>
            </a:r>
            <a:r>
              <a:rPr lang="en-US" altLang="en-US" sz="1600" dirty="0" smtClean="0">
                <a:solidFill>
                  <a:schemeClr val="tx1"/>
                </a:solidFill>
              </a:rPr>
              <a:t> 		Sets the username used to log into the database.</a:t>
            </a:r>
          </a:p>
          <a:p>
            <a:pPr marL="457200" indent="-457200">
              <a:buFont typeface="Wingdings" panose="05000000000000000000" pitchFamily="2" charset="2"/>
              <a:buChar char="v"/>
            </a:pPr>
            <a:r>
              <a:rPr lang="en-US" altLang="en-US" sz="1600" b="1" dirty="0" smtClean="0">
                <a:solidFill>
                  <a:schemeClr val="tx1"/>
                </a:solidFill>
              </a:rPr>
              <a:t>PWD</a:t>
            </a:r>
            <a:r>
              <a:rPr lang="en-US" altLang="en-US" sz="1600" dirty="0" smtClean="0">
                <a:solidFill>
                  <a:schemeClr val="tx1"/>
                </a:solidFill>
              </a:rPr>
              <a:t> 	Sets the password used to log into the database.</a:t>
            </a:r>
          </a:p>
        </p:txBody>
      </p:sp>
      <p:sp>
        <p:nvSpPr>
          <p:cNvPr id="2" name="Text Placeholder 1"/>
          <p:cNvSpPr>
            <a:spLocks noGrp="1"/>
          </p:cNvSpPr>
          <p:nvPr>
            <p:ph type="body" sz="quarter" idx="11"/>
          </p:nvPr>
        </p:nvSpPr>
        <p:spPr/>
        <p:txBody>
          <a:bodyPr/>
          <a:lstStyle/>
          <a:p>
            <a:r>
              <a:rPr lang="en-US" dirty="0" smtClean="0"/>
              <a:t>How to connect to a </a:t>
            </a:r>
            <a:r>
              <a:rPr lang="en-US" dirty="0" smtClean="0"/>
              <a:t>SQL Server </a:t>
            </a:r>
            <a:r>
              <a:rPr lang="en-US" dirty="0" smtClean="0"/>
              <a:t>database</a:t>
            </a:r>
            <a:endParaRPr lang="en-US" dirty="0"/>
          </a:p>
        </p:txBody>
      </p:sp>
    </p:spTree>
    <p:extLst>
      <p:ext uri="{BB962C8B-B14F-4D97-AF65-F5344CB8AC3E}">
        <p14:creationId xmlns:p14="http://schemas.microsoft.com/office/powerpoint/2010/main" val="1888069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Connecting to a SQL Server Database</a:t>
            </a:r>
            <a:endParaRPr lang="nl-NL" dirty="0"/>
          </a:p>
        </p:txBody>
      </p:sp>
      <p:sp>
        <p:nvSpPr>
          <p:cNvPr id="7" name="Text Placeholder 6"/>
          <p:cNvSpPr>
            <a:spLocks noGrp="1"/>
          </p:cNvSpPr>
          <p:nvPr>
            <p:ph type="body" sz="quarter" idx="14"/>
          </p:nvPr>
        </p:nvSpPr>
        <p:spPr>
          <a:xfrm>
            <a:off x="335360" y="1628800"/>
            <a:ext cx="11513740" cy="4679950"/>
          </a:xfrm>
        </p:spPr>
        <p:txBody>
          <a:bodyPr>
            <a:normAutofit/>
          </a:bodyPr>
          <a:lstStyle/>
          <a:p>
            <a:r>
              <a:rPr lang="en-US" altLang="en-US" sz="1600" dirty="0" smtClean="0">
                <a:solidFill>
                  <a:schemeClr val="tx1"/>
                </a:solidFill>
              </a:rPr>
              <a:t>A connection string can be constructed using generic parameters as follows:</a:t>
            </a:r>
          </a:p>
          <a:p>
            <a:endParaRPr lang="en-US" altLang="en-US" sz="1600" dirty="0">
              <a:solidFill>
                <a:schemeClr val="tx1"/>
              </a:solidFill>
            </a:endParaRPr>
          </a:p>
          <a:p>
            <a:r>
              <a:rPr lang="en-US" altLang="en-US" sz="1600" dirty="0">
                <a:solidFill>
                  <a:schemeClr val="tx1"/>
                </a:solidFill>
                <a:latin typeface="Courier New" panose="02070309020205020404" pitchFamily="49" charset="0"/>
                <a:cs typeface="Courier New" panose="02070309020205020404" pitchFamily="49" charset="0"/>
              </a:rPr>
              <a:t>conn = </a:t>
            </a:r>
            <a:r>
              <a:rPr lang="en-US" altLang="en-US" sz="1600" dirty="0" err="1" smtClean="0">
                <a:solidFill>
                  <a:schemeClr val="tx1"/>
                </a:solidFill>
                <a:latin typeface="Courier New" panose="02070309020205020404" pitchFamily="49" charset="0"/>
                <a:cs typeface="Courier New" panose="02070309020205020404" pitchFamily="49" charset="0"/>
              </a:rPr>
              <a:t>pyodbc.connect</a:t>
            </a:r>
            <a:r>
              <a:rPr lang="en-US" altLang="en-US" sz="1600" dirty="0" smtClean="0">
                <a:solidFill>
                  <a:schemeClr val="tx1"/>
                </a:solidFill>
                <a:latin typeface="Courier New" panose="02070309020205020404" pitchFamily="49" charset="0"/>
                <a:cs typeface="Courier New" panose="02070309020205020404" pitchFamily="49" charset="0"/>
              </a:rPr>
              <a:t>(</a:t>
            </a:r>
            <a:r>
              <a:rPr lang="en-US" altLang="en-US" sz="1600" dirty="0" smtClean="0">
                <a:solidFill>
                  <a:schemeClr val="tx1"/>
                </a:solidFill>
                <a:latin typeface="Courier New" panose="02070309020205020404" pitchFamily="49" charset="0"/>
                <a:cs typeface="Courier New" panose="02070309020205020404" pitchFamily="49" charset="0"/>
              </a:rPr>
              <a:t>"</a:t>
            </a:r>
            <a:r>
              <a:rPr lang="en-US" altLang="en-US" sz="1600" dirty="0">
                <a:solidFill>
                  <a:schemeClr val="tx1"/>
                </a:solidFill>
                <a:latin typeface="Courier New" panose="02070309020205020404" pitchFamily="49" charset="0"/>
                <a:cs typeface="Courier New" panose="02070309020205020404" pitchFamily="49" charset="0"/>
              </a:rPr>
              <a:t>DRIVER={ODBC Driver 17 for SQL Server};</a:t>
            </a:r>
            <a:r>
              <a:rPr lang="en-US" altLang="en-US" sz="1600" dirty="0">
                <a:solidFill>
                  <a:schemeClr val="tx1"/>
                </a:solidFill>
                <a:latin typeface="Courier New" panose="02070309020205020404" pitchFamily="49" charset="0"/>
                <a:cs typeface="Courier New" panose="02070309020205020404" pitchFamily="49" charset="0"/>
              </a:rPr>
              <a:t>SERVER</a:t>
            </a: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smtClean="0">
                <a:solidFill>
                  <a:schemeClr val="tx1"/>
                </a:solidFill>
                <a:latin typeface="Courier New" panose="02070309020205020404" pitchFamily="49" charset="0"/>
                <a:cs typeface="Courier New" panose="02070309020205020404" pitchFamily="49" charset="0"/>
              </a:rPr>
              <a:t>webdb,1400;DATABASE=</a:t>
            </a:r>
            <a:r>
              <a:rPr lang="en-US" altLang="en-US" sz="1600" dirty="0" err="1" smtClean="0">
                <a:solidFill>
                  <a:schemeClr val="tx1"/>
                </a:solidFill>
                <a:latin typeface="Courier New" panose="02070309020205020404" pitchFamily="49" charset="0"/>
                <a:cs typeface="Courier New" panose="02070309020205020404" pitchFamily="49" charset="0"/>
              </a:rPr>
              <a:t>vc-helpdesk;UID</a:t>
            </a:r>
            <a:r>
              <a:rPr lang="en-US" altLang="en-US" sz="1600" dirty="0" smtClean="0">
                <a:solidFill>
                  <a:schemeClr val="tx1"/>
                </a:solidFill>
                <a:latin typeface="Courier New" panose="02070309020205020404" pitchFamily="49" charset="0"/>
                <a:cs typeface="Courier New" panose="02070309020205020404" pitchFamily="49" charset="0"/>
              </a:rPr>
              <a:t>=</a:t>
            </a:r>
            <a:r>
              <a:rPr lang="en-US" altLang="en-US" sz="1600" dirty="0" err="1" smtClean="0">
                <a:solidFill>
                  <a:schemeClr val="tx1"/>
                </a:solidFill>
                <a:latin typeface="Courier New" panose="02070309020205020404" pitchFamily="49" charset="0"/>
                <a:cs typeface="Courier New" panose="02070309020205020404" pitchFamily="49" charset="0"/>
              </a:rPr>
              <a:t>login_extracts;PWD</a:t>
            </a:r>
            <a:r>
              <a:rPr lang="en-US" altLang="en-US" sz="1600" dirty="0" smtClean="0">
                <a:solidFill>
                  <a:schemeClr val="tx1"/>
                </a:solidFill>
                <a:latin typeface="Courier New" panose="02070309020205020404" pitchFamily="49" charset="0"/>
                <a:cs typeface="Courier New" panose="02070309020205020404" pitchFamily="49" charset="0"/>
              </a:rPr>
              <a:t>=XXXXXXX;")</a:t>
            </a:r>
            <a:endParaRPr lang="en-US" altLang="en-US" sz="1600" dirty="0" smtClean="0">
              <a:solidFill>
                <a:schemeClr val="tx1"/>
              </a:solidFill>
              <a:latin typeface="Courier New" panose="02070309020205020404" pitchFamily="49" charset="0"/>
              <a:cs typeface="Courier New" panose="02070309020205020404" pitchFamily="49" charset="0"/>
            </a:endParaRPr>
          </a:p>
          <a:p>
            <a:endParaRPr lang="en-US" altLang="en-US" sz="1600" dirty="0">
              <a:solidFill>
                <a:schemeClr val="tx1"/>
              </a:solidFill>
            </a:endParaRPr>
          </a:p>
          <a:p>
            <a:r>
              <a:rPr lang="en-US" altLang="en-US" sz="1600" dirty="0" smtClean="0">
                <a:solidFill>
                  <a:schemeClr val="tx1"/>
                </a:solidFill>
              </a:rPr>
              <a:t>Here, the connect() method of the </a:t>
            </a:r>
            <a:r>
              <a:rPr lang="en-US" altLang="en-US" sz="1600" dirty="0" err="1" smtClean="0">
                <a:solidFill>
                  <a:schemeClr val="tx1"/>
                </a:solidFill>
              </a:rPr>
              <a:t>pyodbc</a:t>
            </a:r>
            <a:r>
              <a:rPr lang="en-US" altLang="en-US" sz="1600" dirty="0" smtClean="0">
                <a:solidFill>
                  <a:schemeClr val="tx1"/>
                </a:solidFill>
              </a:rPr>
              <a:t> module is used to connect to the </a:t>
            </a:r>
            <a:r>
              <a:rPr lang="en-US" altLang="en-US" sz="1600" dirty="0" err="1" smtClean="0">
                <a:solidFill>
                  <a:schemeClr val="tx1"/>
                </a:solidFill>
              </a:rPr>
              <a:t>vc</a:t>
            </a:r>
            <a:r>
              <a:rPr lang="en-US" altLang="en-US" sz="1600" dirty="0" smtClean="0">
                <a:solidFill>
                  <a:schemeClr val="tx1"/>
                </a:solidFill>
              </a:rPr>
              <a:t>-helpdesk database on </a:t>
            </a:r>
            <a:r>
              <a:rPr lang="en-US" altLang="en-US" sz="1600" dirty="0" smtClean="0">
                <a:solidFill>
                  <a:schemeClr val="tx1"/>
                </a:solidFill>
              </a:rPr>
              <a:t>webdb,1400 </a:t>
            </a:r>
            <a:r>
              <a:rPr lang="en-US" altLang="en-US" sz="1600" dirty="0" smtClean="0">
                <a:solidFill>
                  <a:schemeClr val="tx1"/>
                </a:solidFill>
              </a:rPr>
              <a:t>using the </a:t>
            </a:r>
            <a:r>
              <a:rPr lang="en-US" altLang="en-US" sz="1600" dirty="0" smtClean="0">
                <a:solidFill>
                  <a:schemeClr val="tx1"/>
                </a:solidFill>
              </a:rPr>
              <a:t>ODBC </a:t>
            </a:r>
            <a:r>
              <a:rPr lang="en-US" altLang="en-US" sz="1600" dirty="0" smtClean="0">
                <a:solidFill>
                  <a:schemeClr val="tx1"/>
                </a:solidFill>
              </a:rPr>
              <a:t>Driver </a:t>
            </a:r>
            <a:r>
              <a:rPr lang="en-US" altLang="en-US" sz="1600" dirty="0" smtClean="0">
                <a:solidFill>
                  <a:schemeClr val="tx1"/>
                </a:solidFill>
              </a:rPr>
              <a:t>17 for SQL Server. </a:t>
            </a:r>
            <a:r>
              <a:rPr lang="en-US" altLang="en-US" sz="1600" dirty="0" smtClean="0">
                <a:solidFill>
                  <a:schemeClr val="tx1"/>
                </a:solidFill>
              </a:rPr>
              <a:t>We use the </a:t>
            </a:r>
            <a:r>
              <a:rPr lang="en-US" altLang="en-US" sz="1600" dirty="0" err="1" smtClean="0">
                <a:solidFill>
                  <a:schemeClr val="tx1"/>
                </a:solidFill>
              </a:rPr>
              <a:t>login_extracts</a:t>
            </a:r>
            <a:r>
              <a:rPr lang="en-US" altLang="en-US" sz="1600" dirty="0" smtClean="0">
                <a:solidFill>
                  <a:schemeClr val="tx1"/>
                </a:solidFill>
              </a:rPr>
              <a:t> </a:t>
            </a:r>
            <a:r>
              <a:rPr lang="en-US" altLang="en-US" sz="1600" dirty="0" smtClean="0">
                <a:solidFill>
                  <a:schemeClr val="tx1"/>
                </a:solidFill>
              </a:rPr>
              <a:t>username with </a:t>
            </a:r>
            <a:r>
              <a:rPr lang="en-US" altLang="en-US" sz="1600" dirty="0" smtClean="0">
                <a:solidFill>
                  <a:schemeClr val="tx1"/>
                </a:solidFill>
              </a:rPr>
              <a:t>a specific password </a:t>
            </a:r>
            <a:r>
              <a:rPr lang="en-US" altLang="en-US" sz="1600" dirty="0" smtClean="0">
                <a:solidFill>
                  <a:schemeClr val="tx1"/>
                </a:solidFill>
              </a:rPr>
              <a:t>to connect. The result will be an object variable called conn that we can use to perform CRUD operations with.</a:t>
            </a:r>
          </a:p>
        </p:txBody>
      </p:sp>
      <p:sp>
        <p:nvSpPr>
          <p:cNvPr id="2" name="Text Placeholder 1"/>
          <p:cNvSpPr>
            <a:spLocks noGrp="1"/>
          </p:cNvSpPr>
          <p:nvPr>
            <p:ph type="body" sz="quarter" idx="11"/>
          </p:nvPr>
        </p:nvSpPr>
        <p:spPr/>
        <p:txBody>
          <a:bodyPr/>
          <a:lstStyle/>
          <a:p>
            <a:r>
              <a:rPr lang="en-US" dirty="0" smtClean="0"/>
              <a:t>How to connect to a </a:t>
            </a:r>
            <a:r>
              <a:rPr lang="en-US" dirty="0"/>
              <a:t>SQL Server </a:t>
            </a:r>
            <a:r>
              <a:rPr lang="en-US" dirty="0" smtClean="0"/>
              <a:t>database</a:t>
            </a:r>
            <a:endParaRPr lang="en-US" dirty="0"/>
          </a:p>
        </p:txBody>
      </p:sp>
    </p:spTree>
    <p:extLst>
      <p:ext uri="{BB962C8B-B14F-4D97-AF65-F5344CB8AC3E}">
        <p14:creationId xmlns:p14="http://schemas.microsoft.com/office/powerpoint/2010/main" val="2203825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Connecting to a SQL Server Database</a:t>
            </a:r>
            <a:endParaRPr lang="nl-NL" dirty="0"/>
          </a:p>
        </p:txBody>
      </p:sp>
      <p:sp>
        <p:nvSpPr>
          <p:cNvPr id="7" name="Text Placeholder 6"/>
          <p:cNvSpPr>
            <a:spLocks noGrp="1"/>
          </p:cNvSpPr>
          <p:nvPr>
            <p:ph type="body" sz="quarter" idx="14"/>
          </p:nvPr>
        </p:nvSpPr>
        <p:spPr>
          <a:xfrm>
            <a:off x="335360" y="1628800"/>
            <a:ext cx="11513740" cy="4679950"/>
          </a:xfrm>
        </p:spPr>
        <p:txBody>
          <a:bodyPr>
            <a:normAutofit/>
          </a:bodyPr>
          <a:lstStyle/>
          <a:p>
            <a:r>
              <a:rPr lang="en-US" altLang="en-US" sz="1600" dirty="0" smtClean="0">
                <a:solidFill>
                  <a:schemeClr val="tx1"/>
                </a:solidFill>
              </a:rPr>
              <a:t>Another option is to define variables for all of your parameters and then construct the connection string using </a:t>
            </a:r>
            <a:r>
              <a:rPr lang="en-US" altLang="en-US" sz="1600" dirty="0">
                <a:solidFill>
                  <a:schemeClr val="tx1"/>
                </a:solidFill>
              </a:rPr>
              <a:t>those variables as follows:</a:t>
            </a:r>
            <a:br>
              <a:rPr lang="en-US" altLang="en-US" sz="1600" dirty="0">
                <a:solidFill>
                  <a:schemeClr val="tx1"/>
                </a:solidFill>
              </a:rPr>
            </a:br>
            <a:r>
              <a:rPr lang="en-US" altLang="en-US" sz="1600" dirty="0">
                <a:solidFill>
                  <a:schemeClr val="tx1"/>
                </a:solidFill>
              </a:rPr>
              <a:t/>
            </a:r>
            <a:br>
              <a:rPr lang="en-US" altLang="en-US" sz="1600" dirty="0">
                <a:solidFill>
                  <a:schemeClr val="tx1"/>
                </a:solidFill>
              </a:rPr>
            </a:br>
            <a:r>
              <a:rPr lang="en-US" altLang="en-US" sz="1600" dirty="0" smtClean="0">
                <a:solidFill>
                  <a:schemeClr val="tx1"/>
                </a:solidFill>
                <a:latin typeface="Courier New" panose="02070309020205020404" pitchFamily="49" charset="0"/>
                <a:cs typeface="Courier New" panose="02070309020205020404" pitchFamily="49" charset="0"/>
              </a:rPr>
              <a:t>server </a:t>
            </a: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smtClean="0">
                <a:solidFill>
                  <a:schemeClr val="tx1"/>
                </a:solidFill>
                <a:latin typeface="Courier New" panose="02070309020205020404" pitchFamily="49" charset="0"/>
                <a:cs typeface="Courier New" panose="02070309020205020404" pitchFamily="49" charset="0"/>
              </a:rPr>
              <a:t>"webdb,1400"</a:t>
            </a:r>
            <a:r>
              <a:rPr lang="en-US" altLang="en-US" sz="1600" dirty="0" smtClean="0">
                <a:solidFill>
                  <a:schemeClr val="tx1"/>
                </a:solidFill>
                <a:latin typeface="Courier New" panose="02070309020205020404" pitchFamily="49" charset="0"/>
                <a:cs typeface="Courier New" panose="02070309020205020404" pitchFamily="49" charset="0"/>
              </a:rPr>
              <a:t/>
            </a:r>
            <a:br>
              <a:rPr lang="en-US" altLang="en-US" sz="1600" dirty="0" smtClean="0">
                <a:solidFill>
                  <a:schemeClr val="tx1"/>
                </a:solidFill>
                <a:latin typeface="Courier New" panose="02070309020205020404" pitchFamily="49" charset="0"/>
                <a:cs typeface="Courier New" panose="02070309020205020404" pitchFamily="49" charset="0"/>
              </a:rPr>
            </a:br>
            <a:r>
              <a:rPr lang="en-US" altLang="en-US" sz="1600" dirty="0" smtClean="0">
                <a:solidFill>
                  <a:schemeClr val="tx1"/>
                </a:solidFill>
                <a:latin typeface="Courier New" panose="02070309020205020404" pitchFamily="49" charset="0"/>
                <a:cs typeface="Courier New" panose="02070309020205020404" pitchFamily="49" charset="0"/>
              </a:rPr>
              <a:t>database </a:t>
            </a: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smtClean="0">
                <a:solidFill>
                  <a:schemeClr val="tx1"/>
                </a:solidFill>
                <a:latin typeface="Courier New" panose="02070309020205020404" pitchFamily="49" charset="0"/>
                <a:cs typeface="Courier New" panose="02070309020205020404" pitchFamily="49" charset="0"/>
              </a:rPr>
              <a:t>vc</a:t>
            </a:r>
            <a:r>
              <a:rPr lang="en-US" altLang="en-US" sz="1600" dirty="0" smtClean="0">
                <a:solidFill>
                  <a:schemeClr val="tx1"/>
                </a:solidFill>
                <a:latin typeface="Courier New" panose="02070309020205020404" pitchFamily="49" charset="0"/>
                <a:cs typeface="Courier New" panose="02070309020205020404" pitchFamily="49" charset="0"/>
              </a:rPr>
              <a:t>-helpdesk"</a:t>
            </a:r>
            <a:br>
              <a:rPr lang="en-US" altLang="en-US" sz="1600" dirty="0" smtClean="0">
                <a:solidFill>
                  <a:schemeClr val="tx1"/>
                </a:solidFill>
                <a:latin typeface="Courier New" panose="02070309020205020404" pitchFamily="49" charset="0"/>
                <a:cs typeface="Courier New" panose="02070309020205020404" pitchFamily="49" charset="0"/>
              </a:rPr>
            </a:br>
            <a:r>
              <a:rPr lang="en-US" altLang="en-US" sz="1600" dirty="0" smtClean="0">
                <a:solidFill>
                  <a:schemeClr val="tx1"/>
                </a:solidFill>
                <a:latin typeface="Courier New" panose="02070309020205020404" pitchFamily="49" charset="0"/>
                <a:cs typeface="Courier New" panose="02070309020205020404" pitchFamily="49" charset="0"/>
              </a:rPr>
              <a:t>username </a:t>
            </a: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smtClean="0">
                <a:solidFill>
                  <a:schemeClr val="tx1"/>
                </a:solidFill>
                <a:latin typeface="Courier New" panose="02070309020205020404" pitchFamily="49" charset="0"/>
                <a:cs typeface="Courier New" panose="02070309020205020404" pitchFamily="49" charset="0"/>
              </a:rPr>
              <a:t>"</a:t>
            </a:r>
            <a:r>
              <a:rPr lang="en-US" altLang="en-US" sz="1600" dirty="0" err="1" smtClean="0">
                <a:solidFill>
                  <a:schemeClr val="tx1"/>
                </a:solidFill>
                <a:latin typeface="Courier New" panose="02070309020205020404" pitchFamily="49" charset="0"/>
                <a:cs typeface="Courier New" panose="02070309020205020404" pitchFamily="49" charset="0"/>
              </a:rPr>
              <a:t>login_extracts</a:t>
            </a:r>
            <a:r>
              <a:rPr lang="en-US" altLang="en-US" sz="1600" dirty="0" smtClean="0">
                <a:solidFill>
                  <a:schemeClr val="tx1"/>
                </a:solidFill>
                <a:latin typeface="Courier New" panose="02070309020205020404" pitchFamily="49" charset="0"/>
                <a:cs typeface="Courier New" panose="02070309020205020404" pitchFamily="49" charset="0"/>
              </a:rPr>
              <a:t>"</a:t>
            </a:r>
            <a:r>
              <a:rPr lang="en-US" altLang="en-US" sz="1600" dirty="0" smtClean="0">
                <a:solidFill>
                  <a:schemeClr val="tx1"/>
                </a:solidFill>
                <a:latin typeface="Courier New" panose="02070309020205020404" pitchFamily="49" charset="0"/>
                <a:cs typeface="Courier New" panose="02070309020205020404" pitchFamily="49" charset="0"/>
              </a:rPr>
              <a:t/>
            </a:r>
            <a:br>
              <a:rPr lang="en-US" altLang="en-US" sz="1600" dirty="0" smtClean="0">
                <a:solidFill>
                  <a:schemeClr val="tx1"/>
                </a:solidFill>
                <a:latin typeface="Courier New" panose="02070309020205020404" pitchFamily="49" charset="0"/>
                <a:cs typeface="Courier New" panose="02070309020205020404" pitchFamily="49" charset="0"/>
              </a:rPr>
            </a:br>
            <a:r>
              <a:rPr lang="en-US" altLang="en-US" sz="1600" dirty="0" smtClean="0">
                <a:solidFill>
                  <a:schemeClr val="tx1"/>
                </a:solidFill>
                <a:latin typeface="Courier New" panose="02070309020205020404" pitchFamily="49" charset="0"/>
                <a:cs typeface="Courier New" panose="02070309020205020404" pitchFamily="49" charset="0"/>
              </a:rPr>
              <a:t>password </a:t>
            </a: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a:solidFill>
                  <a:schemeClr val="tx1"/>
                </a:solidFill>
                <a:latin typeface="Courier New" panose="02070309020205020404" pitchFamily="49" charset="0"/>
                <a:cs typeface="Courier New" panose="02070309020205020404" pitchFamily="49" charset="0"/>
              </a:rPr>
              <a:t>"XXXXXXX"</a:t>
            </a:r>
            <a:r>
              <a:rPr lang="en-US" altLang="en-US" sz="1600" dirty="0" smtClean="0">
                <a:solidFill>
                  <a:schemeClr val="tx1"/>
                </a:solidFill>
                <a:latin typeface="Courier New" panose="02070309020205020404" pitchFamily="49" charset="0"/>
                <a:cs typeface="Courier New" panose="02070309020205020404" pitchFamily="49" charset="0"/>
              </a:rPr>
              <a:t/>
            </a:r>
            <a:br>
              <a:rPr lang="en-US" altLang="en-US" sz="1600" dirty="0" smtClean="0">
                <a:solidFill>
                  <a:schemeClr val="tx1"/>
                </a:solidFill>
                <a:latin typeface="Courier New" panose="02070309020205020404" pitchFamily="49" charset="0"/>
                <a:cs typeface="Courier New" panose="02070309020205020404" pitchFamily="49" charset="0"/>
              </a:rPr>
            </a:br>
            <a:r>
              <a:rPr lang="en-US" altLang="en-US" sz="1600" dirty="0" smtClean="0">
                <a:solidFill>
                  <a:schemeClr val="tx1"/>
                </a:solidFill>
                <a:latin typeface="Courier New" panose="02070309020205020404" pitchFamily="49" charset="0"/>
                <a:cs typeface="Courier New" panose="02070309020205020404" pitchFamily="49" charset="0"/>
              </a:rPr>
              <a:t>conn </a:t>
            </a: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pyodbc.connect</a:t>
            </a:r>
            <a:r>
              <a:rPr lang="en-US" altLang="en-US" sz="1600" dirty="0" smtClean="0">
                <a:solidFill>
                  <a:schemeClr val="tx1"/>
                </a:solidFill>
                <a:latin typeface="Courier New" panose="02070309020205020404" pitchFamily="49" charset="0"/>
                <a:cs typeface="Courier New" panose="02070309020205020404" pitchFamily="49" charset="0"/>
              </a:rPr>
              <a:t>("DRIVER={ODBC </a:t>
            </a:r>
            <a:r>
              <a:rPr lang="en-US" altLang="en-US" sz="1600" dirty="0">
                <a:solidFill>
                  <a:schemeClr val="tx1"/>
                </a:solidFill>
                <a:latin typeface="Courier New" panose="02070309020205020404" pitchFamily="49" charset="0"/>
                <a:cs typeface="Courier New" panose="02070309020205020404" pitchFamily="49" charset="0"/>
              </a:rPr>
              <a:t>Driver </a:t>
            </a:r>
            <a:r>
              <a:rPr lang="en-US" altLang="en-US" sz="1600" dirty="0" smtClean="0">
                <a:solidFill>
                  <a:schemeClr val="tx1"/>
                </a:solidFill>
                <a:latin typeface="Courier New" panose="02070309020205020404" pitchFamily="49" charset="0"/>
                <a:cs typeface="Courier New" panose="02070309020205020404" pitchFamily="49" charset="0"/>
              </a:rPr>
              <a:t>17 for SQL Server};</a:t>
            </a:r>
            <a:r>
              <a:rPr lang="en-US" altLang="en-US" sz="1600" dirty="0">
                <a:solidFill>
                  <a:schemeClr val="tx1"/>
                </a:solidFill>
                <a:latin typeface="Courier New" panose="02070309020205020404" pitchFamily="49" charset="0"/>
                <a:cs typeface="Courier New" panose="02070309020205020404" pitchFamily="49" charset="0"/>
              </a:rPr>
              <a:t>SERVER=" + server + ";DATABASE=" + database + ";UID=" + username + ";PWD=" + password)</a:t>
            </a:r>
            <a:endParaRPr lang="en-US" altLang="en-US" sz="1600" dirty="0" smtClean="0">
              <a:solidFill>
                <a:schemeClr val="tx1"/>
              </a:solidFill>
              <a:latin typeface="Courier New" panose="02070309020205020404" pitchFamily="49" charset="0"/>
              <a:cs typeface="Courier New" panose="02070309020205020404" pitchFamily="49" charset="0"/>
            </a:endParaRPr>
          </a:p>
          <a:p>
            <a:endParaRPr lang="en-US" altLang="en-US" sz="1600" dirty="0">
              <a:solidFill>
                <a:schemeClr val="tx1"/>
              </a:solidFill>
            </a:endParaRPr>
          </a:p>
          <a:p>
            <a:r>
              <a:rPr lang="en-US" altLang="en-US" sz="1600" dirty="0" smtClean="0">
                <a:solidFill>
                  <a:schemeClr val="tx1"/>
                </a:solidFill>
              </a:rPr>
              <a:t>In this case, if changes to the server name, database, username, or password needed to be made quickly, you can make them easily by simply changing the variable values without fumbling through a long connection string.</a:t>
            </a:r>
          </a:p>
        </p:txBody>
      </p:sp>
      <p:sp>
        <p:nvSpPr>
          <p:cNvPr id="2" name="Text Placeholder 1"/>
          <p:cNvSpPr>
            <a:spLocks noGrp="1"/>
          </p:cNvSpPr>
          <p:nvPr>
            <p:ph type="body" sz="quarter" idx="11"/>
          </p:nvPr>
        </p:nvSpPr>
        <p:spPr/>
        <p:txBody>
          <a:bodyPr/>
          <a:lstStyle/>
          <a:p>
            <a:r>
              <a:rPr lang="en-US" dirty="0" smtClean="0"/>
              <a:t>How to connect to a </a:t>
            </a:r>
            <a:r>
              <a:rPr lang="en-US" dirty="0" smtClean="0"/>
              <a:t>SQL Server </a:t>
            </a:r>
            <a:r>
              <a:rPr lang="en-US" dirty="0" smtClean="0"/>
              <a:t>database</a:t>
            </a:r>
            <a:endParaRPr lang="en-US" dirty="0"/>
          </a:p>
        </p:txBody>
      </p:sp>
    </p:spTree>
    <p:extLst>
      <p:ext uri="{BB962C8B-B14F-4D97-AF65-F5344CB8AC3E}">
        <p14:creationId xmlns:p14="http://schemas.microsoft.com/office/powerpoint/2010/main" val="3685686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Connecting to a SQL Server Database</a:t>
            </a:r>
            <a:endParaRPr lang="nl-NL" dirty="0"/>
          </a:p>
        </p:txBody>
      </p:sp>
      <p:sp>
        <p:nvSpPr>
          <p:cNvPr id="7" name="Text Placeholder 6"/>
          <p:cNvSpPr>
            <a:spLocks noGrp="1"/>
          </p:cNvSpPr>
          <p:nvPr>
            <p:ph type="body" sz="quarter" idx="14"/>
          </p:nvPr>
        </p:nvSpPr>
        <p:spPr>
          <a:xfrm>
            <a:off x="335360" y="1628800"/>
            <a:ext cx="11513740" cy="4679950"/>
          </a:xfrm>
        </p:spPr>
        <p:txBody>
          <a:bodyPr>
            <a:normAutofit/>
          </a:bodyPr>
          <a:lstStyle/>
          <a:p>
            <a:r>
              <a:rPr lang="en-US" altLang="en-US" sz="1600" dirty="0" smtClean="0">
                <a:solidFill>
                  <a:schemeClr val="tx1"/>
                </a:solidFill>
              </a:rPr>
              <a:t>Once you've opened a database connection, you'll perform whatever tasks you need to perform. Ultimately though, you'll need to close the database connection so that it doesn't remain open and consume valuable application resources. To properly close a database connection, you begin by checking that the conn object exists. if it does, then you call the close() method of the connection object to close the connection as follows:</a:t>
            </a:r>
          </a:p>
          <a:p>
            <a:endParaRPr lang="en-US" altLang="en-US" sz="1600" dirty="0">
              <a:solidFill>
                <a:schemeClr val="tx1"/>
              </a:solidFill>
            </a:endParaRPr>
          </a:p>
          <a:p>
            <a:r>
              <a:rPr lang="en-US" altLang="en-US" sz="1600" dirty="0" smtClean="0">
                <a:solidFill>
                  <a:schemeClr val="tx1"/>
                </a:solidFill>
                <a:latin typeface="Courier New" panose="02070309020205020404" pitchFamily="49" charset="0"/>
                <a:cs typeface="Courier New" panose="02070309020205020404" pitchFamily="49" charset="0"/>
              </a:rPr>
              <a:t>if conn:</a:t>
            </a:r>
            <a:br>
              <a:rPr lang="en-US" altLang="en-US" sz="1600" dirty="0" smtClean="0">
                <a:solidFill>
                  <a:schemeClr val="tx1"/>
                </a:solidFill>
                <a:latin typeface="Courier New" panose="02070309020205020404" pitchFamily="49" charset="0"/>
                <a:cs typeface="Courier New" panose="02070309020205020404" pitchFamily="49" charset="0"/>
              </a:rPr>
            </a:br>
            <a:r>
              <a:rPr lang="en-US" altLang="en-US" sz="1600" dirty="0" smtClean="0">
                <a:solidFill>
                  <a:schemeClr val="tx1"/>
                </a:solidFill>
                <a:latin typeface="Courier New" panose="02070309020205020404" pitchFamily="49" charset="0"/>
                <a:cs typeface="Courier New" panose="02070309020205020404" pitchFamily="49" charset="0"/>
              </a:rPr>
              <a:t>    </a:t>
            </a:r>
            <a:r>
              <a:rPr lang="en-US" altLang="en-US" sz="1600" dirty="0" err="1" smtClean="0">
                <a:solidFill>
                  <a:schemeClr val="tx1"/>
                </a:solidFill>
                <a:latin typeface="Courier New" panose="02070309020205020404" pitchFamily="49" charset="0"/>
                <a:cs typeface="Courier New" panose="02070309020205020404" pitchFamily="49" charset="0"/>
              </a:rPr>
              <a:t>conn.close</a:t>
            </a:r>
            <a:r>
              <a:rPr lang="en-US" altLang="en-US" sz="1600" dirty="0" smtClean="0">
                <a:solidFill>
                  <a:schemeClr val="tx1"/>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smtClean="0"/>
              <a:t>How to close an open </a:t>
            </a:r>
            <a:r>
              <a:rPr lang="en-US" dirty="0" smtClean="0"/>
              <a:t>SQL Server </a:t>
            </a:r>
            <a:r>
              <a:rPr lang="en-US" dirty="0" smtClean="0"/>
              <a:t>database connection</a:t>
            </a:r>
            <a:endParaRPr lang="en-US" dirty="0"/>
          </a:p>
        </p:txBody>
      </p:sp>
    </p:spTree>
    <p:extLst>
      <p:ext uri="{BB962C8B-B14F-4D97-AF65-F5344CB8AC3E}">
        <p14:creationId xmlns:p14="http://schemas.microsoft.com/office/powerpoint/2010/main" val="1832572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2842</TotalTime>
  <Words>320</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Calibri</vt:lpstr>
      <vt:lpstr>Courier New</vt:lpstr>
      <vt:lpstr>Museo Slab 500</vt:lpstr>
      <vt:lpstr>Wingdings</vt:lpstr>
      <vt:lpstr>Master light</vt:lpstr>
      <vt:lpstr>Master dark</vt:lpstr>
      <vt:lpstr>Connecting to a SQL Server Database</vt:lpstr>
      <vt:lpstr>Connecting to a SQL Server Database</vt:lpstr>
      <vt:lpstr>Connecting to a SQL Server Database</vt:lpstr>
      <vt:lpstr>Connecting to a SQL Server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270</cp:revision>
  <dcterms:created xsi:type="dcterms:W3CDTF">2011-04-02T17:19:46Z</dcterms:created>
  <dcterms:modified xsi:type="dcterms:W3CDTF">2018-08-07T19:33:29Z</dcterms:modified>
</cp:coreProperties>
</file>