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8"/>
  </p:notesMasterIdLst>
  <p:handoutMasterIdLst>
    <p:handoutMasterId r:id="rId9"/>
  </p:handoutMasterIdLst>
  <p:sldIdLst>
    <p:sldId id="315" r:id="rId3"/>
    <p:sldId id="316" r:id="rId4"/>
    <p:sldId id="317" r:id="rId5"/>
    <p:sldId id="318" r:id="rId6"/>
    <p:sldId id="319"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77262" autoAdjust="0"/>
  </p:normalViewPr>
  <p:slideViewPr>
    <p:cSldViewPr snapToGrid="0">
      <p:cViewPr varScale="1">
        <p:scale>
          <a:sx n="117" d="100"/>
          <a:sy n="117" d="100"/>
        </p:scale>
        <p:origin x="22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8-8-2018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8/8/2018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to Get Rows in a Result Set</a:t>
            </a:r>
            <a:endParaRPr lang="nl-NL" dirty="0"/>
          </a:p>
        </p:txBody>
      </p:sp>
      <p:sp>
        <p:nvSpPr>
          <p:cNvPr id="7" name="Text Placeholder 6"/>
          <p:cNvSpPr>
            <a:spLocks noGrp="1"/>
          </p:cNvSpPr>
          <p:nvPr>
            <p:ph type="body" sz="quarter" idx="14"/>
          </p:nvPr>
        </p:nvSpPr>
        <p:spPr>
          <a:xfrm>
            <a:off x="335360" y="1628800"/>
            <a:ext cx="11513740" cy="787829"/>
          </a:xfrm>
        </p:spPr>
        <p:txBody>
          <a:bodyPr>
            <a:normAutofit/>
          </a:bodyPr>
          <a:lstStyle/>
          <a:p>
            <a:r>
              <a:rPr lang="en-US" sz="1600" dirty="0">
                <a:solidFill>
                  <a:schemeClr val="tx1"/>
                </a:solidFill>
              </a:rPr>
              <a:t>After you execute a query, the cursor object contains a result set with </a:t>
            </a:r>
            <a:r>
              <a:rPr lang="en-US" sz="1600" dirty="0" smtClean="0">
                <a:solidFill>
                  <a:schemeClr val="tx1"/>
                </a:solidFill>
              </a:rPr>
              <a:t>the rows </a:t>
            </a:r>
            <a:r>
              <a:rPr lang="en-US" sz="1600" dirty="0">
                <a:solidFill>
                  <a:schemeClr val="tx1"/>
                </a:solidFill>
              </a:rPr>
              <a:t>returned by the query. </a:t>
            </a:r>
            <a:r>
              <a:rPr lang="en-US" sz="1600" dirty="0" smtClean="0">
                <a:solidFill>
                  <a:schemeClr val="tx1"/>
                </a:solidFill>
              </a:rPr>
              <a:t>Then, to access </a:t>
            </a:r>
            <a:r>
              <a:rPr lang="en-US" sz="1600" dirty="0">
                <a:solidFill>
                  <a:schemeClr val="tx1"/>
                </a:solidFill>
              </a:rPr>
              <a:t>a row or rows, you can use </a:t>
            </a:r>
            <a:r>
              <a:rPr lang="en-US" sz="1600" dirty="0" smtClean="0">
                <a:solidFill>
                  <a:schemeClr val="tx1"/>
                </a:solidFill>
              </a:rPr>
              <a:t>the </a:t>
            </a:r>
            <a:r>
              <a:rPr lang="en-US" sz="1600" dirty="0" err="1" smtClean="0">
                <a:solidFill>
                  <a:schemeClr val="tx1"/>
                </a:solidFill>
              </a:rPr>
              <a:t>fetchone</a:t>
            </a:r>
            <a:r>
              <a:rPr lang="en-US" sz="1600" dirty="0">
                <a:solidFill>
                  <a:schemeClr val="tx1"/>
                </a:solidFill>
              </a:rPr>
              <a:t>() or </a:t>
            </a:r>
            <a:r>
              <a:rPr lang="en-US" sz="1600" dirty="0" err="1">
                <a:solidFill>
                  <a:schemeClr val="tx1"/>
                </a:solidFill>
              </a:rPr>
              <a:t>fetchall</a:t>
            </a:r>
            <a:r>
              <a:rPr lang="en-US" sz="1600" dirty="0">
                <a:solidFill>
                  <a:schemeClr val="tx1"/>
                </a:solidFill>
              </a:rPr>
              <a:t>() methods of the cursor object. These methods </a:t>
            </a:r>
            <a:r>
              <a:rPr lang="en-US" sz="1600" dirty="0" smtClean="0">
                <a:solidFill>
                  <a:schemeClr val="tx1"/>
                </a:solidFill>
              </a:rPr>
              <a:t>are summarized below:</a:t>
            </a:r>
            <a:endParaRPr lang="en-US" altLang="en-US" sz="1600" dirty="0" smtClean="0">
              <a:solidFill>
                <a:schemeClr val="tx1"/>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smtClean="0"/>
              <a:t>The members of the cursor object for getting rows from a result set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3882776"/>
              </p:ext>
            </p:extLst>
          </p:nvPr>
        </p:nvGraphicFramePr>
        <p:xfrm>
          <a:off x="0" y="2654602"/>
          <a:ext cx="12192000" cy="1112520"/>
        </p:xfrm>
        <a:graphic>
          <a:graphicData uri="http://schemas.openxmlformats.org/drawingml/2006/table">
            <a:tbl>
              <a:tblPr firstRow="1" bandRow="1">
                <a:tableStyleId>{5C22544A-7EE6-4342-B048-85BDC9FD1C3A}</a:tableStyleId>
              </a:tblPr>
              <a:tblGrid>
                <a:gridCol w="1894114">
                  <a:extLst>
                    <a:ext uri="{9D8B030D-6E8A-4147-A177-3AD203B41FA5}">
                      <a16:colId xmlns:a16="http://schemas.microsoft.com/office/drawing/2014/main" val="3588813085"/>
                    </a:ext>
                  </a:extLst>
                </a:gridCol>
                <a:gridCol w="10297886">
                  <a:extLst>
                    <a:ext uri="{9D8B030D-6E8A-4147-A177-3AD203B41FA5}">
                      <a16:colId xmlns:a16="http://schemas.microsoft.com/office/drawing/2014/main" val="1718549373"/>
                    </a:ext>
                  </a:extLst>
                </a:gridCol>
              </a:tblGrid>
              <a:tr h="370840">
                <a:tc>
                  <a:txBody>
                    <a:bodyPr/>
                    <a:lstStyle/>
                    <a:p>
                      <a:r>
                        <a:rPr lang="en-US" sz="1400" dirty="0" smtClean="0"/>
                        <a:t>Method</a:t>
                      </a:r>
                      <a:endParaRPr lang="en-US" sz="1400" dirty="0"/>
                    </a:p>
                  </a:txBody>
                  <a:tcPr marL="438912"/>
                </a:tc>
                <a:tc>
                  <a:txBody>
                    <a:bodyPr/>
                    <a:lstStyle/>
                    <a:p>
                      <a:r>
                        <a:rPr lang="en-US" sz="1400" dirty="0" smtClean="0"/>
                        <a:t>Description</a:t>
                      </a:r>
                      <a:endParaRPr lang="en-US" sz="1400" dirty="0"/>
                    </a:p>
                  </a:txBody>
                  <a:tcPr/>
                </a:tc>
                <a:extLst>
                  <a:ext uri="{0D108BD9-81ED-4DB2-BD59-A6C34878D82A}">
                    <a16:rowId xmlns:a16="http://schemas.microsoft.com/office/drawing/2014/main" val="95482443"/>
                  </a:ext>
                </a:extLst>
              </a:tr>
              <a:tr h="370840">
                <a:tc>
                  <a:txBody>
                    <a:bodyPr/>
                    <a:lstStyle/>
                    <a:p>
                      <a:r>
                        <a:rPr lang="en-US" sz="1400" dirty="0" err="1" smtClean="0">
                          <a:latin typeface="Courier New" panose="02070309020205020404" pitchFamily="49" charset="0"/>
                          <a:cs typeface="Courier New" panose="02070309020205020404" pitchFamily="49" charset="0"/>
                        </a:rPr>
                        <a:t>fetchone</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marL="438912"/>
                </a:tc>
                <a:tc>
                  <a:txBody>
                    <a:bodyPr/>
                    <a:lstStyle/>
                    <a:p>
                      <a:r>
                        <a:rPr lang="en-US" sz="1400" b="0" i="0" u="none" strike="noStrike" kern="1200" baseline="0" dirty="0" smtClean="0">
                          <a:solidFill>
                            <a:schemeClr val="dk1"/>
                          </a:solidFill>
                          <a:latin typeface="+mn-lt"/>
                          <a:ea typeface="+mn-ea"/>
                          <a:cs typeface="+mn-cs"/>
                        </a:rPr>
                        <a:t>Returns a tuple containing the next row from the result set. If there is no next row in the result set, this method returns None.</a:t>
                      </a:r>
                      <a:endParaRPr lang="en-US" sz="1400" dirty="0"/>
                    </a:p>
                  </a:txBody>
                  <a:tcPr/>
                </a:tc>
                <a:extLst>
                  <a:ext uri="{0D108BD9-81ED-4DB2-BD59-A6C34878D82A}">
                    <a16:rowId xmlns:a16="http://schemas.microsoft.com/office/drawing/2014/main" val="3827745316"/>
                  </a:ext>
                </a:extLst>
              </a:tr>
              <a:tr h="370840">
                <a:tc>
                  <a:txBody>
                    <a:bodyPr/>
                    <a:lstStyle/>
                    <a:p>
                      <a:r>
                        <a:rPr lang="en-US" sz="1400" dirty="0" err="1" smtClean="0">
                          <a:latin typeface="Courier New" panose="02070309020205020404" pitchFamily="49" charset="0"/>
                          <a:cs typeface="Courier New" panose="02070309020205020404" pitchFamily="49" charset="0"/>
                        </a:rPr>
                        <a:t>fetchall</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marL="438912"/>
                </a:tc>
                <a:tc>
                  <a:txBody>
                    <a:bodyPr/>
                    <a:lstStyle/>
                    <a:p>
                      <a:r>
                        <a:rPr lang="en-US" sz="1400" b="0" i="0" u="none" strike="noStrike" kern="1200" baseline="0" dirty="0" smtClean="0">
                          <a:solidFill>
                            <a:schemeClr val="dk1"/>
                          </a:solidFill>
                          <a:latin typeface="+mn-lt"/>
                          <a:ea typeface="+mn-ea"/>
                          <a:cs typeface="+mn-cs"/>
                        </a:rPr>
                        <a:t>Returns a list containing all of the rows in the result set.</a:t>
                      </a:r>
                      <a:endParaRPr lang="en-US" sz="1400" dirty="0"/>
                    </a:p>
                  </a:txBody>
                  <a:tcPr/>
                </a:tc>
                <a:extLst>
                  <a:ext uri="{0D108BD9-81ED-4DB2-BD59-A6C34878D82A}">
                    <a16:rowId xmlns:a16="http://schemas.microsoft.com/office/drawing/2014/main" val="732269329"/>
                  </a:ext>
                </a:extLst>
              </a:tr>
            </a:tbl>
          </a:graphicData>
        </a:graphic>
      </p:graphicFrame>
    </p:spTree>
    <p:extLst>
      <p:ext uri="{BB962C8B-B14F-4D97-AF65-F5344CB8AC3E}">
        <p14:creationId xmlns:p14="http://schemas.microsoft.com/office/powerpoint/2010/main" val="1888069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Get Rows in a Result Set</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sz="1600" dirty="0" smtClean="0">
                <a:solidFill>
                  <a:schemeClr val="tx1"/>
                </a:solidFill>
              </a:rPr>
              <a:t>This example begins </a:t>
            </a:r>
            <a:r>
              <a:rPr lang="en-US" sz="1600" dirty="0">
                <a:solidFill>
                  <a:schemeClr val="tx1"/>
                </a:solidFill>
              </a:rPr>
              <a:t>by getting a cursor and executing a query </a:t>
            </a:r>
            <a:r>
              <a:rPr lang="en-US" sz="1600" dirty="0" smtClean="0">
                <a:solidFill>
                  <a:schemeClr val="tx1"/>
                </a:solidFill>
              </a:rPr>
              <a:t>that selects the employee in </a:t>
            </a:r>
            <a:r>
              <a:rPr lang="en-US" sz="1600" dirty="0">
                <a:solidFill>
                  <a:schemeClr val="tx1"/>
                </a:solidFill>
              </a:rPr>
              <a:t>the </a:t>
            </a:r>
            <a:r>
              <a:rPr lang="en-US" sz="1600" dirty="0" smtClean="0">
                <a:solidFill>
                  <a:schemeClr val="tx1"/>
                </a:solidFill>
              </a:rPr>
              <a:t>employees table </a:t>
            </a:r>
            <a:r>
              <a:rPr lang="en-US" sz="1600" dirty="0">
                <a:solidFill>
                  <a:schemeClr val="tx1"/>
                </a:solidFill>
              </a:rPr>
              <a:t>that has an </a:t>
            </a:r>
            <a:r>
              <a:rPr lang="en-US" sz="1600" dirty="0" err="1" smtClean="0">
                <a:solidFill>
                  <a:schemeClr val="tx1"/>
                </a:solidFill>
              </a:rPr>
              <a:t>employeeid</a:t>
            </a:r>
            <a:r>
              <a:rPr lang="en-US" sz="1600" dirty="0" smtClean="0">
                <a:solidFill>
                  <a:schemeClr val="tx1"/>
                </a:solidFill>
              </a:rPr>
              <a:t> </a:t>
            </a:r>
            <a:r>
              <a:rPr lang="en-US" sz="1600" dirty="0">
                <a:solidFill>
                  <a:schemeClr val="tx1"/>
                </a:solidFill>
              </a:rPr>
              <a:t>of </a:t>
            </a:r>
            <a:r>
              <a:rPr lang="en-US" sz="1600" dirty="0" smtClean="0">
                <a:solidFill>
                  <a:schemeClr val="tx1"/>
                </a:solidFill>
              </a:rPr>
              <a:t>1. </a:t>
            </a:r>
            <a:r>
              <a:rPr lang="en-US" sz="1600" dirty="0">
                <a:solidFill>
                  <a:schemeClr val="tx1"/>
                </a:solidFill>
              </a:rPr>
              <a:t>Then, it uses </a:t>
            </a:r>
            <a:r>
              <a:rPr lang="en-US" sz="1600" dirty="0" smtClean="0">
                <a:solidFill>
                  <a:schemeClr val="tx1"/>
                </a:solidFill>
              </a:rPr>
              <a:t>the </a:t>
            </a:r>
            <a:r>
              <a:rPr lang="en-US" sz="1600" dirty="0" err="1" smtClean="0">
                <a:solidFill>
                  <a:schemeClr val="tx1"/>
                </a:solidFill>
              </a:rPr>
              <a:t>fetchone</a:t>
            </a:r>
            <a:r>
              <a:rPr lang="en-US" sz="1600" dirty="0">
                <a:solidFill>
                  <a:schemeClr val="tx1"/>
                </a:solidFill>
              </a:rPr>
              <a:t>() method to get the row that’s in the result set and store it in a </a:t>
            </a:r>
            <a:r>
              <a:rPr lang="en-US" sz="1600" dirty="0" smtClean="0">
                <a:solidFill>
                  <a:schemeClr val="tx1"/>
                </a:solidFill>
              </a:rPr>
              <a:t>variable named employee. </a:t>
            </a:r>
            <a:r>
              <a:rPr lang="en-US" sz="1600" dirty="0">
                <a:solidFill>
                  <a:schemeClr val="tx1"/>
                </a:solidFill>
              </a:rPr>
              <a:t>Because this code is within a with statement for the closing</a:t>
            </a:r>
            <a:r>
              <a:rPr lang="en-US" sz="1600" dirty="0" smtClean="0">
                <a:solidFill>
                  <a:schemeClr val="tx1"/>
                </a:solidFill>
              </a:rPr>
              <a:t>() function</a:t>
            </a:r>
            <a:r>
              <a:rPr lang="en-US" sz="1600" dirty="0">
                <a:solidFill>
                  <a:schemeClr val="tx1"/>
                </a:solidFill>
              </a:rPr>
              <a:t>, the cursor is closed after the statements are executed</a:t>
            </a:r>
            <a:r>
              <a:rPr lang="en-US" sz="1600" dirty="0" smtClean="0">
                <a:solidFill>
                  <a:schemeClr val="tx1"/>
                </a:solidFill>
              </a:rPr>
              <a:t>.</a:t>
            </a:r>
          </a:p>
          <a:p>
            <a:endParaRPr lang="en-US" altLang="en-US" sz="1600" dirty="0">
              <a:solidFill>
                <a:schemeClr val="tx1"/>
              </a:solidFill>
              <a:cs typeface="Courier New" panose="02070309020205020404" pitchFamily="49" charset="0"/>
            </a:endParaRPr>
          </a:p>
          <a:p>
            <a:r>
              <a:rPr lang="en-US" altLang="en-US" sz="1600" dirty="0">
                <a:solidFill>
                  <a:schemeClr val="tx1"/>
                </a:solidFill>
                <a:latin typeface="Courier New" panose="02070309020205020404" pitchFamily="49" charset="0"/>
                <a:cs typeface="Courier New" panose="02070309020205020404" pitchFamily="49" charset="0"/>
              </a:rPr>
              <a:t>with closing(</a:t>
            </a:r>
            <a:r>
              <a:rPr lang="en-US" altLang="en-US" sz="1600" dirty="0" err="1">
                <a:solidFill>
                  <a:schemeClr val="tx1"/>
                </a:solidFill>
                <a:latin typeface="Courier New" panose="02070309020205020404" pitchFamily="49" charset="0"/>
                <a:cs typeface="Courier New" panose="02070309020205020404" pitchFamily="49" charset="0"/>
              </a:rPr>
              <a:t>conn.cursor</a:t>
            </a:r>
            <a:r>
              <a:rPr lang="en-US" altLang="en-US" sz="1600" dirty="0">
                <a:solidFill>
                  <a:schemeClr val="tx1"/>
                </a:solidFill>
                <a:latin typeface="Courier New" panose="02070309020205020404" pitchFamily="49" charset="0"/>
                <a:cs typeface="Courier New" panose="02070309020205020404" pitchFamily="49" charset="0"/>
              </a:rPr>
              <a:t>()) as cursor</a:t>
            </a:r>
            <a:r>
              <a:rPr lang="en-US" altLang="en-US" sz="1600" dirty="0" smtClean="0">
                <a:solidFill>
                  <a:schemeClr val="tx1"/>
                </a:solidFill>
                <a:latin typeface="Courier New" panose="02070309020205020404" pitchFamily="49" charset="0"/>
                <a:cs typeface="Courier New" panose="02070309020205020404" pitchFamily="49" charset="0"/>
              </a:rPr>
              <a:t>:</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altLang="en-US" sz="1600" dirty="0">
                <a:solidFill>
                  <a:schemeClr val="tx1"/>
                </a:solidFill>
                <a:latin typeface="Courier New" panose="02070309020205020404" pitchFamily="49" charset="0"/>
                <a:cs typeface="Courier New" panose="02070309020205020404" pitchFamily="49" charset="0"/>
              </a:rPr>
              <a:t>query = "SELECT * FROM employees WHERE </a:t>
            </a:r>
            <a:r>
              <a:rPr lang="en-US" altLang="en-US" sz="1600" dirty="0" err="1">
                <a:solidFill>
                  <a:schemeClr val="tx1"/>
                </a:solidFill>
                <a:latin typeface="Courier New" panose="02070309020205020404" pitchFamily="49" charset="0"/>
                <a:cs typeface="Courier New" panose="02070309020205020404" pitchFamily="49" charset="0"/>
              </a:rPr>
              <a:t>employeeid</a:t>
            </a:r>
            <a:r>
              <a:rPr lang="en-US" altLang="en-US" sz="1600" dirty="0">
                <a:solidFill>
                  <a:schemeClr val="tx1"/>
                </a:solidFill>
                <a:latin typeface="Courier New" panose="02070309020205020404" pitchFamily="49" charset="0"/>
                <a:cs typeface="Courier New" panose="02070309020205020404" pitchFamily="49" charset="0"/>
              </a:rPr>
              <a:t> = </a:t>
            </a:r>
            <a:r>
              <a:rPr lang="en-US" altLang="en-US" sz="1600" dirty="0" smtClean="0">
                <a:solidFill>
                  <a:schemeClr val="tx1"/>
                </a:solidFill>
                <a:latin typeface="Courier New" panose="02070309020205020404" pitchFamily="49" charset="0"/>
                <a:cs typeface="Courier New" panose="02070309020205020404" pitchFamily="49" charset="0"/>
              </a:rPr>
              <a:t>?"</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cursor.execute</a:t>
            </a:r>
            <a:r>
              <a:rPr lang="en-US" altLang="en-US" sz="1600" dirty="0">
                <a:solidFill>
                  <a:schemeClr val="tx1"/>
                </a:solidFill>
                <a:latin typeface="Courier New" panose="02070309020205020404" pitchFamily="49" charset="0"/>
                <a:cs typeface="Courier New" panose="02070309020205020404" pitchFamily="49" charset="0"/>
              </a:rPr>
              <a:t>(query, (1</a:t>
            </a:r>
            <a:r>
              <a:rPr lang="en-US" altLang="en-US" sz="1600" dirty="0" smtClean="0">
                <a:solidFill>
                  <a:schemeClr val="tx1"/>
                </a:solidFill>
                <a:latin typeface="Courier New" panose="02070309020205020404" pitchFamily="49" charset="0"/>
                <a:cs typeface="Courier New" panose="02070309020205020404" pitchFamily="49" charset="0"/>
              </a:rPr>
              <a:t>,))</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altLang="en-US" sz="1600" b="1" dirty="0">
                <a:solidFill>
                  <a:schemeClr val="tx1"/>
                </a:solidFill>
                <a:latin typeface="Courier New" panose="02070309020205020404" pitchFamily="49" charset="0"/>
                <a:cs typeface="Courier New" panose="02070309020205020404" pitchFamily="49" charset="0"/>
              </a:rPr>
              <a:t>employee = </a:t>
            </a:r>
            <a:r>
              <a:rPr lang="en-US" altLang="en-US" sz="1600" b="1" dirty="0" err="1">
                <a:solidFill>
                  <a:schemeClr val="tx1"/>
                </a:solidFill>
                <a:latin typeface="Courier New" panose="02070309020205020404" pitchFamily="49" charset="0"/>
                <a:cs typeface="Courier New" panose="02070309020205020404" pitchFamily="49" charset="0"/>
              </a:rPr>
              <a:t>cursor.fetchone</a:t>
            </a:r>
            <a:r>
              <a:rPr lang="en-US" altLang="en-US" sz="1600" b="1" dirty="0" smtClean="0">
                <a:solidFill>
                  <a:schemeClr val="tx1"/>
                </a:solidFill>
                <a:latin typeface="Courier New" panose="02070309020205020404" pitchFamily="49" charset="0"/>
                <a:cs typeface="Courier New" panose="02070309020205020404" pitchFamily="49" charset="0"/>
              </a:rPr>
              <a:t>()</a:t>
            </a:r>
            <a:endParaRPr lang="en-US" altLang="en-US" sz="1600" b="1"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How to </a:t>
            </a:r>
            <a:r>
              <a:rPr lang="en-US" dirty="0" smtClean="0"/>
              <a:t>use the </a:t>
            </a:r>
            <a:r>
              <a:rPr lang="en-US" dirty="0" err="1" smtClean="0"/>
              <a:t>fetchone</a:t>
            </a:r>
            <a:r>
              <a:rPr lang="en-US" dirty="0" smtClean="0"/>
              <a:t>() method to get a row from a table</a:t>
            </a:r>
            <a:endParaRPr lang="en-US" dirty="0"/>
          </a:p>
        </p:txBody>
      </p:sp>
    </p:spTree>
    <p:extLst>
      <p:ext uri="{BB962C8B-B14F-4D97-AF65-F5344CB8AC3E}">
        <p14:creationId xmlns:p14="http://schemas.microsoft.com/office/powerpoint/2010/main" val="3659196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Get Rows in a Result Set</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sz="1600" dirty="0">
                <a:solidFill>
                  <a:schemeClr val="tx1"/>
                </a:solidFill>
              </a:rPr>
              <a:t>After a row is stored in the </a:t>
            </a:r>
            <a:r>
              <a:rPr lang="en-US" sz="1600" dirty="0" smtClean="0">
                <a:solidFill>
                  <a:schemeClr val="tx1"/>
                </a:solidFill>
              </a:rPr>
              <a:t>employee </a:t>
            </a:r>
            <a:r>
              <a:rPr lang="en-US" sz="1600" dirty="0">
                <a:solidFill>
                  <a:schemeClr val="tx1"/>
                </a:solidFill>
              </a:rPr>
              <a:t>variable, you can access the columns </a:t>
            </a:r>
            <a:r>
              <a:rPr lang="en-US" sz="1600" dirty="0" smtClean="0">
                <a:solidFill>
                  <a:schemeClr val="tx1"/>
                </a:solidFill>
              </a:rPr>
              <a:t>of the </a:t>
            </a:r>
            <a:r>
              <a:rPr lang="en-US" sz="1600" dirty="0">
                <a:solidFill>
                  <a:schemeClr val="tx1"/>
                </a:solidFill>
              </a:rPr>
              <a:t>row using an index. For instance, </a:t>
            </a:r>
            <a:r>
              <a:rPr lang="en-US" sz="1600" dirty="0" smtClean="0">
                <a:solidFill>
                  <a:schemeClr val="tx1"/>
                </a:solidFill>
              </a:rPr>
              <a:t>this example </a:t>
            </a:r>
            <a:r>
              <a:rPr lang="en-US" sz="1600" dirty="0">
                <a:solidFill>
                  <a:schemeClr val="tx1"/>
                </a:solidFill>
              </a:rPr>
              <a:t>prints the </a:t>
            </a:r>
            <a:r>
              <a:rPr lang="en-US" sz="1600" dirty="0" smtClean="0">
                <a:solidFill>
                  <a:schemeClr val="tx1"/>
                </a:solidFill>
              </a:rPr>
              <a:t>name and email for </a:t>
            </a:r>
            <a:r>
              <a:rPr lang="en-US" sz="1600" dirty="0">
                <a:solidFill>
                  <a:schemeClr val="tx1"/>
                </a:solidFill>
              </a:rPr>
              <a:t>the </a:t>
            </a:r>
            <a:r>
              <a:rPr lang="en-US" sz="1600" dirty="0" smtClean="0">
                <a:solidFill>
                  <a:schemeClr val="tx1"/>
                </a:solidFill>
              </a:rPr>
              <a:t>employee by </a:t>
            </a:r>
            <a:r>
              <a:rPr lang="en-US" sz="1600" dirty="0">
                <a:solidFill>
                  <a:schemeClr val="tx1"/>
                </a:solidFill>
              </a:rPr>
              <a:t>specifying indexes of </a:t>
            </a:r>
            <a:r>
              <a:rPr lang="en-US" sz="1600" dirty="0" smtClean="0">
                <a:solidFill>
                  <a:schemeClr val="tx1"/>
                </a:solidFill>
              </a:rPr>
              <a:t>1 </a:t>
            </a:r>
            <a:r>
              <a:rPr lang="en-US" sz="1600" dirty="0">
                <a:solidFill>
                  <a:schemeClr val="tx1"/>
                </a:solidFill>
              </a:rPr>
              <a:t>and 4 for </a:t>
            </a:r>
            <a:r>
              <a:rPr lang="en-US" sz="1600" dirty="0" smtClean="0">
                <a:solidFill>
                  <a:schemeClr val="tx1"/>
                </a:solidFill>
              </a:rPr>
              <a:t>those columns</a:t>
            </a:r>
            <a:r>
              <a:rPr lang="en-US" sz="1600" dirty="0">
                <a:solidFill>
                  <a:schemeClr val="tx1"/>
                </a:solidFill>
              </a:rPr>
              <a:t>. This works because </a:t>
            </a:r>
            <a:r>
              <a:rPr lang="en-US" sz="1600" dirty="0" smtClean="0">
                <a:solidFill>
                  <a:schemeClr val="tx1"/>
                </a:solidFill>
              </a:rPr>
              <a:t>name </a:t>
            </a:r>
            <a:r>
              <a:rPr lang="en-US" sz="1600" dirty="0">
                <a:solidFill>
                  <a:schemeClr val="tx1"/>
                </a:solidFill>
              </a:rPr>
              <a:t>and </a:t>
            </a:r>
            <a:r>
              <a:rPr lang="en-US" sz="1600" dirty="0" smtClean="0">
                <a:solidFill>
                  <a:schemeClr val="tx1"/>
                </a:solidFill>
              </a:rPr>
              <a:t>email are </a:t>
            </a:r>
            <a:r>
              <a:rPr lang="en-US" sz="1600" dirty="0">
                <a:solidFill>
                  <a:schemeClr val="tx1"/>
                </a:solidFill>
              </a:rPr>
              <a:t>in the columns </a:t>
            </a:r>
            <a:r>
              <a:rPr lang="en-US" sz="1600" dirty="0" smtClean="0">
                <a:solidFill>
                  <a:schemeClr val="tx1"/>
                </a:solidFill>
              </a:rPr>
              <a:t>with the </a:t>
            </a:r>
            <a:r>
              <a:rPr lang="en-US" sz="1600" dirty="0">
                <a:solidFill>
                  <a:schemeClr val="tx1"/>
                </a:solidFill>
              </a:rPr>
              <a:t>indexes </a:t>
            </a:r>
            <a:r>
              <a:rPr lang="en-US" sz="1600" dirty="0" smtClean="0">
                <a:solidFill>
                  <a:schemeClr val="tx1"/>
                </a:solidFill>
              </a:rPr>
              <a:t>1 </a:t>
            </a:r>
            <a:r>
              <a:rPr lang="en-US" sz="1600" dirty="0">
                <a:solidFill>
                  <a:schemeClr val="tx1"/>
                </a:solidFill>
              </a:rPr>
              <a:t>and </a:t>
            </a:r>
            <a:r>
              <a:rPr lang="en-US" sz="1600" dirty="0" smtClean="0">
                <a:solidFill>
                  <a:schemeClr val="tx1"/>
                </a:solidFill>
              </a:rPr>
              <a:t>4</a:t>
            </a:r>
            <a:r>
              <a:rPr lang="en-US" sz="1600" dirty="0">
                <a:solidFill>
                  <a:schemeClr val="tx1"/>
                </a:solidFill>
              </a:rPr>
              <a:t>:</a:t>
            </a:r>
            <a:endParaRPr lang="en-US" sz="1600" dirty="0" smtClean="0">
              <a:solidFill>
                <a:schemeClr val="tx1"/>
              </a:solidFill>
            </a:endParaRPr>
          </a:p>
          <a:p>
            <a:endParaRPr lang="en-US" altLang="en-US" sz="1600" dirty="0">
              <a:solidFill>
                <a:schemeClr val="tx1"/>
              </a:solidFill>
              <a:cs typeface="Courier New" panose="02070309020205020404" pitchFamily="49" charset="0"/>
            </a:endParaRPr>
          </a:p>
          <a:p>
            <a:r>
              <a:rPr lang="en-US" altLang="en-US" sz="1600" dirty="0" smtClean="0">
                <a:solidFill>
                  <a:schemeClr val="tx1"/>
                </a:solidFill>
                <a:latin typeface="Courier New" panose="02070309020205020404" pitchFamily="49" charset="0"/>
                <a:cs typeface="Courier New" panose="02070309020205020404" pitchFamily="49" charset="0"/>
              </a:rPr>
              <a:t>with closing(</a:t>
            </a:r>
            <a:r>
              <a:rPr lang="en-US" altLang="en-US" sz="1600" dirty="0" err="1" smtClean="0">
                <a:solidFill>
                  <a:schemeClr val="tx1"/>
                </a:solidFill>
                <a:latin typeface="Courier New" panose="02070309020205020404" pitchFamily="49" charset="0"/>
                <a:cs typeface="Courier New" panose="02070309020205020404" pitchFamily="49" charset="0"/>
              </a:rPr>
              <a:t>conn.cursor</a:t>
            </a:r>
            <a:r>
              <a:rPr lang="en-US" altLang="en-US" sz="1600" dirty="0" smtClean="0">
                <a:solidFill>
                  <a:schemeClr val="tx1"/>
                </a:solidFill>
                <a:latin typeface="Courier New" panose="02070309020205020404" pitchFamily="49" charset="0"/>
                <a:cs typeface="Courier New" panose="02070309020205020404" pitchFamily="49" charset="0"/>
              </a:rPr>
              <a:t>()) as cursor:</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query = "SELECT * FROM employees WHERE </a:t>
            </a:r>
            <a:r>
              <a:rPr lang="en-US" altLang="en-US" sz="1600" dirty="0" err="1" smtClean="0">
                <a:solidFill>
                  <a:schemeClr val="tx1"/>
                </a:solidFill>
                <a:latin typeface="Courier New" panose="02070309020205020404" pitchFamily="49" charset="0"/>
                <a:cs typeface="Courier New" panose="02070309020205020404" pitchFamily="49" charset="0"/>
              </a:rPr>
              <a:t>employeeid</a:t>
            </a:r>
            <a:r>
              <a:rPr lang="en-US" altLang="en-US" sz="1600" dirty="0" smtClean="0">
                <a:solidFill>
                  <a:schemeClr val="tx1"/>
                </a:solidFill>
                <a:latin typeface="Courier New" panose="02070309020205020404" pitchFamily="49" charset="0"/>
                <a:cs typeface="Courier New" panose="02070309020205020404" pitchFamily="49" charset="0"/>
              </a:rPr>
              <a:t> = ?"</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altLang="en-US" sz="1600" dirty="0" err="1" smtClean="0">
                <a:solidFill>
                  <a:schemeClr val="tx1"/>
                </a:solidFill>
                <a:latin typeface="Courier New" panose="02070309020205020404" pitchFamily="49" charset="0"/>
                <a:cs typeface="Courier New" panose="02070309020205020404" pitchFamily="49" charset="0"/>
              </a:rPr>
              <a:t>cursor.execute</a:t>
            </a:r>
            <a:r>
              <a:rPr lang="en-US" altLang="en-US" sz="1600" dirty="0" smtClean="0">
                <a:solidFill>
                  <a:schemeClr val="tx1"/>
                </a:solidFill>
                <a:latin typeface="Courier New" panose="02070309020205020404" pitchFamily="49" charset="0"/>
                <a:cs typeface="Courier New" panose="02070309020205020404" pitchFamily="49" charset="0"/>
              </a:rPr>
              <a:t>(query, (1,))</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employee = </a:t>
            </a:r>
            <a:r>
              <a:rPr lang="en-US" altLang="en-US" sz="1600" dirty="0" err="1" smtClean="0">
                <a:solidFill>
                  <a:schemeClr val="tx1"/>
                </a:solidFill>
                <a:latin typeface="Courier New" panose="02070309020205020404" pitchFamily="49" charset="0"/>
                <a:cs typeface="Courier New" panose="02070309020205020404" pitchFamily="49" charset="0"/>
              </a:rPr>
              <a:t>cursor.fetchone</a:t>
            </a:r>
            <a:r>
              <a:rPr lang="en-US" altLang="en-US" sz="1600" dirty="0" smtClean="0">
                <a:solidFill>
                  <a:schemeClr val="tx1"/>
                </a:solidFill>
                <a:latin typeface="Courier New" panose="02070309020205020404" pitchFamily="49" charset="0"/>
                <a:cs typeface="Courier New" panose="02070309020205020404" pitchFamily="49" charset="0"/>
              </a:rPr>
              <a:t>()</a:t>
            </a:r>
          </a:p>
          <a:p>
            <a:r>
              <a:rPr lang="en-US" sz="1600" dirty="0" smtClean="0">
                <a:solidFill>
                  <a:schemeClr val="tx1"/>
                </a:solidFill>
                <a:latin typeface="Courier New" panose="02070309020205020404" pitchFamily="49" charset="0"/>
                <a:cs typeface="Courier New" panose="02070309020205020404" pitchFamily="49" charset="0"/>
              </a:rPr>
              <a:t/>
            </a:r>
            <a:br>
              <a:rPr lang="en-US" sz="1600" dirty="0" smtClean="0">
                <a:solidFill>
                  <a:schemeClr val="tx1"/>
                </a:solidFill>
                <a:latin typeface="Courier New" panose="02070309020205020404" pitchFamily="49" charset="0"/>
                <a:cs typeface="Courier New" panose="02070309020205020404" pitchFamily="49" charset="0"/>
              </a:rPr>
            </a:br>
            <a:r>
              <a:rPr lang="en-US" sz="1600" b="1" dirty="0" smtClean="0">
                <a:solidFill>
                  <a:schemeClr val="tx1"/>
                </a:solidFill>
                <a:latin typeface="Courier New" panose="02070309020205020404" pitchFamily="49" charset="0"/>
                <a:cs typeface="Courier New" panose="02070309020205020404" pitchFamily="49" charset="0"/>
              </a:rPr>
              <a:t>    print</a:t>
            </a:r>
            <a:r>
              <a:rPr lang="en-US" sz="1600" b="1" dirty="0">
                <a:solidFill>
                  <a:schemeClr val="tx1"/>
                </a:solidFill>
                <a:latin typeface="Courier New" panose="02070309020205020404" pitchFamily="49" charset="0"/>
                <a:cs typeface="Courier New" panose="02070309020205020404" pitchFamily="49" charset="0"/>
              </a:rPr>
              <a:t>("Name: " + </a:t>
            </a:r>
            <a:r>
              <a:rPr lang="en-US" sz="1600" b="1" dirty="0" smtClean="0">
                <a:solidFill>
                  <a:schemeClr val="tx1"/>
                </a:solidFill>
                <a:latin typeface="Courier New" panose="02070309020205020404" pitchFamily="49" charset="0"/>
                <a:cs typeface="Courier New" panose="02070309020205020404" pitchFamily="49" charset="0"/>
              </a:rPr>
              <a:t>employee[1])</a:t>
            </a:r>
            <a:br>
              <a:rPr lang="en-US" sz="1600" b="1" dirty="0" smtClean="0">
                <a:solidFill>
                  <a:schemeClr val="tx1"/>
                </a:solidFill>
                <a:latin typeface="Courier New" panose="02070309020205020404" pitchFamily="49" charset="0"/>
                <a:cs typeface="Courier New" panose="02070309020205020404" pitchFamily="49" charset="0"/>
              </a:rPr>
            </a:br>
            <a:r>
              <a:rPr lang="en-US" sz="1600" b="1" dirty="0" smtClean="0">
                <a:solidFill>
                  <a:schemeClr val="tx1"/>
                </a:solidFill>
                <a:latin typeface="Courier New" panose="02070309020205020404" pitchFamily="49" charset="0"/>
                <a:cs typeface="Courier New" panose="02070309020205020404" pitchFamily="49" charset="0"/>
              </a:rPr>
              <a:t>    print("Email: </a:t>
            </a:r>
            <a:r>
              <a:rPr lang="en-US" sz="1600" b="1" dirty="0">
                <a:solidFill>
                  <a:schemeClr val="tx1"/>
                </a:solidFill>
                <a:latin typeface="Courier New" panose="02070309020205020404" pitchFamily="49" charset="0"/>
                <a:cs typeface="Courier New" panose="02070309020205020404" pitchFamily="49" charset="0"/>
              </a:rPr>
              <a:t>" + </a:t>
            </a:r>
            <a:r>
              <a:rPr lang="en-US" sz="1600" b="1" dirty="0" smtClean="0">
                <a:solidFill>
                  <a:schemeClr val="tx1"/>
                </a:solidFill>
                <a:latin typeface="Courier New" panose="02070309020205020404" pitchFamily="49" charset="0"/>
                <a:cs typeface="Courier New" panose="02070309020205020404" pitchFamily="49" charset="0"/>
              </a:rPr>
              <a:t>employee[4])</a:t>
            </a:r>
            <a:endParaRPr lang="en-US" sz="1600" b="1"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How to </a:t>
            </a:r>
            <a:r>
              <a:rPr lang="en-US" dirty="0" smtClean="0"/>
              <a:t>use the </a:t>
            </a:r>
            <a:r>
              <a:rPr lang="en-US" dirty="0" err="1" smtClean="0"/>
              <a:t>fetchone</a:t>
            </a:r>
            <a:r>
              <a:rPr lang="en-US" dirty="0" smtClean="0"/>
              <a:t>() method to get a row from a table</a:t>
            </a:r>
            <a:endParaRPr lang="en-US" dirty="0"/>
          </a:p>
        </p:txBody>
      </p:sp>
    </p:spTree>
    <p:extLst>
      <p:ext uri="{BB962C8B-B14F-4D97-AF65-F5344CB8AC3E}">
        <p14:creationId xmlns:p14="http://schemas.microsoft.com/office/powerpoint/2010/main" val="2478698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Get Rows in a Result Set</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sz="1600" dirty="0">
                <a:solidFill>
                  <a:schemeClr val="tx1"/>
                </a:solidFill>
              </a:rPr>
              <a:t>Because indexes don’t clearly identify the data that’s stored in the </a:t>
            </a:r>
            <a:r>
              <a:rPr lang="en-US" sz="1600" dirty="0" smtClean="0">
                <a:solidFill>
                  <a:schemeClr val="tx1"/>
                </a:solidFill>
              </a:rPr>
              <a:t>columns, this example shows </a:t>
            </a:r>
            <a:r>
              <a:rPr lang="en-US" sz="1600" dirty="0">
                <a:solidFill>
                  <a:schemeClr val="tx1"/>
                </a:solidFill>
              </a:rPr>
              <a:t>how to access the columns by name. </a:t>
            </a:r>
            <a:r>
              <a:rPr lang="en-US" sz="1600" dirty="0" smtClean="0">
                <a:solidFill>
                  <a:schemeClr val="tx1"/>
                </a:solidFill>
              </a:rPr>
              <a:t>For SQLite, you set the </a:t>
            </a:r>
            <a:r>
              <a:rPr lang="en-US" sz="1600" dirty="0" err="1">
                <a:solidFill>
                  <a:schemeClr val="tx1"/>
                </a:solidFill>
              </a:rPr>
              <a:t>row_factory</a:t>
            </a:r>
            <a:r>
              <a:rPr lang="en-US" sz="1600" dirty="0">
                <a:solidFill>
                  <a:schemeClr val="tx1"/>
                </a:solidFill>
              </a:rPr>
              <a:t> attribute of the connection object to sqlite3.Row. </a:t>
            </a:r>
            <a:r>
              <a:rPr lang="en-US" sz="1600" dirty="0" smtClean="0">
                <a:solidFill>
                  <a:schemeClr val="tx1"/>
                </a:solidFill>
              </a:rPr>
              <a:t>Them, rather than reference the field by its index, you reference the name of the column. For SQL Server and MySQL, the process is much easier. You simply use dot syntax to access the names of the fields that you want to display.</a:t>
            </a:r>
          </a:p>
          <a:p>
            <a:endParaRPr lang="en-US" sz="1600" dirty="0" smtClean="0">
              <a:solidFill>
                <a:schemeClr val="tx1"/>
              </a:solidFill>
            </a:endParaRPr>
          </a:p>
          <a:p>
            <a:r>
              <a:rPr lang="en-US" sz="1600" b="1" dirty="0" smtClean="0">
                <a:solidFill>
                  <a:schemeClr val="tx1"/>
                </a:solidFill>
              </a:rPr>
              <a:t>SQLite</a:t>
            </a:r>
          </a:p>
          <a:p>
            <a:r>
              <a:rPr lang="en-US" sz="1600" dirty="0" err="1" smtClean="0">
                <a:solidFill>
                  <a:schemeClr val="tx1"/>
                </a:solidFill>
                <a:latin typeface="Courier New" panose="02070309020205020404" pitchFamily="49" charset="0"/>
                <a:cs typeface="Courier New" panose="02070309020205020404" pitchFamily="49" charset="0"/>
              </a:rPr>
              <a:t>conn.row_factory</a:t>
            </a:r>
            <a:r>
              <a:rPr lang="en-US" sz="1600" dirty="0" smtClean="0">
                <a:solidFill>
                  <a:schemeClr val="tx1"/>
                </a:solidFill>
                <a:latin typeface="Courier New" panose="02070309020205020404" pitchFamily="49" charset="0"/>
                <a:cs typeface="Courier New" panose="02070309020205020404" pitchFamily="49" charset="0"/>
              </a:rPr>
              <a:t> = sqlite3.Row</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print("Name: " + employee["name"])</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print("Email: " + employee["email"])</a:t>
            </a:r>
          </a:p>
          <a:p>
            <a:endParaRPr lang="en-US" sz="1600" dirty="0">
              <a:solidFill>
                <a:schemeClr val="tx1"/>
              </a:solidFill>
              <a:cs typeface="Courier New" panose="02070309020205020404" pitchFamily="49" charset="0"/>
            </a:endParaRPr>
          </a:p>
          <a:p>
            <a:r>
              <a:rPr lang="en-US" sz="1600" b="1" dirty="0" smtClean="0">
                <a:solidFill>
                  <a:schemeClr val="tx1"/>
                </a:solidFill>
                <a:cs typeface="Courier New" panose="02070309020205020404" pitchFamily="49" charset="0"/>
              </a:rPr>
              <a:t>SQL Server and MySQL</a:t>
            </a:r>
          </a:p>
          <a:p>
            <a:r>
              <a:rPr lang="en-US" sz="1600" dirty="0">
                <a:solidFill>
                  <a:schemeClr val="tx1"/>
                </a:solidFill>
                <a:latin typeface="Courier New" panose="02070309020205020404" pitchFamily="49" charset="0"/>
                <a:cs typeface="Courier New" panose="02070309020205020404" pitchFamily="49" charset="0"/>
              </a:rPr>
              <a:t>print("Name: " + </a:t>
            </a:r>
            <a:r>
              <a:rPr lang="en-US" sz="1600" dirty="0" smtClean="0">
                <a:solidFill>
                  <a:schemeClr val="tx1"/>
                </a:solidFill>
                <a:latin typeface="Courier New" panose="02070309020205020404" pitchFamily="49" charset="0"/>
                <a:cs typeface="Courier New" panose="02070309020205020404" pitchFamily="49" charset="0"/>
              </a:rPr>
              <a:t>employee.name)</a:t>
            </a:r>
            <a:r>
              <a:rPr lang="en-US" sz="1600" dirty="0">
                <a:solidFill>
                  <a:schemeClr val="tx1"/>
                </a:solidFill>
                <a:latin typeface="Courier New" panose="02070309020205020404" pitchFamily="49" charset="0"/>
                <a:cs typeface="Courier New" panose="02070309020205020404" pitchFamily="49" charset="0"/>
              </a:rPr>
              <a:t/>
            </a:r>
            <a:br>
              <a:rPr lang="en-US" sz="1600" dirty="0">
                <a:solidFill>
                  <a:schemeClr val="tx1"/>
                </a:solidFill>
                <a:latin typeface="Courier New" panose="02070309020205020404" pitchFamily="49" charset="0"/>
                <a:cs typeface="Courier New" panose="02070309020205020404" pitchFamily="49" charset="0"/>
              </a:rPr>
            </a:br>
            <a:r>
              <a:rPr lang="en-US" sz="1600" dirty="0">
                <a:solidFill>
                  <a:schemeClr val="tx1"/>
                </a:solidFill>
                <a:latin typeface="Courier New" panose="02070309020205020404" pitchFamily="49" charset="0"/>
                <a:cs typeface="Courier New" panose="02070309020205020404" pitchFamily="49" charset="0"/>
              </a:rPr>
              <a:t>print("Email: " + </a:t>
            </a:r>
            <a:r>
              <a:rPr lang="en-US" sz="1600" dirty="0" err="1" smtClean="0">
                <a:solidFill>
                  <a:schemeClr val="tx1"/>
                </a:solidFill>
                <a:latin typeface="Courier New" panose="02070309020205020404" pitchFamily="49" charset="0"/>
                <a:cs typeface="Courier New" panose="02070309020205020404" pitchFamily="49" charset="0"/>
              </a:rPr>
              <a:t>employee.email</a:t>
            </a:r>
            <a:r>
              <a:rPr lang="en-US" sz="1600" dirty="0" smtClean="0">
                <a:solidFill>
                  <a:schemeClr val="tx1"/>
                </a:solidFill>
                <a:latin typeface="Courier New" panose="020703090202050204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smtClean="0"/>
              <a:t>How to access columns by name</a:t>
            </a:r>
            <a:endParaRPr lang="en-US" dirty="0"/>
          </a:p>
        </p:txBody>
      </p:sp>
    </p:spTree>
    <p:extLst>
      <p:ext uri="{BB962C8B-B14F-4D97-AF65-F5344CB8AC3E}">
        <p14:creationId xmlns:p14="http://schemas.microsoft.com/office/powerpoint/2010/main" val="693896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Get Rows in a Result Set</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sz="1600" dirty="0">
                <a:solidFill>
                  <a:schemeClr val="tx1"/>
                </a:solidFill>
              </a:rPr>
              <a:t>If you want to access all of the rows in a result, you can use the </a:t>
            </a:r>
            <a:r>
              <a:rPr lang="en-US" sz="1600" dirty="0" err="1">
                <a:solidFill>
                  <a:schemeClr val="tx1"/>
                </a:solidFill>
              </a:rPr>
              <a:t>fetchall</a:t>
            </a:r>
            <a:r>
              <a:rPr lang="en-US" sz="1600" dirty="0" smtClean="0">
                <a:solidFill>
                  <a:schemeClr val="tx1"/>
                </a:solidFill>
              </a:rPr>
              <a:t>() method. Here, </a:t>
            </a:r>
            <a:r>
              <a:rPr lang="en-US" sz="1600" dirty="0">
                <a:solidFill>
                  <a:schemeClr val="tx1"/>
                </a:solidFill>
              </a:rPr>
              <a:t>the query returns all </a:t>
            </a:r>
            <a:r>
              <a:rPr lang="en-US" sz="1600" dirty="0" smtClean="0">
                <a:solidFill>
                  <a:schemeClr val="tx1"/>
                </a:solidFill>
              </a:rPr>
              <a:t>rows in </a:t>
            </a:r>
            <a:r>
              <a:rPr lang="en-US" sz="1600" dirty="0">
                <a:solidFill>
                  <a:schemeClr val="tx1"/>
                </a:solidFill>
              </a:rPr>
              <a:t>the </a:t>
            </a:r>
            <a:r>
              <a:rPr lang="en-US" sz="1600" dirty="0" smtClean="0">
                <a:solidFill>
                  <a:schemeClr val="tx1"/>
                </a:solidFill>
              </a:rPr>
              <a:t>employees table. </a:t>
            </a:r>
            <a:r>
              <a:rPr lang="en-US" sz="1600" dirty="0">
                <a:solidFill>
                  <a:schemeClr val="tx1"/>
                </a:solidFill>
              </a:rPr>
              <a:t>Then, </a:t>
            </a:r>
            <a:r>
              <a:rPr lang="en-US" sz="1600" dirty="0" smtClean="0">
                <a:solidFill>
                  <a:schemeClr val="tx1"/>
                </a:solidFill>
              </a:rPr>
              <a:t>the </a:t>
            </a:r>
            <a:r>
              <a:rPr lang="en-US" sz="1600" dirty="0" err="1" smtClean="0">
                <a:solidFill>
                  <a:schemeClr val="tx1"/>
                </a:solidFill>
              </a:rPr>
              <a:t>fetchall</a:t>
            </a:r>
            <a:r>
              <a:rPr lang="en-US" sz="1600" dirty="0">
                <a:solidFill>
                  <a:schemeClr val="tx1"/>
                </a:solidFill>
              </a:rPr>
              <a:t>() method stores all of these rows in a list named </a:t>
            </a:r>
            <a:r>
              <a:rPr lang="en-US" sz="1600" dirty="0" smtClean="0">
                <a:solidFill>
                  <a:schemeClr val="tx1"/>
                </a:solidFill>
              </a:rPr>
              <a:t>employees. </a:t>
            </a:r>
            <a:r>
              <a:rPr lang="en-US" sz="1600" dirty="0">
                <a:solidFill>
                  <a:schemeClr val="tx1"/>
                </a:solidFill>
              </a:rPr>
              <a:t>At this </a:t>
            </a:r>
            <a:r>
              <a:rPr lang="en-US" sz="1600" dirty="0" smtClean="0">
                <a:solidFill>
                  <a:schemeClr val="tx1"/>
                </a:solidFill>
              </a:rPr>
              <a:t>point, you </a:t>
            </a:r>
            <a:r>
              <a:rPr lang="en-US" sz="1600" dirty="0">
                <a:solidFill>
                  <a:schemeClr val="tx1"/>
                </a:solidFill>
              </a:rPr>
              <a:t>can use a for loop to access each </a:t>
            </a:r>
            <a:r>
              <a:rPr lang="en-US" sz="1600" dirty="0" smtClean="0">
                <a:solidFill>
                  <a:schemeClr val="tx1"/>
                </a:solidFill>
              </a:rPr>
              <a:t>employee </a:t>
            </a:r>
            <a:r>
              <a:rPr lang="en-US" sz="1600" dirty="0">
                <a:solidFill>
                  <a:schemeClr val="tx1"/>
                </a:solidFill>
              </a:rPr>
              <a:t>in the list. In this example, this </a:t>
            </a:r>
            <a:r>
              <a:rPr lang="en-US" sz="1600" dirty="0" smtClean="0">
                <a:solidFill>
                  <a:schemeClr val="tx1"/>
                </a:solidFill>
              </a:rPr>
              <a:t>loop prints all of the employee names and emails:</a:t>
            </a:r>
          </a:p>
          <a:p>
            <a:endParaRPr lang="en-US" sz="1600" dirty="0">
              <a:solidFill>
                <a:schemeClr val="tx1"/>
              </a:solidFill>
            </a:endParaRPr>
          </a:p>
          <a:p>
            <a:r>
              <a:rPr lang="en-US" altLang="en-US" sz="1600" dirty="0">
                <a:solidFill>
                  <a:schemeClr val="tx1"/>
                </a:solidFill>
                <a:latin typeface="Courier New" panose="02070309020205020404" pitchFamily="49" charset="0"/>
                <a:cs typeface="Courier New" panose="02070309020205020404" pitchFamily="49" charset="0"/>
              </a:rPr>
              <a:t>with closing(</a:t>
            </a:r>
            <a:r>
              <a:rPr lang="en-US" altLang="en-US" sz="1600" dirty="0" err="1">
                <a:solidFill>
                  <a:schemeClr val="tx1"/>
                </a:solidFill>
                <a:latin typeface="Courier New" panose="02070309020205020404" pitchFamily="49" charset="0"/>
                <a:cs typeface="Courier New" panose="02070309020205020404" pitchFamily="49" charset="0"/>
              </a:rPr>
              <a:t>conn.cursor</a:t>
            </a:r>
            <a:r>
              <a:rPr lang="en-US" altLang="en-US" sz="1600" dirty="0">
                <a:solidFill>
                  <a:schemeClr val="tx1"/>
                </a:solidFill>
                <a:latin typeface="Courier New" panose="02070309020205020404" pitchFamily="49" charset="0"/>
                <a:cs typeface="Courier New" panose="02070309020205020404" pitchFamily="49" charset="0"/>
              </a:rPr>
              <a:t>()) as cursor</a:t>
            </a:r>
            <a:r>
              <a:rPr lang="en-US" altLang="en-US" sz="1600" dirty="0" smtClean="0">
                <a:solidFill>
                  <a:schemeClr val="tx1"/>
                </a:solidFill>
                <a:latin typeface="Courier New" panose="02070309020205020404" pitchFamily="49" charset="0"/>
                <a:cs typeface="Courier New" panose="02070309020205020404" pitchFamily="49" charset="0"/>
              </a:rPr>
              <a:t>:</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altLang="en-US" sz="1600" dirty="0">
                <a:solidFill>
                  <a:schemeClr val="tx1"/>
                </a:solidFill>
                <a:latin typeface="Courier New" panose="02070309020205020404" pitchFamily="49" charset="0"/>
                <a:cs typeface="Courier New" panose="02070309020205020404" pitchFamily="49" charset="0"/>
              </a:rPr>
              <a:t>query = "SELECT * FROM </a:t>
            </a:r>
            <a:r>
              <a:rPr lang="en-US" altLang="en-US" sz="1600" dirty="0" smtClean="0">
                <a:solidFill>
                  <a:schemeClr val="tx1"/>
                </a:solidFill>
                <a:latin typeface="Courier New" panose="02070309020205020404" pitchFamily="49" charset="0"/>
                <a:cs typeface="Courier New" panose="02070309020205020404" pitchFamily="49" charset="0"/>
              </a:rPr>
              <a:t>employees"</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altLang="en-US" sz="1600" dirty="0" err="1" smtClean="0">
                <a:solidFill>
                  <a:schemeClr val="tx1"/>
                </a:solidFill>
                <a:latin typeface="Courier New" panose="02070309020205020404" pitchFamily="49" charset="0"/>
                <a:cs typeface="Courier New" panose="02070309020205020404" pitchFamily="49" charset="0"/>
              </a:rPr>
              <a:t>cursor.execute</a:t>
            </a:r>
            <a:r>
              <a:rPr lang="en-US" altLang="en-US" sz="1600" dirty="0" smtClean="0">
                <a:solidFill>
                  <a:schemeClr val="tx1"/>
                </a:solidFill>
                <a:latin typeface="Courier New" panose="02070309020205020404" pitchFamily="49" charset="0"/>
                <a:cs typeface="Courier New" panose="02070309020205020404" pitchFamily="49" charset="0"/>
              </a:rPr>
              <a:t>(query)</a:t>
            </a:r>
            <a:r>
              <a:rPr lang="en-US" altLang="en-US" sz="1600" dirty="0">
                <a:solidFill>
                  <a:schemeClr val="tx1"/>
                </a:solidFill>
                <a:latin typeface="Courier New" panose="02070309020205020404" pitchFamily="49" charset="0"/>
                <a:cs typeface="Courier New" panose="02070309020205020404" pitchFamily="49" charset="0"/>
              </a:rPr>
              <a:t/>
            </a:r>
            <a:br>
              <a:rPr lang="en-US" altLang="en-US" sz="1600" dirty="0">
                <a:solidFill>
                  <a:schemeClr val="tx1"/>
                </a:solidFill>
                <a:latin typeface="Courier New" panose="02070309020205020404" pitchFamily="49" charset="0"/>
                <a:cs typeface="Courier New" panose="02070309020205020404" pitchFamily="49" charset="0"/>
              </a:rPr>
            </a:b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smtClean="0">
                <a:solidFill>
                  <a:schemeClr val="tx1"/>
                </a:solidFill>
                <a:latin typeface="Courier New" panose="02070309020205020404" pitchFamily="49" charset="0"/>
                <a:cs typeface="Courier New" panose="02070309020205020404" pitchFamily="49" charset="0"/>
              </a:rPr>
              <a:t>employees </a:t>
            </a: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smtClean="0">
                <a:solidFill>
                  <a:schemeClr val="tx1"/>
                </a:solidFill>
                <a:latin typeface="Courier New" panose="02070309020205020404" pitchFamily="49" charset="0"/>
                <a:cs typeface="Courier New" panose="02070309020205020404" pitchFamily="49" charset="0"/>
              </a:rPr>
              <a:t>cursor.fetchall</a:t>
            </a:r>
            <a:r>
              <a:rPr lang="en-US" altLang="en-US" sz="1600" dirty="0" smtClean="0">
                <a:solidFill>
                  <a:schemeClr val="tx1"/>
                </a:solidFill>
                <a:latin typeface="Courier New" panose="02070309020205020404" pitchFamily="49" charset="0"/>
                <a:cs typeface="Courier New" panose="02070309020205020404" pitchFamily="49" charset="0"/>
              </a:rPr>
              <a:t>()</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for </a:t>
            </a:r>
            <a:r>
              <a:rPr lang="en-US" altLang="en-US" sz="1600" dirty="0" smtClean="0">
                <a:solidFill>
                  <a:schemeClr val="tx1"/>
                </a:solidFill>
                <a:latin typeface="Courier New" panose="02070309020205020404" pitchFamily="49" charset="0"/>
                <a:cs typeface="Courier New" panose="02070309020205020404" pitchFamily="49" charset="0"/>
              </a:rPr>
              <a:t>employee</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a:solidFill>
                  <a:schemeClr val="tx1"/>
                </a:solidFill>
                <a:latin typeface="Courier New" panose="02070309020205020404" pitchFamily="49" charset="0"/>
                <a:cs typeface="Courier New" panose="02070309020205020404" pitchFamily="49" charset="0"/>
              </a:rPr>
              <a:t>in </a:t>
            </a:r>
            <a:r>
              <a:rPr lang="en-US" altLang="en-US" sz="1600" dirty="0" smtClean="0">
                <a:solidFill>
                  <a:schemeClr val="tx1"/>
                </a:solidFill>
                <a:latin typeface="Courier New" panose="02070309020205020404" pitchFamily="49" charset="0"/>
                <a:cs typeface="Courier New" panose="02070309020205020404" pitchFamily="49" charset="0"/>
              </a:rPr>
              <a:t>employees</a:t>
            </a:r>
            <a:r>
              <a:rPr lang="en-US" sz="1600" dirty="0" smtClean="0">
                <a:solidFill>
                  <a:schemeClr val="tx1"/>
                </a:solidFill>
                <a:latin typeface="Courier New" panose="02070309020205020404" pitchFamily="49" charset="0"/>
                <a:cs typeface="Courier New" panose="02070309020205020404" pitchFamily="49" charset="0"/>
              </a:rPr>
              <a:t>:</a:t>
            </a:r>
            <a:r>
              <a:rPr lang="en-US" altLang="en-US" sz="1600" dirty="0" smtClean="0">
                <a:solidFill>
                  <a:schemeClr val="tx1"/>
                </a:solidFill>
                <a:latin typeface="Courier New" panose="02070309020205020404" pitchFamily="49" charset="0"/>
                <a:cs typeface="Courier New" panose="02070309020205020404" pitchFamily="49" charset="0"/>
              </a:rPr>
              <a:t/>
            </a:r>
            <a:br>
              <a:rPr lang="en-US" altLang="en-US" sz="1600" dirty="0" smtClean="0">
                <a:solidFill>
                  <a:schemeClr val="tx1"/>
                </a:solidFill>
                <a:latin typeface="Courier New" panose="02070309020205020404" pitchFamily="49" charset="0"/>
                <a:cs typeface="Courier New" panose="02070309020205020404" pitchFamily="49" charset="0"/>
              </a:rPr>
            </a:br>
            <a:r>
              <a:rPr lang="en-US" altLang="en-US" sz="1600" dirty="0" smtClean="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print</a:t>
            </a:r>
            <a:r>
              <a:rPr lang="en-US" sz="1600" dirty="0">
                <a:solidFill>
                  <a:schemeClr val="tx1"/>
                </a:solidFill>
                <a:latin typeface="Courier New" panose="02070309020205020404" pitchFamily="49" charset="0"/>
                <a:cs typeface="Courier New" panose="02070309020205020404" pitchFamily="49" charset="0"/>
              </a:rPr>
              <a:t>("Name: " + employee["name"])</a:t>
            </a:r>
            <a:br>
              <a:rPr lang="en-US" sz="1600" dirty="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print</a:t>
            </a:r>
            <a:r>
              <a:rPr lang="en-US" sz="1600" dirty="0">
                <a:solidFill>
                  <a:schemeClr val="tx1"/>
                </a:solidFill>
                <a:latin typeface="Courier New" panose="02070309020205020404" pitchFamily="49" charset="0"/>
                <a:cs typeface="Courier New" panose="02070309020205020404" pitchFamily="49" charset="0"/>
              </a:rPr>
              <a:t>("Email: " + employee["email</a:t>
            </a:r>
            <a:r>
              <a:rPr lang="en-US" sz="1600" dirty="0" smtClean="0">
                <a:solidFill>
                  <a:schemeClr val="tx1"/>
                </a:solidFill>
                <a:latin typeface="Courier New" panose="02070309020205020404" pitchFamily="49" charset="0"/>
                <a:cs typeface="Courier New" panose="02070309020205020404" pitchFamily="49" charset="0"/>
              </a:rPr>
              <a:t>"])</a:t>
            </a:r>
            <a:br>
              <a:rPr lang="en-US" sz="1600" dirty="0" smtClean="0">
                <a:solidFill>
                  <a:schemeClr val="tx1"/>
                </a:solidFill>
                <a:latin typeface="Courier New" panose="02070309020205020404" pitchFamily="49" charset="0"/>
                <a:cs typeface="Courier New" panose="02070309020205020404" pitchFamily="49" charset="0"/>
              </a:rPr>
            </a:br>
            <a:r>
              <a:rPr lang="en-US" sz="1600" smtClean="0">
                <a:solidFill>
                  <a:schemeClr val="tx1"/>
                </a:solidFill>
                <a:latin typeface="Courier New" panose="02070309020205020404" pitchFamily="49" charset="0"/>
                <a:cs typeface="Courier New" panose="02070309020205020404" pitchFamily="49" charset="0"/>
              </a:rPr>
              <a:t>        print("")</a:t>
            </a:r>
            <a:endParaRPr lang="en-US" sz="1600" dirty="0" smtClean="0">
              <a:solidFill>
                <a:schemeClr val="tx1"/>
              </a:solidFill>
              <a:latin typeface="Courier New" panose="02070309020205020404" pitchFamily="49" charset="0"/>
              <a:cs typeface="Courier New" panose="02070309020205020404" pitchFamily="49" charset="0"/>
            </a:endParaRPr>
          </a:p>
          <a:p>
            <a:endParaRPr lang="en-US" sz="1600" dirty="0">
              <a:solidFill>
                <a:schemeClr val="tx1"/>
              </a:solidFill>
              <a:latin typeface="Courier New" panose="02070309020205020404" pitchFamily="49" charset="0"/>
              <a:cs typeface="Courier New" panose="02070309020205020404" pitchFamily="49" charset="0"/>
            </a:endParaRPr>
          </a:p>
          <a:p>
            <a:endParaRPr lang="en-US" sz="1600" dirty="0">
              <a:solidFill>
                <a:schemeClr val="tx1"/>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smtClean="0"/>
              <a:t>How to access all of the rows</a:t>
            </a:r>
            <a:endParaRPr lang="en-US" dirty="0"/>
          </a:p>
        </p:txBody>
      </p:sp>
    </p:spTree>
    <p:extLst>
      <p:ext uri="{BB962C8B-B14F-4D97-AF65-F5344CB8AC3E}">
        <p14:creationId xmlns:p14="http://schemas.microsoft.com/office/powerpoint/2010/main" val="3061106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2973</TotalTime>
  <Words>524</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Courier New</vt:lpstr>
      <vt:lpstr>Museo Slab 500</vt:lpstr>
      <vt:lpstr>Master light</vt:lpstr>
      <vt:lpstr>Master dark</vt:lpstr>
      <vt:lpstr>How to Get Rows in a Result Set</vt:lpstr>
      <vt:lpstr>How to Get Rows in a Result Set</vt:lpstr>
      <vt:lpstr>How to Get Rows in a Result Set</vt:lpstr>
      <vt:lpstr>How to Get Rows in a Result Set</vt:lpstr>
      <vt:lpstr>How to Get Rows in a Result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288</cp:revision>
  <dcterms:created xsi:type="dcterms:W3CDTF">2011-04-02T17:19:46Z</dcterms:created>
  <dcterms:modified xsi:type="dcterms:W3CDTF">2018-08-08T16:28:48Z</dcterms:modified>
</cp:coreProperties>
</file>