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
  </p:notesMasterIdLst>
  <p:handoutMasterIdLst>
    <p:handoutMasterId r:id="rId7"/>
  </p:handoutMasterIdLst>
  <p:sldIdLst>
    <p:sldId id="316" r:id="rId3"/>
    <p:sldId id="317" r:id="rId4"/>
    <p:sldId id="318"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77262" autoAdjust="0"/>
  </p:normalViewPr>
  <p:slideViewPr>
    <p:cSldViewPr snapToGrid="0">
      <p:cViewPr varScale="1">
        <p:scale>
          <a:sx n="117" d="100"/>
          <a:sy n="117" d="100"/>
        </p:scale>
        <p:origin x="228"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9" d="100"/>
          <a:sy n="79" d="100"/>
        </p:scale>
        <p:origin x="-242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8-8-2018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8/8/2018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a:t>
            </a:r>
            <a:r>
              <a:rPr lang="en-US" dirty="0" smtClean="0"/>
              <a:t>Insert Data into the Database</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pPr marL="457200" indent="-457200">
              <a:buFont typeface="Wingdings" panose="05000000000000000000" pitchFamily="2" charset="2"/>
              <a:buChar char="v"/>
            </a:pPr>
            <a:r>
              <a:rPr lang="en-US" sz="1600" dirty="0">
                <a:solidFill>
                  <a:schemeClr val="tx1"/>
                </a:solidFill>
              </a:rPr>
              <a:t>INSERT, UPDATE, and DELETE statements work much like executing a SELECT statement in Python, but these statements don’t return a result set. Instead, they modify the data in the database.</a:t>
            </a:r>
          </a:p>
          <a:p>
            <a:pPr marL="457200" indent="-457200">
              <a:buFont typeface="Wingdings" panose="05000000000000000000" pitchFamily="2" charset="2"/>
              <a:buChar char="v"/>
            </a:pPr>
            <a:endParaRPr lang="en-US" sz="1600" dirty="0">
              <a:solidFill>
                <a:schemeClr val="tx1"/>
              </a:solidFill>
            </a:endParaRPr>
          </a:p>
          <a:p>
            <a:pPr marL="457200" indent="-457200">
              <a:buFont typeface="Wingdings" panose="05000000000000000000" pitchFamily="2" charset="2"/>
              <a:buChar char="v"/>
            </a:pPr>
            <a:r>
              <a:rPr lang="en-US" sz="1600" dirty="0" smtClean="0">
                <a:solidFill>
                  <a:schemeClr val="tx1"/>
                </a:solidFill>
              </a:rPr>
              <a:t>When </a:t>
            </a:r>
            <a:r>
              <a:rPr lang="en-US" sz="1600" dirty="0">
                <a:solidFill>
                  <a:schemeClr val="tx1"/>
                </a:solidFill>
              </a:rPr>
              <a:t>you execute one of these SQL statements, the database is changed but it isn’t saved to the database. To save the changes, you must call the commit() method of the connection object. Otherwise, the changes are lost.</a:t>
            </a:r>
            <a:endParaRPr lang="en-US" sz="1600" dirty="0" smtClean="0">
              <a:solidFill>
                <a:schemeClr val="tx1"/>
              </a:solidFill>
            </a:endParaRPr>
          </a:p>
        </p:txBody>
      </p:sp>
      <p:sp>
        <p:nvSpPr>
          <p:cNvPr id="2" name="Text Placeholder 1"/>
          <p:cNvSpPr>
            <a:spLocks noGrp="1"/>
          </p:cNvSpPr>
          <p:nvPr>
            <p:ph type="body" sz="quarter" idx="11"/>
          </p:nvPr>
        </p:nvSpPr>
        <p:spPr/>
        <p:txBody>
          <a:bodyPr/>
          <a:lstStyle/>
          <a:p>
            <a:r>
              <a:rPr lang="en-US" dirty="0" smtClean="0"/>
              <a:t>How to use the commit() method to insert data into the database</a:t>
            </a:r>
            <a:endParaRPr lang="en-US" dirty="0"/>
          </a:p>
        </p:txBody>
      </p:sp>
    </p:spTree>
    <p:extLst>
      <p:ext uri="{BB962C8B-B14F-4D97-AF65-F5344CB8AC3E}">
        <p14:creationId xmlns:p14="http://schemas.microsoft.com/office/powerpoint/2010/main" val="3659196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a:t>
            </a:r>
            <a:r>
              <a:rPr lang="en-US" dirty="0" smtClean="0"/>
              <a:t>Insert Data into the Database</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sz="1600" dirty="0">
                <a:solidFill>
                  <a:schemeClr val="tx1"/>
                </a:solidFill>
              </a:rPr>
              <a:t>This example shows how to use an INSERT statement to add a new employee to the database</a:t>
            </a:r>
            <a:r>
              <a:rPr lang="en-US" sz="1600" dirty="0" smtClean="0">
                <a:solidFill>
                  <a:schemeClr val="tx1"/>
                </a:solidFill>
              </a:rPr>
              <a:t>.</a:t>
            </a:r>
          </a:p>
          <a:p>
            <a:endParaRPr lang="en-US" sz="1600" dirty="0">
              <a:solidFill>
                <a:schemeClr val="tx1"/>
              </a:solidFill>
            </a:endParaRPr>
          </a:p>
          <a:p>
            <a:r>
              <a:rPr lang="en-US" sz="1600" dirty="0">
                <a:solidFill>
                  <a:schemeClr val="tx1"/>
                </a:solidFill>
                <a:latin typeface="Courier New" panose="02070309020205020404" pitchFamily="49" charset="0"/>
                <a:cs typeface="Courier New" panose="02070309020205020404" pitchFamily="49" charset="0"/>
              </a:rPr>
              <a:t>name = </a:t>
            </a:r>
            <a:r>
              <a:rPr lang="en-US" sz="1600" dirty="0" smtClean="0">
                <a:solidFill>
                  <a:schemeClr val="tx1"/>
                </a:solidFill>
                <a:latin typeface="Courier New" panose="02070309020205020404" pitchFamily="49" charset="0"/>
                <a:cs typeface="Courier New" panose="02070309020205020404" pitchFamily="49" charset="0"/>
              </a:rPr>
              <a:t>"Sam"</a:t>
            </a:r>
            <a:br>
              <a:rPr lang="en-US" sz="1600" dirty="0" smtClean="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username</a:t>
            </a:r>
            <a:r>
              <a:rPr lang="en-US" sz="1600" dirty="0" smtClean="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 </a:t>
            </a:r>
            <a:r>
              <a:rPr lang="en-US" sz="1600" dirty="0" smtClean="0">
                <a:solidFill>
                  <a:schemeClr val="tx1"/>
                </a:solidFill>
                <a:latin typeface="Courier New" panose="02070309020205020404" pitchFamily="49" charset="0"/>
                <a:cs typeface="Courier New" panose="02070309020205020404" pitchFamily="49" charset="0"/>
              </a:rPr>
              <a:t>"</a:t>
            </a:r>
            <a:r>
              <a:rPr lang="en-US" sz="1600" dirty="0" err="1" smtClean="0">
                <a:solidFill>
                  <a:schemeClr val="tx1"/>
                </a:solidFill>
                <a:latin typeface="Courier New" panose="02070309020205020404" pitchFamily="49" charset="0"/>
                <a:cs typeface="Courier New" panose="02070309020205020404" pitchFamily="49" charset="0"/>
              </a:rPr>
              <a:t>ssupport</a:t>
            </a:r>
            <a:r>
              <a:rPr lang="en-US" sz="1600" dirty="0" smtClean="0">
                <a:solidFill>
                  <a:schemeClr val="tx1"/>
                </a:solidFill>
                <a:latin typeface="Courier New" panose="02070309020205020404" pitchFamily="49" charset="0"/>
                <a:cs typeface="Courier New" panose="02070309020205020404" pitchFamily="49" charset="0"/>
              </a:rPr>
              <a:t>"</a:t>
            </a:r>
            <a:br>
              <a:rPr lang="en-US" sz="1600" dirty="0" smtClean="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password</a:t>
            </a:r>
            <a:r>
              <a:rPr lang="en-US" sz="1600" dirty="0" smtClean="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 </a:t>
            </a:r>
            <a:r>
              <a:rPr lang="en-US" sz="1600" dirty="0" smtClean="0">
                <a:solidFill>
                  <a:schemeClr val="tx1"/>
                </a:solidFill>
                <a:latin typeface="Courier New" panose="02070309020205020404" pitchFamily="49" charset="0"/>
                <a:cs typeface="Courier New" panose="02070309020205020404" pitchFamily="49" charset="0"/>
              </a:rPr>
              <a:t>"</a:t>
            </a:r>
            <a:r>
              <a:rPr lang="en-US" sz="1600" dirty="0" err="1" smtClean="0">
                <a:solidFill>
                  <a:schemeClr val="tx1"/>
                </a:solidFill>
                <a:latin typeface="Courier New" panose="02070309020205020404" pitchFamily="49" charset="0"/>
                <a:cs typeface="Courier New" panose="02070309020205020404" pitchFamily="49" charset="0"/>
              </a:rPr>
              <a:t>mypassword</a:t>
            </a:r>
            <a:r>
              <a:rPr lang="en-US" sz="1600" dirty="0" smtClean="0">
                <a:solidFill>
                  <a:schemeClr val="tx1"/>
                </a:solidFill>
                <a:latin typeface="Courier New" panose="02070309020205020404" pitchFamily="49" charset="0"/>
                <a:cs typeface="Courier New" panose="02070309020205020404" pitchFamily="49" charset="0"/>
              </a:rPr>
              <a:t>"</a:t>
            </a:r>
            <a:br>
              <a:rPr lang="en-US" sz="1600" dirty="0" smtClean="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email</a:t>
            </a:r>
            <a:r>
              <a:rPr lang="en-US" sz="1600" dirty="0" smtClean="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 </a:t>
            </a:r>
            <a:r>
              <a:rPr lang="en-US" sz="1600" dirty="0" smtClean="0">
                <a:solidFill>
                  <a:schemeClr val="tx1"/>
                </a:solidFill>
                <a:latin typeface="Courier New" panose="02070309020205020404" pitchFamily="49" charset="0"/>
                <a:cs typeface="Courier New" panose="02070309020205020404" pitchFamily="49" charset="0"/>
              </a:rPr>
              <a:t>"sam@vectacorp.com"</a:t>
            </a:r>
            <a:br>
              <a:rPr lang="en-US" sz="1600" dirty="0" smtClean="0">
                <a:solidFill>
                  <a:schemeClr val="tx1"/>
                </a:solidFill>
                <a:latin typeface="Courier New" panose="02070309020205020404" pitchFamily="49" charset="0"/>
                <a:cs typeface="Courier New" panose="02070309020205020404" pitchFamily="49" charset="0"/>
              </a:rPr>
            </a:br>
            <a:r>
              <a:rPr lang="en-US" sz="1600" dirty="0" err="1" smtClean="0">
                <a:solidFill>
                  <a:schemeClr val="tx1"/>
                </a:solidFill>
                <a:latin typeface="Courier New" panose="02070309020205020404" pitchFamily="49" charset="0"/>
                <a:cs typeface="Courier New" panose="02070309020205020404" pitchFamily="49" charset="0"/>
              </a:rPr>
              <a:t>roleid</a:t>
            </a:r>
            <a:r>
              <a:rPr lang="en-US" sz="1600" dirty="0" smtClean="0">
                <a:solidFill>
                  <a:schemeClr val="tx1"/>
                </a:solidFill>
                <a:latin typeface="Courier New" panose="02070309020205020404" pitchFamily="49" charset="0"/>
                <a:cs typeface="Courier New" panose="02070309020205020404" pitchFamily="49" charset="0"/>
              </a:rPr>
              <a:t> = 2</a:t>
            </a:r>
            <a:br>
              <a:rPr lang="en-US" sz="1600" dirty="0" smtClean="0">
                <a:solidFill>
                  <a:schemeClr val="tx1"/>
                </a:solidFill>
                <a:latin typeface="Courier New" panose="02070309020205020404" pitchFamily="49" charset="0"/>
                <a:cs typeface="Courier New" panose="02070309020205020404" pitchFamily="49" charset="0"/>
              </a:rPr>
            </a:br>
            <a:endParaRPr lang="en-US" sz="1600" dirty="0" smtClean="0">
              <a:solidFill>
                <a:schemeClr val="tx1"/>
              </a:solidFill>
              <a:latin typeface="Courier New" panose="02070309020205020404" pitchFamily="49" charset="0"/>
              <a:cs typeface="Courier New" panose="02070309020205020404" pitchFamily="49" charset="0"/>
            </a:endParaRPr>
          </a:p>
          <a:p>
            <a:r>
              <a:rPr lang="en-US" sz="1600" dirty="0" smtClean="0">
                <a:solidFill>
                  <a:schemeClr val="tx1"/>
                </a:solidFill>
                <a:latin typeface="Courier New" panose="02070309020205020404" pitchFamily="49" charset="0"/>
                <a:cs typeface="Courier New" panose="02070309020205020404" pitchFamily="49" charset="0"/>
              </a:rPr>
              <a:t>with </a:t>
            </a:r>
            <a:r>
              <a:rPr lang="en-US" sz="1600" dirty="0">
                <a:solidFill>
                  <a:schemeClr val="tx1"/>
                </a:solidFill>
                <a:latin typeface="Courier New" panose="02070309020205020404" pitchFamily="49" charset="0"/>
                <a:cs typeface="Courier New" panose="02070309020205020404" pitchFamily="49" charset="0"/>
              </a:rPr>
              <a:t>closing(</a:t>
            </a:r>
            <a:r>
              <a:rPr lang="en-US" sz="1600" dirty="0" err="1">
                <a:solidFill>
                  <a:schemeClr val="tx1"/>
                </a:solidFill>
                <a:latin typeface="Courier New" panose="02070309020205020404" pitchFamily="49" charset="0"/>
                <a:cs typeface="Courier New" panose="02070309020205020404" pitchFamily="49" charset="0"/>
              </a:rPr>
              <a:t>conn.cursor</a:t>
            </a:r>
            <a:r>
              <a:rPr lang="en-US" sz="1600" dirty="0">
                <a:solidFill>
                  <a:schemeClr val="tx1"/>
                </a:solidFill>
                <a:latin typeface="Courier New" panose="02070309020205020404" pitchFamily="49" charset="0"/>
                <a:cs typeface="Courier New" panose="02070309020205020404" pitchFamily="49" charset="0"/>
              </a:rPr>
              <a:t>()) as </a:t>
            </a:r>
            <a:r>
              <a:rPr lang="en-US" sz="1600" dirty="0" smtClean="0">
                <a:solidFill>
                  <a:schemeClr val="tx1"/>
                </a:solidFill>
                <a:latin typeface="Courier New" panose="02070309020205020404" pitchFamily="49" charset="0"/>
                <a:cs typeface="Courier New" panose="02070309020205020404" pitchFamily="49" charset="0"/>
              </a:rPr>
              <a:t>cursor:</a:t>
            </a:r>
            <a:br>
              <a:rPr lang="en-US" sz="1600" dirty="0" smtClean="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    </a:t>
            </a:r>
            <a:r>
              <a:rPr lang="en-US" sz="1600" dirty="0" err="1" smtClean="0">
                <a:solidFill>
                  <a:schemeClr val="tx1"/>
                </a:solidFill>
                <a:latin typeface="Courier New" panose="02070309020205020404" pitchFamily="49" charset="0"/>
                <a:cs typeface="Courier New" panose="02070309020205020404" pitchFamily="49" charset="0"/>
              </a:rPr>
              <a:t>sql</a:t>
            </a:r>
            <a:r>
              <a:rPr lang="en-US" sz="1600" dirty="0" smtClean="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a:t>
            </a:r>
            <a:r>
              <a:rPr lang="en-US" sz="1600" dirty="0" smtClean="0">
                <a:solidFill>
                  <a:schemeClr val="tx1"/>
                </a:solidFill>
                <a:latin typeface="Courier New" panose="02070309020205020404" pitchFamily="49" charset="0"/>
                <a:cs typeface="Courier New" panose="02070309020205020404" pitchFamily="49" charset="0"/>
              </a:rPr>
              <a:t>INSERT </a:t>
            </a:r>
            <a:r>
              <a:rPr lang="en-US" sz="1600" dirty="0">
                <a:solidFill>
                  <a:schemeClr val="tx1"/>
                </a:solidFill>
                <a:latin typeface="Courier New" panose="02070309020205020404" pitchFamily="49" charset="0"/>
                <a:cs typeface="Courier New" panose="02070309020205020404" pitchFamily="49" charset="0"/>
              </a:rPr>
              <a:t>INTO </a:t>
            </a:r>
            <a:r>
              <a:rPr lang="en-US" sz="1600" dirty="0" smtClean="0">
                <a:solidFill>
                  <a:schemeClr val="tx1"/>
                </a:solidFill>
                <a:latin typeface="Courier New" panose="02070309020205020404" pitchFamily="49" charset="0"/>
                <a:cs typeface="Courier New" panose="02070309020205020404" pitchFamily="49" charset="0"/>
              </a:rPr>
              <a:t>employees </a:t>
            </a:r>
            <a:r>
              <a:rPr lang="en-US" sz="1600" dirty="0">
                <a:solidFill>
                  <a:schemeClr val="tx1"/>
                </a:solidFill>
                <a:latin typeface="Courier New" panose="02070309020205020404" pitchFamily="49" charset="0"/>
                <a:cs typeface="Courier New" panose="02070309020205020404" pitchFamily="49" charset="0"/>
              </a:rPr>
              <a:t>(name, </a:t>
            </a:r>
            <a:r>
              <a:rPr lang="en-US" sz="1600" dirty="0" smtClean="0">
                <a:solidFill>
                  <a:schemeClr val="tx1"/>
                </a:solidFill>
                <a:latin typeface="Courier New" panose="02070309020205020404" pitchFamily="49" charset="0"/>
                <a:cs typeface="Courier New" panose="02070309020205020404" pitchFamily="49" charset="0"/>
              </a:rPr>
              <a:t>username, password, email, </a:t>
            </a:r>
            <a:r>
              <a:rPr lang="en-US" sz="1600" dirty="0" err="1" smtClean="0">
                <a:solidFill>
                  <a:schemeClr val="tx1"/>
                </a:solidFill>
                <a:latin typeface="Courier New" panose="02070309020205020404" pitchFamily="49" charset="0"/>
                <a:cs typeface="Courier New" panose="02070309020205020404" pitchFamily="49" charset="0"/>
              </a:rPr>
              <a:t>roleid</a:t>
            </a:r>
            <a:r>
              <a:rPr lang="en-US" sz="1600" dirty="0" smtClean="0">
                <a:solidFill>
                  <a:schemeClr val="tx1"/>
                </a:solidFill>
                <a:latin typeface="Courier New" panose="02070309020205020404" pitchFamily="49" charset="0"/>
                <a:cs typeface="Courier New" panose="02070309020205020404" pitchFamily="49" charset="0"/>
              </a:rPr>
              <a:t>) </a:t>
            </a:r>
            <a:br>
              <a:rPr lang="en-US" sz="1600" dirty="0" smtClean="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        VALUES </a:t>
            </a:r>
            <a:r>
              <a:rPr lang="en-US" sz="1600" dirty="0">
                <a:solidFill>
                  <a:schemeClr val="tx1"/>
                </a:solidFill>
                <a:latin typeface="Courier New" panose="02070309020205020404" pitchFamily="49" charset="0"/>
                <a:cs typeface="Courier New" panose="02070309020205020404" pitchFamily="49" charset="0"/>
              </a:rPr>
              <a:t>(?, ?, ?, </a:t>
            </a:r>
            <a:r>
              <a:rPr lang="en-US" sz="1600" dirty="0" smtClean="0">
                <a:solidFill>
                  <a:schemeClr val="tx1"/>
                </a:solidFill>
                <a:latin typeface="Courier New" panose="02070309020205020404" pitchFamily="49" charset="0"/>
                <a:cs typeface="Courier New" panose="02070309020205020404" pitchFamily="49" charset="0"/>
              </a:rPr>
              <a:t>?, ?)"</a:t>
            </a:r>
            <a:br>
              <a:rPr lang="en-US" sz="1600" dirty="0" smtClean="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    </a:t>
            </a:r>
            <a:r>
              <a:rPr lang="en-US" sz="1600" dirty="0" err="1" smtClean="0">
                <a:solidFill>
                  <a:schemeClr val="tx1"/>
                </a:solidFill>
                <a:latin typeface="Courier New" panose="02070309020205020404" pitchFamily="49" charset="0"/>
                <a:cs typeface="Courier New" panose="02070309020205020404" pitchFamily="49" charset="0"/>
              </a:rPr>
              <a:t>cursor.execute</a:t>
            </a:r>
            <a:r>
              <a:rPr lang="en-US" sz="1600" dirty="0" smtClean="0">
                <a:solidFill>
                  <a:schemeClr val="tx1"/>
                </a:solidFill>
                <a:latin typeface="Courier New" panose="02070309020205020404" pitchFamily="49" charset="0"/>
                <a:cs typeface="Courier New" panose="02070309020205020404" pitchFamily="49" charset="0"/>
              </a:rPr>
              <a:t>(</a:t>
            </a:r>
            <a:r>
              <a:rPr lang="en-US" sz="1600" dirty="0" err="1" smtClean="0">
                <a:solidFill>
                  <a:schemeClr val="tx1"/>
                </a:solidFill>
                <a:latin typeface="Courier New" panose="02070309020205020404" pitchFamily="49" charset="0"/>
                <a:cs typeface="Courier New" panose="02070309020205020404" pitchFamily="49" charset="0"/>
              </a:rPr>
              <a:t>sql</a:t>
            </a:r>
            <a:r>
              <a:rPr lang="en-US" sz="1600" dirty="0" smtClean="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 (name, </a:t>
            </a:r>
            <a:r>
              <a:rPr lang="en-US" sz="1600" dirty="0">
                <a:solidFill>
                  <a:schemeClr val="tx1"/>
                </a:solidFill>
                <a:latin typeface="Courier New" panose="02070309020205020404" pitchFamily="49" charset="0"/>
                <a:cs typeface="Courier New" panose="02070309020205020404" pitchFamily="49" charset="0"/>
              </a:rPr>
              <a:t>username</a:t>
            </a:r>
            <a:r>
              <a:rPr lang="en-US" sz="1600" dirty="0" smtClean="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password</a:t>
            </a:r>
            <a:r>
              <a:rPr lang="en-US" sz="1600" dirty="0" smtClean="0">
                <a:solidFill>
                  <a:schemeClr val="tx1"/>
                </a:solidFill>
                <a:latin typeface="Courier New" panose="02070309020205020404" pitchFamily="49" charset="0"/>
                <a:cs typeface="Courier New" panose="02070309020205020404" pitchFamily="49" charset="0"/>
              </a:rPr>
              <a:t>, email, </a:t>
            </a:r>
            <a:r>
              <a:rPr lang="en-US" sz="1600" dirty="0" err="1" smtClean="0">
                <a:solidFill>
                  <a:schemeClr val="tx1"/>
                </a:solidFill>
                <a:latin typeface="Courier New" panose="02070309020205020404" pitchFamily="49" charset="0"/>
                <a:cs typeface="Courier New" panose="02070309020205020404" pitchFamily="49" charset="0"/>
              </a:rPr>
              <a:t>roleid</a:t>
            </a:r>
            <a:r>
              <a:rPr lang="en-US" sz="1600" dirty="0" smtClean="0">
                <a:solidFill>
                  <a:schemeClr val="tx1"/>
                </a:solidFill>
                <a:latin typeface="Courier New" panose="02070309020205020404" pitchFamily="49" charset="0"/>
                <a:cs typeface="Courier New" panose="02070309020205020404" pitchFamily="49" charset="0"/>
              </a:rPr>
              <a:t>))</a:t>
            </a:r>
            <a:br>
              <a:rPr lang="en-US" sz="1600" dirty="0" smtClean="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    </a:t>
            </a:r>
            <a:r>
              <a:rPr lang="en-US" sz="1600" dirty="0" err="1" smtClean="0">
                <a:solidFill>
                  <a:schemeClr val="tx1"/>
                </a:solidFill>
                <a:latin typeface="Courier New" panose="02070309020205020404" pitchFamily="49" charset="0"/>
                <a:cs typeface="Courier New" panose="02070309020205020404" pitchFamily="49" charset="0"/>
              </a:rPr>
              <a:t>conn.commit</a:t>
            </a:r>
            <a:r>
              <a:rPr lang="en-US" sz="1600" dirty="0">
                <a:solidFill>
                  <a:schemeClr val="tx1"/>
                </a:solidFill>
                <a:latin typeface="Courier New" panose="02070309020205020404" pitchFamily="49" charset="0"/>
                <a:cs typeface="Courier New" panose="02070309020205020404" pitchFamily="49" charset="0"/>
              </a:rPr>
              <a:t>()</a:t>
            </a:r>
            <a:endParaRPr lang="en-US" sz="1600" dirty="0" smtClean="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smtClean="0"/>
              <a:t>How to use the commit() method to insert data into the database</a:t>
            </a:r>
            <a:endParaRPr lang="en-US" dirty="0"/>
          </a:p>
        </p:txBody>
      </p:sp>
    </p:spTree>
    <p:extLst>
      <p:ext uri="{BB962C8B-B14F-4D97-AF65-F5344CB8AC3E}">
        <p14:creationId xmlns:p14="http://schemas.microsoft.com/office/powerpoint/2010/main" val="2459925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a:t>
            </a:r>
            <a:r>
              <a:rPr lang="en-US" dirty="0" smtClean="0"/>
              <a:t>Insert Data into the Database</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sz="1600" dirty="0" smtClean="0">
                <a:solidFill>
                  <a:schemeClr val="tx1"/>
                </a:solidFill>
              </a:rPr>
              <a:t>In the previous example, five </a:t>
            </a:r>
            <a:r>
              <a:rPr lang="en-US" sz="1600" dirty="0">
                <a:solidFill>
                  <a:schemeClr val="tx1"/>
                </a:solidFill>
              </a:rPr>
              <a:t>variables </a:t>
            </a:r>
            <a:r>
              <a:rPr lang="en-US" sz="1600" dirty="0" smtClean="0">
                <a:solidFill>
                  <a:schemeClr val="tx1"/>
                </a:solidFill>
              </a:rPr>
              <a:t>are set for the new employee that will be added to the database including name</a:t>
            </a:r>
            <a:r>
              <a:rPr lang="en-US" sz="1600" dirty="0">
                <a:solidFill>
                  <a:schemeClr val="tx1"/>
                </a:solidFill>
              </a:rPr>
              <a:t>, username, password, email, and </a:t>
            </a:r>
            <a:r>
              <a:rPr lang="en-US" sz="1600" dirty="0" err="1" smtClean="0">
                <a:solidFill>
                  <a:schemeClr val="tx1"/>
                </a:solidFill>
              </a:rPr>
              <a:t>roleid</a:t>
            </a:r>
            <a:r>
              <a:rPr lang="en-US" sz="1600" dirty="0" smtClean="0">
                <a:solidFill>
                  <a:schemeClr val="tx1"/>
                </a:solidFill>
              </a:rPr>
              <a:t>. Next</a:t>
            </a:r>
            <a:r>
              <a:rPr lang="en-US" sz="1600" dirty="0">
                <a:solidFill>
                  <a:schemeClr val="tx1"/>
                </a:solidFill>
              </a:rPr>
              <a:t>, </a:t>
            </a:r>
            <a:r>
              <a:rPr lang="en-US" sz="1600" dirty="0" smtClean="0">
                <a:solidFill>
                  <a:schemeClr val="tx1"/>
                </a:solidFill>
              </a:rPr>
              <a:t>a </a:t>
            </a:r>
            <a:r>
              <a:rPr lang="en-US" sz="1600" dirty="0">
                <a:solidFill>
                  <a:schemeClr val="tx1"/>
                </a:solidFill>
              </a:rPr>
              <a:t>with </a:t>
            </a:r>
            <a:r>
              <a:rPr lang="en-US" sz="1600" dirty="0" smtClean="0">
                <a:solidFill>
                  <a:schemeClr val="tx1"/>
                </a:solidFill>
              </a:rPr>
              <a:t>statement is used </a:t>
            </a:r>
            <a:r>
              <a:rPr lang="en-US" sz="1600" dirty="0">
                <a:solidFill>
                  <a:schemeClr val="tx1"/>
                </a:solidFill>
              </a:rPr>
              <a:t>to open a cursor object named cursor. Inside the with statement, the code creates a string named </a:t>
            </a:r>
            <a:r>
              <a:rPr lang="en-US" sz="1600" dirty="0" err="1" smtClean="0">
                <a:solidFill>
                  <a:schemeClr val="tx1"/>
                </a:solidFill>
              </a:rPr>
              <a:t>sql</a:t>
            </a:r>
            <a:r>
              <a:rPr lang="en-US" sz="1600" dirty="0" smtClean="0">
                <a:solidFill>
                  <a:schemeClr val="tx1"/>
                </a:solidFill>
              </a:rPr>
              <a:t> </a:t>
            </a:r>
            <a:r>
              <a:rPr lang="en-US" sz="1600" dirty="0">
                <a:solidFill>
                  <a:schemeClr val="tx1"/>
                </a:solidFill>
              </a:rPr>
              <a:t>that stores the INSERT statement. This statement uses question mark placeholders for five values. Then, the execute() method is called with a tuple argument that </a:t>
            </a:r>
            <a:r>
              <a:rPr lang="en-US" sz="1600" dirty="0" smtClean="0">
                <a:solidFill>
                  <a:schemeClr val="tx1"/>
                </a:solidFill>
              </a:rPr>
              <a:t>supplies the </a:t>
            </a:r>
            <a:r>
              <a:rPr lang="en-US" sz="1600" dirty="0">
                <a:solidFill>
                  <a:schemeClr val="tx1"/>
                </a:solidFill>
              </a:rPr>
              <a:t>values for these placeholders. As a result, the INSERT statement that the database actually runs becomes:</a:t>
            </a:r>
          </a:p>
          <a:p>
            <a:endParaRPr lang="en-US" sz="1600" dirty="0">
              <a:solidFill>
                <a:schemeClr val="tx1"/>
              </a:solidFill>
            </a:endParaRPr>
          </a:p>
          <a:p>
            <a:r>
              <a:rPr lang="en-US" sz="1600" dirty="0">
                <a:solidFill>
                  <a:schemeClr val="tx1"/>
                </a:solidFill>
                <a:latin typeface="Courier New" panose="02070309020205020404" pitchFamily="49" charset="0"/>
                <a:cs typeface="Courier New" panose="02070309020205020404" pitchFamily="49" charset="0"/>
              </a:rPr>
              <a:t>INSERT INTO employees (name, username, password, email, </a:t>
            </a:r>
            <a:r>
              <a:rPr lang="en-US" sz="1600" dirty="0" err="1">
                <a:solidFill>
                  <a:schemeClr val="tx1"/>
                </a:solidFill>
                <a:latin typeface="Courier New" panose="02070309020205020404" pitchFamily="49" charset="0"/>
                <a:cs typeface="Courier New" panose="02070309020205020404" pitchFamily="49" charset="0"/>
              </a:rPr>
              <a:t>roleid</a:t>
            </a:r>
            <a:r>
              <a:rPr lang="en-US" sz="1600" dirty="0">
                <a:solidFill>
                  <a:schemeClr val="tx1"/>
                </a:solidFill>
                <a:latin typeface="Courier New" panose="02070309020205020404" pitchFamily="49" charset="0"/>
                <a:cs typeface="Courier New" panose="02070309020205020404" pitchFamily="49" charset="0"/>
              </a:rPr>
              <a:t>) </a:t>
            </a:r>
            <a:r>
              <a:rPr lang="en-US" sz="1600" dirty="0" smtClean="0">
                <a:solidFill>
                  <a:schemeClr val="tx1"/>
                </a:solidFill>
                <a:latin typeface="Courier New" panose="02070309020205020404" pitchFamily="49" charset="0"/>
                <a:cs typeface="Courier New" panose="02070309020205020404" pitchFamily="49" charset="0"/>
              </a:rPr>
              <a:t/>
            </a:r>
            <a:br>
              <a:rPr lang="en-US" sz="1600" dirty="0" smtClean="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VALUES ("Sam", "</a:t>
            </a:r>
            <a:r>
              <a:rPr lang="en-US" sz="1600" dirty="0" err="1" smtClean="0">
                <a:solidFill>
                  <a:schemeClr val="tx1"/>
                </a:solidFill>
                <a:latin typeface="Courier New" panose="02070309020205020404" pitchFamily="49" charset="0"/>
                <a:cs typeface="Courier New" panose="02070309020205020404" pitchFamily="49" charset="0"/>
              </a:rPr>
              <a:t>ssupport</a:t>
            </a:r>
            <a:r>
              <a:rPr lang="en-US" sz="1600" dirty="0">
                <a:solidFill>
                  <a:schemeClr val="tx1"/>
                </a:solidFill>
                <a:latin typeface="Courier New" panose="02070309020205020404" pitchFamily="49" charset="0"/>
                <a:cs typeface="Courier New" panose="02070309020205020404" pitchFamily="49" charset="0"/>
              </a:rPr>
              <a:t>"</a:t>
            </a:r>
            <a:r>
              <a:rPr lang="en-US" sz="1600" dirty="0" smtClean="0">
                <a:solidFill>
                  <a:schemeClr val="tx1"/>
                </a:solidFill>
                <a:latin typeface="Courier New" panose="02070309020205020404" pitchFamily="49" charset="0"/>
                <a:cs typeface="Courier New" panose="02070309020205020404" pitchFamily="49" charset="0"/>
              </a:rPr>
              <a:t>, "</a:t>
            </a:r>
            <a:r>
              <a:rPr lang="en-US" sz="1600" dirty="0" err="1" smtClean="0">
                <a:solidFill>
                  <a:schemeClr val="tx1"/>
                </a:solidFill>
                <a:latin typeface="Courier New" panose="02070309020205020404" pitchFamily="49" charset="0"/>
                <a:cs typeface="Courier New" panose="02070309020205020404" pitchFamily="49" charset="0"/>
              </a:rPr>
              <a:t>mypassword</a:t>
            </a:r>
            <a:r>
              <a:rPr lang="en-US" sz="1600" dirty="0" smtClean="0">
                <a:solidFill>
                  <a:schemeClr val="tx1"/>
                </a:solidFill>
                <a:latin typeface="Courier New" panose="02070309020205020404" pitchFamily="49" charset="0"/>
                <a:cs typeface="Courier New" panose="02070309020205020404" pitchFamily="49" charset="0"/>
              </a:rPr>
              <a:t>", "sam@vectacorp.com", </a:t>
            </a:r>
            <a:r>
              <a:rPr lang="en-US" sz="1600" dirty="0">
                <a:solidFill>
                  <a:schemeClr val="tx1"/>
                </a:solidFill>
                <a:latin typeface="Courier New" panose="02070309020205020404" pitchFamily="49" charset="0"/>
                <a:cs typeface="Courier New" panose="02070309020205020404" pitchFamily="49" charset="0"/>
              </a:rPr>
              <a:t>2</a:t>
            </a:r>
            <a:r>
              <a:rPr lang="en-US" sz="1600" dirty="0" smtClean="0">
                <a:solidFill>
                  <a:schemeClr val="tx1"/>
                </a:solidFill>
                <a:latin typeface="Courier New" panose="02070309020205020404" pitchFamily="49" charset="0"/>
                <a:cs typeface="Courier New" panose="02070309020205020404" pitchFamily="49" charset="0"/>
              </a:rPr>
              <a:t>)</a:t>
            </a:r>
          </a:p>
          <a:p>
            <a:endParaRPr lang="en-US" sz="1600" dirty="0">
              <a:solidFill>
                <a:schemeClr val="tx1"/>
              </a:solidFill>
            </a:endParaRPr>
          </a:p>
          <a:p>
            <a:r>
              <a:rPr lang="en-US" sz="1600" dirty="0">
                <a:solidFill>
                  <a:schemeClr val="tx1"/>
                </a:solidFill>
              </a:rPr>
              <a:t>After this statement is executed, the commit() method is called to save the new row to the database.</a:t>
            </a:r>
            <a:endParaRPr lang="en-US" sz="1600" dirty="0" smtClean="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smtClean="0"/>
              <a:t>How to use the commit() method to insert data into the database</a:t>
            </a:r>
            <a:endParaRPr lang="en-US" dirty="0"/>
          </a:p>
        </p:txBody>
      </p:sp>
    </p:spTree>
    <p:extLst>
      <p:ext uri="{BB962C8B-B14F-4D97-AF65-F5344CB8AC3E}">
        <p14:creationId xmlns:p14="http://schemas.microsoft.com/office/powerpoint/2010/main" val="609988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2996</TotalTime>
  <Words>287</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Calibri</vt:lpstr>
      <vt:lpstr>Courier New</vt:lpstr>
      <vt:lpstr>Museo Slab 500</vt:lpstr>
      <vt:lpstr>Wingdings</vt:lpstr>
      <vt:lpstr>Master light</vt:lpstr>
      <vt:lpstr>Master dark</vt:lpstr>
      <vt:lpstr>How to Insert Data into the Database</vt:lpstr>
      <vt:lpstr>How to Insert Data into the Database</vt:lpstr>
      <vt:lpstr>How to Insert Data into the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294</cp:revision>
  <dcterms:created xsi:type="dcterms:W3CDTF">2011-04-02T17:19:46Z</dcterms:created>
  <dcterms:modified xsi:type="dcterms:W3CDTF">2018-08-08T19:33:29Z</dcterms:modified>
</cp:coreProperties>
</file>