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5"/>
  </p:notesMasterIdLst>
  <p:handoutMasterIdLst>
    <p:handoutMasterId r:id="rId6"/>
  </p:handoutMasterIdLst>
  <p:sldIdLst>
    <p:sldId id="316" r:id="rId3"/>
    <p:sldId id="317" r:id="rId4"/>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993300"/>
    <a:srgbClr val="000000"/>
    <a:srgbClr val="CC6600"/>
    <a:srgbClr val="F1F3EE"/>
    <a:srgbClr val="D6993C"/>
    <a:srgbClr val="FAD64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77262" autoAdjust="0"/>
  </p:normalViewPr>
  <p:slideViewPr>
    <p:cSldViewPr snapToGrid="0">
      <p:cViewPr varScale="1">
        <p:scale>
          <a:sx n="117" d="100"/>
          <a:sy n="117" d="100"/>
        </p:scale>
        <p:origin x="228"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79" d="100"/>
          <a:sy n="79" d="100"/>
        </p:scale>
        <p:origin x="-242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9-8-2018</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D6BD4-2A44-460F-8349-CDAFC499EC45}" type="datetimeFigureOut">
              <a:rPr lang="en-US" smtClean="0"/>
              <a:t>8/9/2018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A1873-0A52-4A4E-BA28-80AFF6A8486D}" type="slidenum">
              <a:rPr lang="en-US" smtClean="0"/>
              <a:t>‹#›</a:t>
            </a:fld>
            <a:endParaRPr lang="en-US"/>
          </a:p>
        </p:txBody>
      </p:sp>
    </p:spTree>
    <p:extLst>
      <p:ext uri="{BB962C8B-B14F-4D97-AF65-F5344CB8AC3E}">
        <p14:creationId xmlns:p14="http://schemas.microsoft.com/office/powerpoint/2010/main" val="335476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
        <p:nvSpPr>
          <p:cNvPr id="7" name="Title 6"/>
          <p:cNvSpPr>
            <a:spLocks noGrp="1"/>
          </p:cNvSpPr>
          <p:nvPr>
            <p:ph type="title" hasCustomPrompt="1"/>
          </p:nvPr>
        </p:nvSpPr>
        <p:spPr/>
        <p:txBody>
          <a:bodyPr/>
          <a:lstStyle>
            <a:lvl1pPr>
              <a:defRPr baseline="0"/>
            </a:lvl1pPr>
          </a:lstStyle>
          <a:p>
            <a:r>
              <a:rPr lang="en-US" smtClean="0"/>
              <a:t>Master title</a:t>
            </a:r>
            <a:endParaRPr lang="nl-NL"/>
          </a:p>
        </p:txBody>
      </p:sp>
      <p:sp>
        <p:nvSpPr>
          <p:cNvPr id="11" name="Text Placeholder 10"/>
          <p:cNvSpPr>
            <a:spLocks noGrp="1"/>
          </p:cNvSpPr>
          <p:nvPr>
            <p:ph type="body" sz="quarter" idx="12"/>
          </p:nvPr>
        </p:nvSpPr>
        <p:spPr/>
        <p:txBody>
          <a:bodyPr/>
          <a:lstStyle>
            <a:lvl1pPr>
              <a:defRPr>
                <a:solidFill>
                  <a:schemeClr val="tx2"/>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smtClean="0"/>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Title 1"/>
          <p:cNvSpPr>
            <a:spLocks noGrp="1"/>
          </p:cNvSpPr>
          <p:nvPr>
            <p:ph type="title"/>
          </p:nvPr>
        </p:nvSpPr>
        <p:spPr>
          <a:xfrm>
            <a:off x="2255574" y="1988840"/>
            <a:ext cx="4800533" cy="720080"/>
          </a:xfrm>
        </p:spPr>
        <p:txBody>
          <a:bodyPr/>
          <a:lstStyle>
            <a:lvl1pPr algn="l">
              <a:defRPr/>
            </a:lvl1pPr>
          </a:lstStyle>
          <a:p>
            <a:r>
              <a:rPr lang="en-US" smtClean="0"/>
              <a:t>Click to edit Master title style</a:t>
            </a:r>
            <a:endParaRPr lang="nl-NL"/>
          </a:p>
        </p:txBody>
      </p:sp>
      <p:sp>
        <p:nvSpPr>
          <p:cNvPr id="5" name="Text Placeholder 4"/>
          <p:cNvSpPr>
            <a:spLocks noGrp="1"/>
          </p:cNvSpPr>
          <p:nvPr>
            <p:ph type="body" sz="quarter" idx="10"/>
          </p:nvPr>
        </p:nvSpPr>
        <p:spPr>
          <a:xfrm>
            <a:off x="2255573" y="2924944"/>
            <a:ext cx="7874000" cy="3384550"/>
          </a:xfrm>
        </p:spPr>
        <p:txBody>
          <a:bodyPr/>
          <a:lstStyle>
            <a:lvl1pPr>
              <a:defRPr sz="3600" spc="-150">
                <a:solidFill>
                  <a:schemeClr val="tx2"/>
                </a:solidFill>
              </a:defRPr>
            </a:lvl1pPr>
            <a:lvl2pPr>
              <a:defRPr sz="21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cxnSp>
        <p:nvCxnSpPr>
          <p:cNvPr id="7" name="Straight Connector 6"/>
          <p:cNvCxnSpPr/>
          <p:nvPr userDrawn="1"/>
        </p:nvCxnSpPr>
        <p:spPr>
          <a:xfrm>
            <a:off x="335360" y="1052736"/>
            <a:ext cx="109452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nl-NL"/>
          </a:p>
        </p:txBody>
      </p:sp>
      <p:sp>
        <p:nvSpPr>
          <p:cNvPr id="8" name="Text Placeholder 7"/>
          <p:cNvSpPr>
            <a:spLocks noGrp="1"/>
          </p:cNvSpPr>
          <p:nvPr>
            <p:ph type="body" sz="quarter" idx="10"/>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userDrawn="1"/>
        </p:nvSpPr>
        <p:spPr>
          <a:xfrm>
            <a:off x="6096000" y="6453336"/>
            <a:ext cx="58566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smtClean="0">
                <a:ln>
                  <a:noFill/>
                </a:ln>
                <a:solidFill>
                  <a:schemeClr val="accent2"/>
                </a:solidFill>
                <a:effectLst/>
                <a:uLnTx/>
                <a:uFillTx/>
                <a:latin typeface="+mj-lt"/>
                <a:ea typeface="+mj-ea"/>
                <a:cs typeface="+mj-cs"/>
              </a:rPr>
              <a:t>Copyright © Zak Ruvalcaba</a:t>
            </a:r>
            <a:endParaRPr kumimoji="0" lang="nl-NL" sz="1200" b="0" i="0" u="none" strike="noStrike" kern="1200" cap="none" spc="0" normalizeH="0" baseline="0" noProof="0" dirty="0" smtClean="0">
              <a:ln>
                <a:noFill/>
              </a:ln>
              <a:solidFill>
                <a:schemeClr val="accent2"/>
              </a:solidFill>
              <a:effectLst/>
              <a:uLnTx/>
              <a:uFillTx/>
              <a:latin typeface="+mj-lt"/>
              <a:ea typeface="+mj-ea"/>
              <a:cs typeface="+mj-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smtClean="0"/>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iming>
    <p:tnLst>
      <p:par>
        <p:cTn id="1" dur="indefinite" restart="never" nodeType="tmRoot"/>
      </p:par>
    </p:tnLst>
  </p:timing>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2"/>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1664619" y="-99392"/>
            <a:ext cx="672075" cy="7056784"/>
          </a:xfrm>
          <a:prstGeom prst="rect">
            <a:avLst/>
          </a:prstGeom>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solidFill>
                <a:schemeClr val="accent3"/>
              </a:solidFill>
            </a:endParaRPr>
          </a:p>
        </p:txBody>
      </p:sp>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smtClean="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smtClean="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smtClean="0"/>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51" r:id="rId1"/>
  </p:sldLayoutIdLst>
  <p:timing>
    <p:tnLst>
      <p:par>
        <p:cTn id="1" dur="indefinite" restart="never" nodeType="tmRoot"/>
      </p:par>
    </p:tnLst>
  </p:timing>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bg2"/>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bg2"/>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to Handle Database Exceptions</a:t>
            </a:r>
            <a:endParaRPr lang="nl-NL" dirty="0"/>
          </a:p>
        </p:txBody>
      </p:sp>
      <p:sp>
        <p:nvSpPr>
          <p:cNvPr id="7" name="Text Placeholder 6"/>
          <p:cNvSpPr>
            <a:spLocks noGrp="1"/>
          </p:cNvSpPr>
          <p:nvPr>
            <p:ph type="body" sz="quarter" idx="14"/>
          </p:nvPr>
        </p:nvSpPr>
        <p:spPr>
          <a:xfrm>
            <a:off x="335360" y="1628800"/>
            <a:ext cx="11513740" cy="4679950"/>
          </a:xfrm>
        </p:spPr>
        <p:txBody>
          <a:bodyPr>
            <a:normAutofit/>
          </a:bodyPr>
          <a:lstStyle/>
          <a:p>
            <a:r>
              <a:rPr lang="en-US" sz="1600" dirty="0">
                <a:solidFill>
                  <a:schemeClr val="tx1"/>
                </a:solidFill>
              </a:rPr>
              <a:t>When you write </a:t>
            </a:r>
            <a:r>
              <a:rPr lang="en-US" sz="1600" dirty="0" smtClean="0">
                <a:solidFill>
                  <a:schemeClr val="tx1"/>
                </a:solidFill>
              </a:rPr>
              <a:t>database code in Python, </a:t>
            </a:r>
            <a:r>
              <a:rPr lang="en-US" sz="1600" dirty="0">
                <a:solidFill>
                  <a:schemeClr val="tx1"/>
                </a:solidFill>
              </a:rPr>
              <a:t>the database may throw exceptions if it can’t execute the code successfully. For example, SQLite raises an exception if you try to execute a query on a table that isn’t in the database, or if you attempt to add a row to a table that has the same primary key as another row in the </a:t>
            </a:r>
            <a:r>
              <a:rPr lang="en-US" sz="1600" dirty="0" smtClean="0">
                <a:solidFill>
                  <a:schemeClr val="tx1"/>
                </a:solidFill>
              </a:rPr>
              <a:t>table.</a:t>
            </a:r>
          </a:p>
          <a:p>
            <a:endParaRPr lang="en-US" sz="1600" dirty="0">
              <a:solidFill>
                <a:schemeClr val="tx1"/>
              </a:solidFill>
            </a:endParaRPr>
          </a:p>
          <a:p>
            <a:r>
              <a:rPr lang="en-US" sz="1600" dirty="0" smtClean="0">
                <a:solidFill>
                  <a:schemeClr val="tx1"/>
                </a:solidFill>
              </a:rPr>
              <a:t>Unlike MySQL or SQL Server, SQLite doesn’t raise exceptions for some types of operations that may result in bad data such as orphaned keys. For example, SQLite doesn’t raise an exception if you attempt to insert a row that has an invalid foreign key value, or if you attempt to delete a row that has a foreign key value that’s being used by other rows.</a:t>
            </a:r>
          </a:p>
        </p:txBody>
      </p:sp>
      <p:sp>
        <p:nvSpPr>
          <p:cNvPr id="2" name="Text Placeholder 1"/>
          <p:cNvSpPr>
            <a:spLocks noGrp="1"/>
          </p:cNvSpPr>
          <p:nvPr>
            <p:ph type="body" sz="quarter" idx="11"/>
          </p:nvPr>
        </p:nvSpPr>
        <p:spPr/>
        <p:txBody>
          <a:bodyPr/>
          <a:lstStyle/>
          <a:p>
            <a:r>
              <a:rPr lang="en-US" dirty="0"/>
              <a:t>How to use a try…except statement to handle database exceptions</a:t>
            </a:r>
            <a:endParaRPr lang="en-US" dirty="0"/>
          </a:p>
        </p:txBody>
      </p:sp>
    </p:spTree>
    <p:extLst>
      <p:ext uri="{BB962C8B-B14F-4D97-AF65-F5344CB8AC3E}">
        <p14:creationId xmlns:p14="http://schemas.microsoft.com/office/powerpoint/2010/main" val="36591961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to Handle Database Exceptions</a:t>
            </a:r>
            <a:endParaRPr lang="nl-NL" dirty="0"/>
          </a:p>
        </p:txBody>
      </p:sp>
      <p:sp>
        <p:nvSpPr>
          <p:cNvPr id="7" name="Text Placeholder 6"/>
          <p:cNvSpPr>
            <a:spLocks noGrp="1"/>
          </p:cNvSpPr>
          <p:nvPr>
            <p:ph type="body" sz="quarter" idx="14"/>
          </p:nvPr>
        </p:nvSpPr>
        <p:spPr>
          <a:xfrm>
            <a:off x="335360" y="1628800"/>
            <a:ext cx="11513740" cy="5090407"/>
          </a:xfrm>
        </p:spPr>
        <p:txBody>
          <a:bodyPr>
            <a:normAutofit/>
          </a:bodyPr>
          <a:lstStyle/>
          <a:p>
            <a:r>
              <a:rPr lang="en-US" sz="1600" dirty="0">
                <a:solidFill>
                  <a:schemeClr val="tx1"/>
                </a:solidFill>
              </a:rPr>
              <a:t>If you need to handle basic database exceptions, you can use try statements to handle </a:t>
            </a:r>
            <a:r>
              <a:rPr lang="en-US" sz="1600" dirty="0" smtClean="0">
                <a:solidFill>
                  <a:schemeClr val="tx1"/>
                </a:solidFill>
              </a:rPr>
              <a:t>them just </a:t>
            </a:r>
            <a:r>
              <a:rPr lang="en-US" sz="1600" dirty="0">
                <a:solidFill>
                  <a:schemeClr val="tx1"/>
                </a:solidFill>
              </a:rPr>
              <a:t>as you would handle any other exception. In this </a:t>
            </a:r>
            <a:r>
              <a:rPr lang="en-US" sz="1600" dirty="0" smtClean="0">
                <a:solidFill>
                  <a:schemeClr val="tx1"/>
                </a:solidFill>
              </a:rPr>
              <a:t>example</a:t>
            </a:r>
            <a:r>
              <a:rPr lang="en-US" sz="1600" dirty="0">
                <a:solidFill>
                  <a:schemeClr val="tx1"/>
                </a:solidFill>
              </a:rPr>
              <a:t>, the code that executes the SELECT statement may raise an </a:t>
            </a:r>
            <a:r>
              <a:rPr lang="en-US" sz="1600" dirty="0" smtClean="0">
                <a:solidFill>
                  <a:schemeClr val="tx1"/>
                </a:solidFill>
              </a:rPr>
              <a:t>Error</a:t>
            </a:r>
            <a:r>
              <a:rPr lang="en-US" sz="1600" dirty="0">
                <a:solidFill>
                  <a:schemeClr val="tx1"/>
                </a:solidFill>
              </a:rPr>
              <a:t>. That might happen, for example, if the connect() method doesn’t find the </a:t>
            </a:r>
            <a:r>
              <a:rPr lang="en-US" sz="1600" dirty="0" err="1">
                <a:solidFill>
                  <a:schemeClr val="tx1"/>
                </a:solidFill>
              </a:rPr>
              <a:t>helpdesk.sqlite</a:t>
            </a:r>
            <a:r>
              <a:rPr lang="en-US" sz="1600" dirty="0">
                <a:solidFill>
                  <a:schemeClr val="tx1"/>
                </a:solidFill>
              </a:rPr>
              <a:t> </a:t>
            </a:r>
            <a:r>
              <a:rPr lang="en-US" sz="1600" dirty="0" smtClean="0">
                <a:solidFill>
                  <a:schemeClr val="tx1"/>
                </a:solidFill>
              </a:rPr>
              <a:t>database or if your SQL code isn't written correctly. This example prints </a:t>
            </a:r>
            <a:r>
              <a:rPr lang="en-US" sz="1600" dirty="0">
                <a:solidFill>
                  <a:schemeClr val="tx1"/>
                </a:solidFill>
              </a:rPr>
              <a:t>an error message and sets the employees variable to </a:t>
            </a:r>
            <a:r>
              <a:rPr lang="en-US" sz="1600" dirty="0" smtClean="0">
                <a:solidFill>
                  <a:schemeClr val="tx1"/>
                </a:solidFill>
              </a:rPr>
              <a:t>None if any errors are detected:</a:t>
            </a:r>
          </a:p>
          <a:p>
            <a:endParaRPr lang="en-US" sz="1600" dirty="0">
              <a:solidFill>
                <a:schemeClr val="tx1"/>
              </a:solidFill>
            </a:endParaRPr>
          </a:p>
          <a:p>
            <a:r>
              <a:rPr lang="en-US" sz="1600" b="1" dirty="0">
                <a:solidFill>
                  <a:schemeClr val="tx1"/>
                </a:solidFill>
                <a:latin typeface="Courier New" panose="02070309020205020404" pitchFamily="49" charset="0"/>
                <a:cs typeface="Courier New" panose="02070309020205020404" pitchFamily="49" charset="0"/>
              </a:rPr>
              <a:t>try</a:t>
            </a:r>
            <a:r>
              <a:rPr lang="en-US" sz="1600" b="1" dirty="0" smtClean="0">
                <a:solidFill>
                  <a:schemeClr val="tx1"/>
                </a:solidFill>
                <a:latin typeface="Courier New" panose="02070309020205020404" pitchFamily="49" charset="0"/>
                <a:cs typeface="Courier New" panose="02070309020205020404" pitchFamily="49" charset="0"/>
              </a:rPr>
              <a:t>:</a:t>
            </a:r>
            <a:br>
              <a:rPr lang="en-US" sz="1600" b="1" dirty="0" smtClean="0">
                <a:solidFill>
                  <a:schemeClr val="tx1"/>
                </a:solidFill>
                <a:latin typeface="Courier New" panose="02070309020205020404" pitchFamily="49" charset="0"/>
                <a:cs typeface="Courier New" panose="02070309020205020404" pitchFamily="49" charset="0"/>
              </a:rPr>
            </a:br>
            <a:r>
              <a:rPr lang="en-US" sz="1600" dirty="0" smtClean="0">
                <a:solidFill>
                  <a:schemeClr val="tx1"/>
                </a:solidFill>
                <a:latin typeface="Courier New" panose="02070309020205020404" pitchFamily="49" charset="0"/>
                <a:cs typeface="Courier New" panose="02070309020205020404" pitchFamily="49" charset="0"/>
              </a:rPr>
              <a:t>    with </a:t>
            </a:r>
            <a:r>
              <a:rPr lang="en-US" sz="1600" dirty="0">
                <a:solidFill>
                  <a:schemeClr val="tx1"/>
                </a:solidFill>
                <a:latin typeface="Courier New" panose="02070309020205020404" pitchFamily="49" charset="0"/>
                <a:cs typeface="Courier New" panose="02070309020205020404" pitchFamily="49" charset="0"/>
              </a:rPr>
              <a:t>closing(</a:t>
            </a:r>
            <a:r>
              <a:rPr lang="en-US" sz="1600" dirty="0" err="1">
                <a:solidFill>
                  <a:schemeClr val="tx1"/>
                </a:solidFill>
                <a:latin typeface="Courier New" panose="02070309020205020404" pitchFamily="49" charset="0"/>
                <a:cs typeface="Courier New" panose="02070309020205020404" pitchFamily="49" charset="0"/>
              </a:rPr>
              <a:t>conn.cursor</a:t>
            </a:r>
            <a:r>
              <a:rPr lang="en-US" sz="1600" dirty="0">
                <a:solidFill>
                  <a:schemeClr val="tx1"/>
                </a:solidFill>
                <a:latin typeface="Courier New" panose="02070309020205020404" pitchFamily="49" charset="0"/>
                <a:cs typeface="Courier New" panose="02070309020205020404" pitchFamily="49" charset="0"/>
              </a:rPr>
              <a:t>()) as </a:t>
            </a:r>
            <a:r>
              <a:rPr lang="en-US" sz="1600" dirty="0" smtClean="0">
                <a:solidFill>
                  <a:schemeClr val="tx1"/>
                </a:solidFill>
                <a:latin typeface="Courier New" panose="02070309020205020404" pitchFamily="49" charset="0"/>
                <a:cs typeface="Courier New" panose="02070309020205020404" pitchFamily="49" charset="0"/>
              </a:rPr>
              <a:t>cursor:</a:t>
            </a:r>
            <a:br>
              <a:rPr lang="en-US" sz="1600" dirty="0" smtClean="0">
                <a:solidFill>
                  <a:schemeClr val="tx1"/>
                </a:solidFill>
                <a:latin typeface="Courier New" panose="02070309020205020404" pitchFamily="49" charset="0"/>
                <a:cs typeface="Courier New" panose="02070309020205020404" pitchFamily="49" charset="0"/>
              </a:rPr>
            </a:br>
            <a:r>
              <a:rPr lang="en-US" sz="1600" dirty="0" smtClean="0">
                <a:solidFill>
                  <a:schemeClr val="tx1"/>
                </a:solidFill>
                <a:latin typeface="Courier New" panose="02070309020205020404" pitchFamily="49" charset="0"/>
                <a:cs typeface="Courier New" panose="02070309020205020404" pitchFamily="49" charset="0"/>
              </a:rPr>
              <a:t>        query </a:t>
            </a:r>
            <a:r>
              <a:rPr lang="en-US" sz="1600" dirty="0">
                <a:solidFill>
                  <a:schemeClr val="tx1"/>
                </a:solidFill>
                <a:latin typeface="Courier New" panose="02070309020205020404" pitchFamily="49" charset="0"/>
                <a:cs typeface="Courier New" panose="02070309020205020404" pitchFamily="49" charset="0"/>
              </a:rPr>
              <a:t>= "</a:t>
            </a:r>
            <a:r>
              <a:rPr lang="en-US" sz="1600" dirty="0" smtClean="0">
                <a:solidFill>
                  <a:schemeClr val="tx1"/>
                </a:solidFill>
                <a:latin typeface="Courier New" panose="02070309020205020404" pitchFamily="49" charset="0"/>
                <a:cs typeface="Courier New" panose="02070309020205020404" pitchFamily="49" charset="0"/>
              </a:rPr>
              <a:t>SELECT </a:t>
            </a:r>
            <a:r>
              <a:rPr lang="en-US" sz="1600" dirty="0">
                <a:solidFill>
                  <a:schemeClr val="tx1"/>
                </a:solidFill>
                <a:latin typeface="Courier New" panose="02070309020205020404" pitchFamily="49" charset="0"/>
                <a:cs typeface="Courier New" panose="02070309020205020404" pitchFamily="49" charset="0"/>
              </a:rPr>
              <a:t>* FROM </a:t>
            </a:r>
            <a:r>
              <a:rPr lang="en-US" sz="1600" dirty="0" err="1" smtClean="0">
                <a:solidFill>
                  <a:schemeClr val="tx1"/>
                </a:solidFill>
                <a:latin typeface="Courier New" panose="02070309020205020404" pitchFamily="49" charset="0"/>
                <a:cs typeface="Courier New" panose="02070309020205020404" pitchFamily="49" charset="0"/>
              </a:rPr>
              <a:t>employees_roles</a:t>
            </a:r>
            <a:r>
              <a:rPr lang="en-US" sz="1600" dirty="0" smtClean="0">
                <a:solidFill>
                  <a:schemeClr val="tx1"/>
                </a:solidFill>
                <a:latin typeface="Courier New" panose="02070309020205020404" pitchFamily="49" charset="0"/>
                <a:cs typeface="Courier New" panose="02070309020205020404" pitchFamily="49" charset="0"/>
              </a:rPr>
              <a:t> WHERE </a:t>
            </a:r>
            <a:r>
              <a:rPr lang="en-US" sz="1600" dirty="0" err="1" smtClean="0">
                <a:solidFill>
                  <a:schemeClr val="tx1"/>
                </a:solidFill>
                <a:latin typeface="Courier New" panose="02070309020205020404" pitchFamily="49" charset="0"/>
                <a:cs typeface="Courier New" panose="02070309020205020404" pitchFamily="49" charset="0"/>
              </a:rPr>
              <a:t>employeeid</a:t>
            </a:r>
            <a:r>
              <a:rPr lang="en-US" sz="1600" dirty="0" smtClean="0">
                <a:solidFill>
                  <a:schemeClr val="tx1"/>
                </a:solidFill>
                <a:latin typeface="Courier New" panose="02070309020205020404" pitchFamily="49" charset="0"/>
                <a:cs typeface="Courier New" panose="02070309020205020404" pitchFamily="49" charset="0"/>
              </a:rPr>
              <a:t> = ?"</a:t>
            </a:r>
            <a:br>
              <a:rPr lang="en-US" sz="1600" dirty="0" smtClean="0">
                <a:solidFill>
                  <a:schemeClr val="tx1"/>
                </a:solidFill>
                <a:latin typeface="Courier New" panose="02070309020205020404" pitchFamily="49" charset="0"/>
                <a:cs typeface="Courier New" panose="02070309020205020404" pitchFamily="49" charset="0"/>
              </a:rPr>
            </a:br>
            <a:r>
              <a:rPr lang="en-US" sz="1600" dirty="0" smtClean="0">
                <a:solidFill>
                  <a:schemeClr val="tx1"/>
                </a:solidFill>
                <a:latin typeface="Courier New" panose="02070309020205020404" pitchFamily="49" charset="0"/>
                <a:cs typeface="Courier New" panose="02070309020205020404" pitchFamily="49" charset="0"/>
              </a:rPr>
              <a:t>        </a:t>
            </a:r>
            <a:r>
              <a:rPr lang="en-US" sz="1600" dirty="0" err="1" smtClean="0">
                <a:solidFill>
                  <a:schemeClr val="tx1"/>
                </a:solidFill>
                <a:latin typeface="Courier New" panose="02070309020205020404" pitchFamily="49" charset="0"/>
                <a:cs typeface="Courier New" panose="02070309020205020404" pitchFamily="49" charset="0"/>
              </a:rPr>
              <a:t>cursor.execute</a:t>
            </a:r>
            <a:r>
              <a:rPr lang="en-US" sz="1600" dirty="0" smtClean="0">
                <a:solidFill>
                  <a:schemeClr val="tx1"/>
                </a:solidFill>
                <a:latin typeface="Courier New" panose="02070309020205020404" pitchFamily="49" charset="0"/>
                <a:cs typeface="Courier New" panose="02070309020205020404" pitchFamily="49" charset="0"/>
              </a:rPr>
              <a:t>(query</a:t>
            </a:r>
            <a:r>
              <a:rPr lang="en-US" sz="1600" dirty="0">
                <a:solidFill>
                  <a:schemeClr val="tx1"/>
                </a:solidFill>
                <a:latin typeface="Courier New" panose="02070309020205020404" pitchFamily="49" charset="0"/>
                <a:cs typeface="Courier New" panose="02070309020205020404" pitchFamily="49" charset="0"/>
              </a:rPr>
              <a:t>, </a:t>
            </a:r>
            <a:r>
              <a:rPr lang="en-US" sz="1600" dirty="0" smtClean="0">
                <a:solidFill>
                  <a:schemeClr val="tx1"/>
                </a:solidFill>
                <a:latin typeface="Courier New" panose="02070309020205020404" pitchFamily="49" charset="0"/>
                <a:cs typeface="Courier New" panose="02070309020205020404" pitchFamily="49" charset="0"/>
              </a:rPr>
              <a:t>(56,))</a:t>
            </a:r>
            <a:br>
              <a:rPr lang="en-US" sz="1600" dirty="0" smtClean="0">
                <a:solidFill>
                  <a:schemeClr val="tx1"/>
                </a:solidFill>
                <a:latin typeface="Courier New" panose="02070309020205020404" pitchFamily="49" charset="0"/>
                <a:cs typeface="Courier New" panose="02070309020205020404" pitchFamily="49" charset="0"/>
              </a:rPr>
            </a:br>
            <a:r>
              <a:rPr lang="en-US" sz="1600" dirty="0" smtClean="0">
                <a:solidFill>
                  <a:schemeClr val="tx1"/>
                </a:solidFill>
                <a:latin typeface="Courier New" panose="02070309020205020404" pitchFamily="49" charset="0"/>
                <a:cs typeface="Courier New" panose="02070309020205020404" pitchFamily="49" charset="0"/>
              </a:rPr>
              <a:t>        employees </a:t>
            </a:r>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cursor</a:t>
            </a:r>
            <a:r>
              <a:rPr lang="en-US" sz="1600" dirty="0" err="1" smtClean="0">
                <a:solidFill>
                  <a:schemeClr val="tx1"/>
                </a:solidFill>
                <a:latin typeface="Courier New" panose="02070309020205020404" pitchFamily="49" charset="0"/>
                <a:cs typeface="Courier New" panose="02070309020205020404" pitchFamily="49" charset="0"/>
              </a:rPr>
              <a:t>.fetchall</a:t>
            </a:r>
            <a:r>
              <a:rPr lang="en-US" sz="1600" dirty="0" smtClean="0">
                <a:solidFill>
                  <a:schemeClr val="tx1"/>
                </a:solidFill>
                <a:latin typeface="Courier New" panose="02070309020205020404" pitchFamily="49" charset="0"/>
                <a:cs typeface="Courier New" panose="02070309020205020404" pitchFamily="49" charset="0"/>
              </a:rPr>
              <a:t>()</a:t>
            </a:r>
            <a:br>
              <a:rPr lang="en-US" sz="1600" dirty="0" smtClean="0">
                <a:solidFill>
                  <a:schemeClr val="tx1"/>
                </a:solidFill>
                <a:latin typeface="Courier New" panose="02070309020205020404" pitchFamily="49" charset="0"/>
                <a:cs typeface="Courier New" panose="02070309020205020404" pitchFamily="49" charset="0"/>
              </a:rPr>
            </a:br>
            <a:r>
              <a:rPr lang="en-US" sz="1600" b="1" dirty="0" smtClean="0">
                <a:solidFill>
                  <a:schemeClr val="tx1"/>
                </a:solidFill>
                <a:latin typeface="Courier New" panose="02070309020205020404" pitchFamily="49" charset="0"/>
                <a:cs typeface="Courier New" panose="02070309020205020404" pitchFamily="49" charset="0"/>
              </a:rPr>
              <a:t>except sqlite3.Error </a:t>
            </a:r>
            <a:r>
              <a:rPr lang="en-US" sz="1600" b="1" dirty="0">
                <a:solidFill>
                  <a:schemeClr val="tx1"/>
                </a:solidFill>
                <a:latin typeface="Courier New" panose="02070309020205020404" pitchFamily="49" charset="0"/>
                <a:cs typeface="Courier New" panose="02070309020205020404" pitchFamily="49" charset="0"/>
              </a:rPr>
              <a:t>as e</a:t>
            </a:r>
            <a:r>
              <a:rPr lang="en-US" sz="1600" b="1" dirty="0" smtClean="0">
                <a:solidFill>
                  <a:schemeClr val="tx1"/>
                </a:solidFill>
                <a:latin typeface="Courier New" panose="02070309020205020404" pitchFamily="49" charset="0"/>
                <a:cs typeface="Courier New" panose="02070309020205020404" pitchFamily="49" charset="0"/>
              </a:rPr>
              <a:t>:</a:t>
            </a:r>
            <a:br>
              <a:rPr lang="en-US" sz="1600" b="1" dirty="0" smtClean="0">
                <a:solidFill>
                  <a:schemeClr val="tx1"/>
                </a:solidFill>
                <a:latin typeface="Courier New" panose="02070309020205020404" pitchFamily="49" charset="0"/>
                <a:cs typeface="Courier New" panose="02070309020205020404" pitchFamily="49" charset="0"/>
              </a:rPr>
            </a:br>
            <a:r>
              <a:rPr lang="en-US" sz="1600" b="1" dirty="0" smtClean="0">
                <a:solidFill>
                  <a:schemeClr val="tx1"/>
                </a:solidFill>
                <a:latin typeface="Courier New" panose="02070309020205020404" pitchFamily="49" charset="0"/>
                <a:cs typeface="Courier New" panose="02070309020205020404" pitchFamily="49" charset="0"/>
              </a:rPr>
              <a:t>    print("There was an error: ", </a:t>
            </a:r>
            <a:r>
              <a:rPr lang="en-US" sz="1600" b="1" dirty="0">
                <a:solidFill>
                  <a:schemeClr val="tx1"/>
                </a:solidFill>
                <a:latin typeface="Courier New" panose="02070309020205020404" pitchFamily="49" charset="0"/>
                <a:cs typeface="Courier New" panose="02070309020205020404" pitchFamily="49" charset="0"/>
              </a:rPr>
              <a:t>e</a:t>
            </a:r>
            <a:r>
              <a:rPr lang="en-US" sz="1600" b="1" dirty="0" smtClean="0">
                <a:solidFill>
                  <a:schemeClr val="tx1"/>
                </a:solidFill>
                <a:latin typeface="Courier New" panose="02070309020205020404" pitchFamily="49" charset="0"/>
                <a:cs typeface="Courier New" panose="02070309020205020404" pitchFamily="49" charset="0"/>
              </a:rPr>
              <a:t>)</a:t>
            </a:r>
            <a:br>
              <a:rPr lang="en-US" sz="1600" b="1" dirty="0" smtClean="0">
                <a:solidFill>
                  <a:schemeClr val="tx1"/>
                </a:solidFill>
                <a:latin typeface="Courier New" panose="02070309020205020404" pitchFamily="49" charset="0"/>
                <a:cs typeface="Courier New" panose="02070309020205020404" pitchFamily="49" charset="0"/>
              </a:rPr>
            </a:br>
            <a:r>
              <a:rPr lang="en-US" sz="1600" b="1" dirty="0" smtClean="0">
                <a:solidFill>
                  <a:schemeClr val="tx1"/>
                </a:solidFill>
                <a:latin typeface="Courier New" panose="02070309020205020404" pitchFamily="49" charset="0"/>
                <a:cs typeface="Courier New" panose="02070309020205020404" pitchFamily="49" charset="0"/>
              </a:rPr>
              <a:t>    employees </a:t>
            </a:r>
            <a:r>
              <a:rPr lang="en-US" sz="1600" b="1" dirty="0">
                <a:solidFill>
                  <a:schemeClr val="tx1"/>
                </a:solidFill>
                <a:latin typeface="Courier New" panose="02070309020205020404" pitchFamily="49" charset="0"/>
                <a:cs typeface="Courier New" panose="02070309020205020404" pitchFamily="49" charset="0"/>
              </a:rPr>
              <a:t>= None</a:t>
            </a:r>
          </a:p>
        </p:txBody>
      </p:sp>
      <p:sp>
        <p:nvSpPr>
          <p:cNvPr id="2" name="Text Placeholder 1"/>
          <p:cNvSpPr>
            <a:spLocks noGrp="1"/>
          </p:cNvSpPr>
          <p:nvPr>
            <p:ph type="body" sz="quarter" idx="11"/>
          </p:nvPr>
        </p:nvSpPr>
        <p:spPr/>
        <p:txBody>
          <a:bodyPr/>
          <a:lstStyle/>
          <a:p>
            <a:r>
              <a:rPr lang="en-US" dirty="0" smtClean="0"/>
              <a:t>How to use a try…except statement to handle database exceptions</a:t>
            </a:r>
            <a:endParaRPr lang="en-US" dirty="0"/>
          </a:p>
        </p:txBody>
      </p:sp>
    </p:spTree>
    <p:extLst>
      <p:ext uri="{BB962C8B-B14F-4D97-AF65-F5344CB8AC3E}">
        <p14:creationId xmlns:p14="http://schemas.microsoft.com/office/powerpoint/2010/main" val="2440676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3102</TotalTime>
  <Words>257</Words>
  <Application>Microsoft Office PowerPoint</Application>
  <PresentationFormat>Widescreen</PresentationFormat>
  <Paragraphs>10</Paragraphs>
  <Slides>2</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vt:i4>
      </vt:variant>
    </vt:vector>
  </HeadingPairs>
  <TitlesOfParts>
    <vt:vector size="8" baseType="lpstr">
      <vt:lpstr>Arial</vt:lpstr>
      <vt:lpstr>Calibri</vt:lpstr>
      <vt:lpstr>Courier New</vt:lpstr>
      <vt:lpstr>Museo Slab 500</vt:lpstr>
      <vt:lpstr>Master light</vt:lpstr>
      <vt:lpstr>Master dark</vt:lpstr>
      <vt:lpstr>How to Handle Database Exceptions</vt:lpstr>
      <vt:lpstr>How to Handle Database Exceptions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Ruvalcaba, Zak</cp:lastModifiedBy>
  <cp:revision>308</cp:revision>
  <dcterms:created xsi:type="dcterms:W3CDTF">2011-04-02T17:19:46Z</dcterms:created>
  <dcterms:modified xsi:type="dcterms:W3CDTF">2018-08-09T21:52:17Z</dcterms:modified>
</cp:coreProperties>
</file>