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0"/>
  </p:notesMasterIdLst>
  <p:handoutMasterIdLst>
    <p:handoutMasterId r:id="rId11"/>
  </p:handoutMasterIdLst>
  <p:sldIdLst>
    <p:sldId id="356" r:id="rId3"/>
    <p:sldId id="357" r:id="rId4"/>
    <p:sldId id="358" r:id="rId5"/>
    <p:sldId id="359" r:id="rId6"/>
    <p:sldId id="360" r:id="rId7"/>
    <p:sldId id="361" r:id="rId8"/>
    <p:sldId id="362"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77262" autoAdjust="0"/>
  </p:normalViewPr>
  <p:slideViewPr>
    <p:cSldViewPr snapToGrid="0">
      <p:cViewPr varScale="1">
        <p:scale>
          <a:sx n="117" d="100"/>
          <a:sy n="117" d="100"/>
        </p:scale>
        <p:origin x="186"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29-6-2018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6/29/2018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Databases</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pPr marL="457200" indent="-457200">
              <a:buFont typeface="Wingdings" panose="05000000000000000000" pitchFamily="2" charset="2"/>
              <a:buChar char="v"/>
            </a:pPr>
            <a:r>
              <a:rPr lang="en-US" altLang="en-US" sz="1600" dirty="0">
                <a:solidFill>
                  <a:schemeClr val="tx1"/>
                </a:solidFill>
              </a:rPr>
              <a:t>As you begin to build </a:t>
            </a:r>
            <a:r>
              <a:rPr lang="en-US" altLang="en-US" sz="1600" dirty="0">
                <a:solidFill>
                  <a:schemeClr val="tx1"/>
                </a:solidFill>
              </a:rPr>
              <a:t>applications, </a:t>
            </a:r>
            <a:r>
              <a:rPr lang="en-US" altLang="en-US" sz="1600" dirty="0">
                <a:solidFill>
                  <a:schemeClr val="tx1"/>
                </a:solidFill>
              </a:rPr>
              <a:t>it will become increasingly </a:t>
            </a:r>
            <a:r>
              <a:rPr lang="en-US" altLang="en-US" sz="1600" dirty="0">
                <a:solidFill>
                  <a:schemeClr val="tx1"/>
                </a:solidFill>
              </a:rPr>
              <a:t>apparent </a:t>
            </a:r>
            <a:r>
              <a:rPr lang="en-US" altLang="en-US" sz="1600" dirty="0">
                <a:solidFill>
                  <a:schemeClr val="tx1"/>
                </a:solidFill>
              </a:rPr>
              <a:t>that you’ll need to store data in some sort of </a:t>
            </a:r>
            <a:r>
              <a:rPr lang="en-US" altLang="en-US" sz="1600" dirty="0">
                <a:solidFill>
                  <a:schemeClr val="tx1"/>
                </a:solidFill>
              </a:rPr>
              <a:t>persistent storage mechanism. And, ultimately, you'll want to allow </a:t>
            </a:r>
            <a:r>
              <a:rPr lang="en-US" altLang="en-US" sz="1600" dirty="0">
                <a:solidFill>
                  <a:schemeClr val="tx1"/>
                </a:solidFill>
              </a:rPr>
              <a:t>access to that data </a:t>
            </a:r>
            <a:r>
              <a:rPr lang="en-US" altLang="en-US" sz="1600" dirty="0">
                <a:solidFill>
                  <a:schemeClr val="tx1"/>
                </a:solidFill>
              </a:rPr>
              <a:t>via your application.</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Whether </a:t>
            </a:r>
            <a:r>
              <a:rPr lang="en-US" altLang="en-US" sz="1600" dirty="0">
                <a:solidFill>
                  <a:schemeClr val="tx1"/>
                </a:solidFill>
              </a:rPr>
              <a:t>you are building a small </a:t>
            </a:r>
            <a:r>
              <a:rPr lang="en-US" altLang="en-US" sz="1600" dirty="0">
                <a:solidFill>
                  <a:schemeClr val="tx1"/>
                </a:solidFill>
              </a:rPr>
              <a:t>application </a:t>
            </a:r>
            <a:r>
              <a:rPr lang="en-US" altLang="en-US" sz="1600" dirty="0">
                <a:solidFill>
                  <a:schemeClr val="tx1"/>
                </a:solidFill>
              </a:rPr>
              <a:t>with access limited to employees or a feature-rich Internet web store that millions will visit, you will need some system for storing all of that </a:t>
            </a:r>
            <a:r>
              <a:rPr lang="en-US" altLang="en-US" sz="1600" dirty="0">
                <a:solidFill>
                  <a:schemeClr val="tx1"/>
                </a:solidFill>
              </a:rPr>
              <a:t>information.</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Like </a:t>
            </a:r>
            <a:r>
              <a:rPr lang="en-US" altLang="en-US" sz="1600" dirty="0">
                <a:solidFill>
                  <a:schemeClr val="tx1"/>
                </a:solidFill>
              </a:rPr>
              <a:t>a filing cabinet that stores files and, subsequently, data within those files, you will need some mechanism of storing all your data for easy access and quick retrieval. That mechanism is the database.</a:t>
            </a:r>
          </a:p>
        </p:txBody>
      </p:sp>
      <p:sp>
        <p:nvSpPr>
          <p:cNvPr id="2" name="Text Placeholder 1"/>
          <p:cNvSpPr>
            <a:spLocks noGrp="1"/>
          </p:cNvSpPr>
          <p:nvPr>
            <p:ph type="body" sz="quarter" idx="11"/>
          </p:nvPr>
        </p:nvSpPr>
        <p:spPr/>
        <p:txBody>
          <a:bodyPr/>
          <a:lstStyle/>
          <a:p>
            <a:r>
              <a:rPr lang="en-US" dirty="0" smtClean="0"/>
              <a:t>Introduction to databases</a:t>
            </a:r>
            <a:endParaRPr lang="en-US" dirty="0"/>
          </a:p>
        </p:txBody>
      </p:sp>
    </p:spTree>
    <p:extLst>
      <p:ext uri="{BB962C8B-B14F-4D97-AF65-F5344CB8AC3E}">
        <p14:creationId xmlns:p14="http://schemas.microsoft.com/office/powerpoint/2010/main" val="887101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Databases</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pPr marL="457200" indent="-457200">
              <a:buFont typeface="Wingdings" panose="05000000000000000000" pitchFamily="2" charset="2"/>
              <a:buChar char="v"/>
            </a:pPr>
            <a:r>
              <a:rPr lang="en-US" altLang="en-US" sz="1600" dirty="0">
                <a:solidFill>
                  <a:schemeClr val="tx1"/>
                </a:solidFill>
              </a:rPr>
              <a:t>In the next couple of lectures </a:t>
            </a:r>
            <a:r>
              <a:rPr lang="en-US" altLang="en-US" sz="1600" dirty="0">
                <a:solidFill>
                  <a:schemeClr val="tx1"/>
                </a:solidFill>
              </a:rPr>
              <a:t>we’ll </a:t>
            </a:r>
            <a:r>
              <a:rPr lang="en-US" altLang="en-US" sz="1600" dirty="0">
                <a:solidFill>
                  <a:schemeClr val="tx1"/>
                </a:solidFill>
              </a:rPr>
              <a:t>attempt to demystify databases by providing a short, yet simple to understand introduction to databases. </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We’ll </a:t>
            </a:r>
            <a:r>
              <a:rPr lang="en-US" altLang="en-US" sz="1600" dirty="0">
                <a:solidFill>
                  <a:schemeClr val="tx1"/>
                </a:solidFill>
              </a:rPr>
              <a:t>cover basic database concepts such as tables, columns, and rows, as well as advanced concepts such as views and queries, relationships, and keys. </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We’ll discuss </a:t>
            </a:r>
            <a:r>
              <a:rPr lang="en-US" altLang="en-US" sz="1600" dirty="0">
                <a:solidFill>
                  <a:schemeClr val="tx1"/>
                </a:solidFill>
              </a:rPr>
              <a:t>various database options that are available to you. Some are free, others are open source, and yet others are costly, large, and can require teams and resources to maintain. </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We’ll also look at the Database Management System (DBMS) which allows you to visually connect to and manage a database easily.</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Introduction to databases</a:t>
            </a:r>
          </a:p>
        </p:txBody>
      </p:sp>
    </p:spTree>
    <p:extLst>
      <p:ext uri="{BB962C8B-B14F-4D97-AF65-F5344CB8AC3E}">
        <p14:creationId xmlns:p14="http://schemas.microsoft.com/office/powerpoint/2010/main" val="1012930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Databases</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pPr marL="457200" indent="-457200">
              <a:buFont typeface="Wingdings" panose="05000000000000000000" pitchFamily="2" charset="2"/>
              <a:buChar char="v"/>
            </a:pPr>
            <a:r>
              <a:rPr lang="en-US" altLang="en-US" sz="1600" dirty="0">
                <a:solidFill>
                  <a:schemeClr val="tx1"/>
                </a:solidFill>
              </a:rPr>
              <a:t>In 1970, E. F. </a:t>
            </a:r>
            <a:r>
              <a:rPr lang="en-US" altLang="en-US" sz="1600" dirty="0" err="1">
                <a:solidFill>
                  <a:schemeClr val="tx1"/>
                </a:solidFill>
              </a:rPr>
              <a:t>Codd</a:t>
            </a:r>
            <a:r>
              <a:rPr lang="en-US" altLang="en-US" sz="1600" dirty="0">
                <a:solidFill>
                  <a:schemeClr val="tx1"/>
                </a:solidFill>
              </a:rPr>
              <a:t>, an IBM employee, proposed his idea for </a:t>
            </a:r>
            <a:r>
              <a:rPr lang="en-US" altLang="en-US" sz="1600" dirty="0">
                <a:solidFill>
                  <a:schemeClr val="tx1"/>
                </a:solidFill>
              </a:rPr>
              <a:t/>
            </a:r>
            <a:br>
              <a:rPr lang="en-US" altLang="en-US" sz="1600" dirty="0">
                <a:solidFill>
                  <a:schemeClr val="tx1"/>
                </a:solidFill>
              </a:rPr>
            </a:br>
            <a:r>
              <a:rPr lang="en-US" altLang="en-US" sz="1600" dirty="0">
                <a:solidFill>
                  <a:schemeClr val="tx1"/>
                </a:solidFill>
              </a:rPr>
              <a:t>what </a:t>
            </a:r>
            <a:r>
              <a:rPr lang="en-US" altLang="en-US" sz="1600" dirty="0">
                <a:solidFill>
                  <a:schemeClr val="tx1"/>
                </a:solidFill>
              </a:rPr>
              <a:t>would become the first relational database design model. </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His idea of “relational” stemmed from the fact that </a:t>
            </a:r>
            <a:r>
              <a:rPr lang="en-US" altLang="en-US" sz="1600" dirty="0">
                <a:solidFill>
                  <a:schemeClr val="tx1"/>
                </a:solidFill>
              </a:rPr>
              <a:t>data </a:t>
            </a:r>
            <a:r>
              <a:rPr lang="en-US" altLang="en-US" sz="1600" dirty="0">
                <a:solidFill>
                  <a:schemeClr val="tx1"/>
                </a:solidFill>
              </a:rPr>
              <a:t>and the </a:t>
            </a:r>
            <a:r>
              <a:rPr lang="en-US" altLang="en-US" sz="1600" dirty="0">
                <a:solidFill>
                  <a:schemeClr val="tx1"/>
                </a:solidFill>
              </a:rPr>
              <a:t/>
            </a:r>
            <a:br>
              <a:rPr lang="en-US" altLang="en-US" sz="1600" dirty="0">
                <a:solidFill>
                  <a:schemeClr val="tx1"/>
                </a:solidFill>
              </a:rPr>
            </a:br>
            <a:r>
              <a:rPr lang="en-US" altLang="en-US" sz="1600" dirty="0">
                <a:solidFill>
                  <a:schemeClr val="tx1"/>
                </a:solidFill>
              </a:rPr>
              <a:t>relationships </a:t>
            </a:r>
            <a:r>
              <a:rPr lang="en-US" altLang="en-US" sz="1600" dirty="0">
                <a:solidFill>
                  <a:schemeClr val="tx1"/>
                </a:solidFill>
              </a:rPr>
              <a:t>between them were organized in “relations,” or </a:t>
            </a:r>
            <a:r>
              <a:rPr lang="en-US" altLang="en-US" sz="1600" dirty="0">
                <a:solidFill>
                  <a:schemeClr val="tx1"/>
                </a:solidFill>
              </a:rPr>
              <a:t/>
            </a:r>
            <a:br>
              <a:rPr lang="en-US" altLang="en-US" sz="1600" dirty="0">
                <a:solidFill>
                  <a:schemeClr val="tx1"/>
                </a:solidFill>
              </a:rPr>
            </a:br>
            <a:r>
              <a:rPr lang="en-US" altLang="en-US" sz="1600" dirty="0">
                <a:solidFill>
                  <a:schemeClr val="tx1"/>
                </a:solidFill>
              </a:rPr>
              <a:t>what </a:t>
            </a:r>
            <a:r>
              <a:rPr lang="en-US" altLang="en-US" sz="1600" dirty="0">
                <a:solidFill>
                  <a:schemeClr val="tx1"/>
                </a:solidFill>
              </a:rPr>
              <a:t>we know today as tables. </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Even though </a:t>
            </a:r>
            <a:r>
              <a:rPr lang="en-US" altLang="en-US" sz="1600" dirty="0" err="1">
                <a:solidFill>
                  <a:schemeClr val="tx1"/>
                </a:solidFill>
              </a:rPr>
              <a:t>Codd’s</a:t>
            </a:r>
            <a:r>
              <a:rPr lang="en-US" altLang="en-US" sz="1600" dirty="0">
                <a:solidFill>
                  <a:schemeClr val="tx1"/>
                </a:solidFill>
              </a:rPr>
              <a:t> terminology of what we refer to as tables, </a:t>
            </a:r>
            <a:r>
              <a:rPr lang="en-US" altLang="en-US" sz="1600" dirty="0">
                <a:solidFill>
                  <a:schemeClr val="tx1"/>
                </a:solidFill>
              </a:rPr>
              <a:t/>
            </a:r>
            <a:br>
              <a:rPr lang="en-US" altLang="en-US" sz="1600" dirty="0">
                <a:solidFill>
                  <a:schemeClr val="tx1"/>
                </a:solidFill>
              </a:rPr>
            </a:br>
            <a:r>
              <a:rPr lang="en-US" altLang="en-US" sz="1600" dirty="0">
                <a:solidFill>
                  <a:schemeClr val="tx1"/>
                </a:solidFill>
              </a:rPr>
              <a:t>columns</a:t>
            </a:r>
            <a:r>
              <a:rPr lang="en-US" altLang="en-US" sz="1600" dirty="0">
                <a:solidFill>
                  <a:schemeClr val="tx1"/>
                </a:solidFill>
              </a:rPr>
              <a:t>, and rows was different, the premise behind the </a:t>
            </a:r>
            <a:r>
              <a:rPr lang="en-US" altLang="en-US" sz="1600" dirty="0">
                <a:solidFill>
                  <a:schemeClr val="tx1"/>
                </a:solidFill>
              </a:rPr>
              <a:t/>
            </a:r>
            <a:br>
              <a:rPr lang="en-US" altLang="en-US" sz="1600" dirty="0">
                <a:solidFill>
                  <a:schemeClr val="tx1"/>
                </a:solidFill>
              </a:rPr>
            </a:br>
            <a:r>
              <a:rPr lang="en-US" altLang="en-US" sz="1600" dirty="0">
                <a:solidFill>
                  <a:schemeClr val="tx1"/>
                </a:solidFill>
              </a:rPr>
              <a:t>relational </a:t>
            </a:r>
            <a:r>
              <a:rPr lang="en-US" altLang="en-US" sz="1600" dirty="0">
                <a:solidFill>
                  <a:schemeClr val="tx1"/>
                </a:solidFill>
              </a:rPr>
              <a:t>model has remained consistent. </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Although the model has undergone revisions and changes since he presented it almost </a:t>
            </a:r>
            <a:r>
              <a:rPr lang="en-US" altLang="en-US" sz="1600" dirty="0">
                <a:solidFill>
                  <a:schemeClr val="tx1"/>
                </a:solidFill>
              </a:rPr>
              <a:t>50 </a:t>
            </a:r>
            <a:r>
              <a:rPr lang="en-US" altLang="en-US" sz="1600" dirty="0">
                <a:solidFill>
                  <a:schemeClr val="tx1"/>
                </a:solidFill>
              </a:rPr>
              <a:t>years ago, the idea of storing and retrieving information in large applications has not changed, solidifying the need for the relational database model.</a:t>
            </a:r>
          </a:p>
        </p:txBody>
      </p:sp>
      <p:sp>
        <p:nvSpPr>
          <p:cNvPr id="2" name="Text Placeholder 1"/>
          <p:cNvSpPr>
            <a:spLocks noGrp="1"/>
          </p:cNvSpPr>
          <p:nvPr>
            <p:ph type="body" sz="quarter" idx="11"/>
          </p:nvPr>
        </p:nvSpPr>
        <p:spPr/>
        <p:txBody>
          <a:bodyPr/>
          <a:lstStyle/>
          <a:p>
            <a:r>
              <a:rPr lang="en-US" dirty="0"/>
              <a:t>Introduction to databases</a:t>
            </a:r>
          </a:p>
        </p:txBody>
      </p:sp>
      <p:pic>
        <p:nvPicPr>
          <p:cNvPr id="2050" name="Picture 2" descr="Image result for EF Cod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7894" y="1758213"/>
            <a:ext cx="2130879" cy="2698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305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Databases</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pPr marL="457200" indent="-457200">
              <a:buFont typeface="Wingdings" panose="05000000000000000000" pitchFamily="2" charset="2"/>
              <a:buChar char="v"/>
            </a:pPr>
            <a:r>
              <a:rPr lang="en-US" altLang="en-US" sz="1600" dirty="0">
                <a:solidFill>
                  <a:schemeClr val="tx1"/>
                </a:solidFill>
              </a:rPr>
              <a:t>The best way to think of a database is in terms of a filing </a:t>
            </a:r>
            <a:br>
              <a:rPr lang="en-US" altLang="en-US" sz="1600" dirty="0">
                <a:solidFill>
                  <a:schemeClr val="tx1"/>
                </a:solidFill>
              </a:rPr>
            </a:br>
            <a:r>
              <a:rPr lang="en-US" altLang="en-US" sz="1600" dirty="0">
                <a:solidFill>
                  <a:schemeClr val="tx1"/>
                </a:solidFill>
              </a:rPr>
              <a:t>cabinet. Why? Because filing cabinets are what we used </a:t>
            </a:r>
            <a:br>
              <a:rPr lang="en-US" altLang="en-US" sz="1600" dirty="0">
                <a:solidFill>
                  <a:schemeClr val="tx1"/>
                </a:solidFill>
              </a:rPr>
            </a:br>
            <a:r>
              <a:rPr lang="en-US" altLang="en-US" sz="1600" dirty="0">
                <a:solidFill>
                  <a:schemeClr val="tx1"/>
                </a:solidFill>
              </a:rPr>
              <a:t>before databases and the concepts that surround </a:t>
            </a:r>
            <a:br>
              <a:rPr lang="en-US" altLang="en-US" sz="1600" dirty="0">
                <a:solidFill>
                  <a:schemeClr val="tx1"/>
                </a:solidFill>
              </a:rPr>
            </a:br>
            <a:r>
              <a:rPr lang="en-US" altLang="en-US" sz="1600" dirty="0">
                <a:solidFill>
                  <a:schemeClr val="tx1"/>
                </a:solidFill>
              </a:rPr>
              <a:t>databases mirror that of a filing cabinet. </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The filing cabinet contains drawers, the drawers contain </a:t>
            </a:r>
            <a:r>
              <a:rPr lang="en-US" altLang="en-US" sz="1600" dirty="0">
                <a:solidFill>
                  <a:schemeClr val="tx1"/>
                </a:solidFill>
              </a:rPr>
              <a:t/>
            </a:r>
            <a:br>
              <a:rPr lang="en-US" altLang="en-US" sz="1600" dirty="0">
                <a:solidFill>
                  <a:schemeClr val="tx1"/>
                </a:solidFill>
              </a:rPr>
            </a:br>
            <a:r>
              <a:rPr lang="en-US" altLang="en-US" sz="1600" dirty="0">
                <a:solidFill>
                  <a:schemeClr val="tx1"/>
                </a:solidFill>
              </a:rPr>
              <a:t>folders</a:t>
            </a:r>
            <a:r>
              <a:rPr lang="en-US" altLang="en-US" sz="1600" dirty="0">
                <a:solidFill>
                  <a:schemeClr val="tx1"/>
                </a:solidFill>
              </a:rPr>
              <a:t>, and the folders contain documents that have </a:t>
            </a:r>
            <a:r>
              <a:rPr lang="en-US" altLang="en-US" sz="1600" dirty="0">
                <a:solidFill>
                  <a:schemeClr val="tx1"/>
                </a:solidFill>
              </a:rPr>
              <a:t/>
            </a:r>
            <a:br>
              <a:rPr lang="en-US" altLang="en-US" sz="1600" dirty="0">
                <a:solidFill>
                  <a:schemeClr val="tx1"/>
                </a:solidFill>
              </a:rPr>
            </a:br>
            <a:r>
              <a:rPr lang="en-US" altLang="en-US" sz="1600" dirty="0">
                <a:solidFill>
                  <a:schemeClr val="tx1"/>
                </a:solidFill>
              </a:rPr>
              <a:t>information </a:t>
            </a:r>
            <a:r>
              <a:rPr lang="en-US" altLang="en-US" sz="1600" dirty="0">
                <a:solidFill>
                  <a:schemeClr val="tx1"/>
                </a:solidFill>
              </a:rPr>
              <a:t>on them. </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A database is similar in concept. </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A database (the filing cabinet) contains drawers, otherwise known as tables; those tables contain folders, or columns, which in turn contain rows of information pertaining to the particular column that they’re in.</a:t>
            </a:r>
          </a:p>
        </p:txBody>
      </p:sp>
      <p:sp>
        <p:nvSpPr>
          <p:cNvPr id="2" name="Text Placeholder 1"/>
          <p:cNvSpPr>
            <a:spLocks noGrp="1"/>
          </p:cNvSpPr>
          <p:nvPr>
            <p:ph type="body" sz="quarter" idx="11"/>
          </p:nvPr>
        </p:nvSpPr>
        <p:spPr/>
        <p:txBody>
          <a:bodyPr/>
          <a:lstStyle/>
          <a:p>
            <a:r>
              <a:rPr lang="en-US" dirty="0" smtClean="0"/>
              <a:t>Anatomy of a database</a:t>
            </a:r>
            <a:endParaRPr lang="en-US" dirty="0"/>
          </a:p>
        </p:txBody>
      </p:sp>
      <p:pic>
        <p:nvPicPr>
          <p:cNvPr id="1026" name="Picture 2" descr="Image result for database filing cabinet conce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321" y="1759428"/>
            <a:ext cx="2690108" cy="2690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08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Databases</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pPr>
              <a:defRPr/>
            </a:pPr>
            <a:r>
              <a:rPr lang="en-US" sz="1600" dirty="0">
                <a:solidFill>
                  <a:schemeClr val="tx1"/>
                </a:solidFill>
              </a:rPr>
              <a:t>Consider </a:t>
            </a:r>
            <a:r>
              <a:rPr lang="en-US" sz="1600" dirty="0">
                <a:solidFill>
                  <a:schemeClr val="tx1"/>
                </a:solidFill>
              </a:rPr>
              <a:t>building a help desk application for an organization. You would definitely want to use a database here in order to maintain a historical record of all employee/customer communication. If </a:t>
            </a:r>
            <a:r>
              <a:rPr lang="en-US" sz="1600" dirty="0">
                <a:solidFill>
                  <a:schemeClr val="tx1"/>
                </a:solidFill>
              </a:rPr>
              <a:t>we were to build this application we might </a:t>
            </a:r>
            <a:r>
              <a:rPr lang="en-US" sz="1600" dirty="0">
                <a:solidFill>
                  <a:schemeClr val="tx1"/>
                </a:solidFill>
              </a:rPr>
              <a:t>consider following </a:t>
            </a:r>
            <a:r>
              <a:rPr lang="en-US" sz="1600" dirty="0">
                <a:solidFill>
                  <a:schemeClr val="tx1"/>
                </a:solidFill>
              </a:rPr>
              <a:t>types of </a:t>
            </a:r>
            <a:r>
              <a:rPr lang="en-US" sz="1600" dirty="0">
                <a:solidFill>
                  <a:schemeClr val="tx1"/>
                </a:solidFill>
              </a:rPr>
              <a:t>information:</a:t>
            </a:r>
            <a:endParaRPr lang="en-US" sz="1600" dirty="0">
              <a:solidFill>
                <a:schemeClr val="tx1"/>
              </a:solidFill>
            </a:endParaRPr>
          </a:p>
          <a:p>
            <a:pPr>
              <a:defRPr/>
            </a:pPr>
            <a:endParaRPr lang="en-US" sz="1600" dirty="0">
              <a:solidFill>
                <a:schemeClr val="tx1"/>
              </a:solidFill>
            </a:endParaRPr>
          </a:p>
          <a:p>
            <a:pPr marL="457200" indent="-457200">
              <a:buFont typeface="Wingdings" panose="05000000000000000000" pitchFamily="2" charset="2"/>
              <a:buChar char="v"/>
              <a:defRPr/>
            </a:pPr>
            <a:r>
              <a:rPr lang="en-US" sz="1600" b="1" dirty="0">
                <a:solidFill>
                  <a:schemeClr val="tx1"/>
                </a:solidFill>
              </a:rPr>
              <a:t>Employees</a:t>
            </a:r>
            <a:r>
              <a:rPr lang="en-US" sz="1600" dirty="0">
                <a:solidFill>
                  <a:schemeClr val="tx1"/>
                </a:solidFill>
              </a:rPr>
              <a:t> - We need some way of keeping track of all employees who work for </a:t>
            </a:r>
            <a:r>
              <a:rPr lang="en-US" sz="1600" dirty="0">
                <a:solidFill>
                  <a:schemeClr val="tx1"/>
                </a:solidFill>
              </a:rPr>
              <a:t>the organization that </a:t>
            </a:r>
            <a:r>
              <a:rPr lang="en-US" sz="1600" dirty="0">
                <a:solidFill>
                  <a:schemeClr val="tx1"/>
                </a:solidFill>
              </a:rPr>
              <a:t>have access to this </a:t>
            </a:r>
            <a:r>
              <a:rPr lang="en-US" sz="1600" dirty="0">
                <a:solidFill>
                  <a:schemeClr val="tx1"/>
                </a:solidFill>
              </a:rPr>
              <a:t>application</a:t>
            </a:r>
            <a:r>
              <a:rPr lang="en-US" sz="1600" dirty="0">
                <a:solidFill>
                  <a:schemeClr val="tx1"/>
                </a:solidFill>
              </a:rPr>
              <a:t>. These employees will have access to the </a:t>
            </a:r>
            <a:r>
              <a:rPr lang="en-US" sz="1600" dirty="0">
                <a:solidFill>
                  <a:schemeClr val="tx1"/>
                </a:solidFill>
              </a:rPr>
              <a:t>application </a:t>
            </a:r>
            <a:r>
              <a:rPr lang="en-US" sz="1600" dirty="0">
                <a:solidFill>
                  <a:schemeClr val="tx1"/>
                </a:solidFill>
              </a:rPr>
              <a:t>and will respond to </a:t>
            </a:r>
            <a:r>
              <a:rPr lang="en-US" sz="1600" dirty="0">
                <a:solidFill>
                  <a:schemeClr val="tx1"/>
                </a:solidFill>
              </a:rPr>
              <a:t>customer’s </a:t>
            </a:r>
            <a:r>
              <a:rPr lang="en-US" sz="1600" dirty="0">
                <a:solidFill>
                  <a:schemeClr val="tx1"/>
                </a:solidFill>
              </a:rPr>
              <a:t>support needs.</a:t>
            </a:r>
          </a:p>
          <a:p>
            <a:pPr marL="457200" indent="-457200">
              <a:buFont typeface="Wingdings" panose="05000000000000000000" pitchFamily="2" charset="2"/>
              <a:buChar char="v"/>
              <a:defRPr/>
            </a:pPr>
            <a:r>
              <a:rPr lang="en-US" sz="1600" b="1" dirty="0">
                <a:solidFill>
                  <a:schemeClr val="tx1"/>
                </a:solidFill>
              </a:rPr>
              <a:t>Customers</a:t>
            </a:r>
            <a:r>
              <a:rPr lang="en-US" sz="1600" dirty="0">
                <a:solidFill>
                  <a:schemeClr val="tx1"/>
                </a:solidFill>
              </a:rPr>
              <a:t> </a:t>
            </a:r>
            <a:r>
              <a:rPr lang="en-US" sz="1600" dirty="0">
                <a:solidFill>
                  <a:schemeClr val="tx1"/>
                </a:solidFill>
              </a:rPr>
              <a:t>– </a:t>
            </a:r>
            <a:r>
              <a:rPr lang="en-US" sz="1600" dirty="0">
                <a:solidFill>
                  <a:schemeClr val="tx1"/>
                </a:solidFill>
              </a:rPr>
              <a:t>Your organization could potentially have hundreds </a:t>
            </a:r>
            <a:r>
              <a:rPr lang="en-US" sz="1600" dirty="0">
                <a:solidFill>
                  <a:schemeClr val="tx1"/>
                </a:solidFill>
              </a:rPr>
              <a:t>of </a:t>
            </a:r>
            <a:r>
              <a:rPr lang="en-US" sz="1600" dirty="0">
                <a:solidFill>
                  <a:schemeClr val="tx1"/>
                </a:solidFill>
              </a:rPr>
              <a:t>customers. </a:t>
            </a:r>
            <a:r>
              <a:rPr lang="en-US" sz="1600" dirty="0">
                <a:solidFill>
                  <a:schemeClr val="tx1"/>
                </a:solidFill>
              </a:rPr>
              <a:t>Those customers might need technical support at some point. When they do, the </a:t>
            </a:r>
            <a:r>
              <a:rPr lang="en-US" sz="1600" dirty="0">
                <a:solidFill>
                  <a:schemeClr val="tx1"/>
                </a:solidFill>
              </a:rPr>
              <a:t>help desk </a:t>
            </a:r>
            <a:r>
              <a:rPr lang="en-US" sz="1600" dirty="0">
                <a:solidFill>
                  <a:schemeClr val="tx1"/>
                </a:solidFill>
              </a:rPr>
              <a:t>application will be there for them to submit a customer support request.</a:t>
            </a:r>
          </a:p>
          <a:p>
            <a:pPr marL="457200" indent="-457200">
              <a:buFont typeface="Wingdings" panose="05000000000000000000" pitchFamily="2" charset="2"/>
              <a:buChar char="v"/>
              <a:defRPr/>
            </a:pPr>
            <a:r>
              <a:rPr lang="en-US" sz="1600" b="1" dirty="0">
                <a:solidFill>
                  <a:schemeClr val="tx1"/>
                </a:solidFill>
              </a:rPr>
              <a:t>Tickets</a:t>
            </a:r>
            <a:r>
              <a:rPr lang="en-US" sz="1600" dirty="0">
                <a:solidFill>
                  <a:schemeClr val="tx1"/>
                </a:solidFill>
              </a:rPr>
              <a:t> – Once a customer submits a support request, </a:t>
            </a:r>
            <a:r>
              <a:rPr lang="en-US" sz="1600" dirty="0">
                <a:solidFill>
                  <a:schemeClr val="tx1"/>
                </a:solidFill>
              </a:rPr>
              <a:t>an employee </a:t>
            </a:r>
            <a:r>
              <a:rPr lang="en-US" sz="1600" dirty="0">
                <a:solidFill>
                  <a:schemeClr val="tx1"/>
                </a:solidFill>
              </a:rPr>
              <a:t>will need to respond to that customer’s need. We would need some way of storing and keeping track of all of these requests.</a:t>
            </a:r>
          </a:p>
        </p:txBody>
      </p:sp>
      <p:sp>
        <p:nvSpPr>
          <p:cNvPr id="2" name="Text Placeholder 1"/>
          <p:cNvSpPr>
            <a:spLocks noGrp="1"/>
          </p:cNvSpPr>
          <p:nvPr>
            <p:ph type="body" sz="quarter" idx="11"/>
          </p:nvPr>
        </p:nvSpPr>
        <p:spPr/>
        <p:txBody>
          <a:bodyPr/>
          <a:lstStyle/>
          <a:p>
            <a:r>
              <a:rPr lang="en-US" dirty="0"/>
              <a:t>Anatomy of a database</a:t>
            </a:r>
          </a:p>
        </p:txBody>
      </p:sp>
    </p:spTree>
    <p:extLst>
      <p:ext uri="{BB962C8B-B14F-4D97-AF65-F5344CB8AC3E}">
        <p14:creationId xmlns:p14="http://schemas.microsoft.com/office/powerpoint/2010/main" val="3067588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Databases</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pPr marL="457200" indent="-457200">
              <a:buFont typeface="Wingdings" panose="05000000000000000000" pitchFamily="2" charset="2"/>
              <a:buChar char="v"/>
              <a:defRPr/>
            </a:pPr>
            <a:r>
              <a:rPr lang="en-US" sz="1600" dirty="0">
                <a:solidFill>
                  <a:schemeClr val="tx1"/>
                </a:solidFill>
              </a:rPr>
              <a:t>In the "old days", an employee might be assigned to a group of last names. Sally Employee assigned to last names beginning with A-B, Mark Employee assigned to last names beginning with C-D, etc.</a:t>
            </a:r>
          </a:p>
          <a:p>
            <a:pPr marL="457200" indent="-457200">
              <a:buFont typeface="Wingdings" panose="05000000000000000000" pitchFamily="2" charset="2"/>
              <a:buChar char="v"/>
              <a:defRPr/>
            </a:pPr>
            <a:r>
              <a:rPr lang="en-US" sz="1600" dirty="0">
                <a:solidFill>
                  <a:schemeClr val="tx1"/>
                </a:solidFill>
              </a:rPr>
              <a:t>Whenever a customer calls, a paper record is made for that customer that tracks communication, interactions, support, etc. through the pipeline.</a:t>
            </a:r>
          </a:p>
          <a:p>
            <a:pPr marL="457200" indent="-457200">
              <a:buFont typeface="Wingdings" panose="05000000000000000000" pitchFamily="2" charset="2"/>
              <a:buChar char="v"/>
              <a:defRPr/>
            </a:pPr>
            <a:r>
              <a:rPr lang="en-US" sz="1600" dirty="0">
                <a:solidFill>
                  <a:schemeClr val="tx1"/>
                </a:solidFill>
              </a:rPr>
              <a:t>At the end of the day, that record is filed away in a massive filing cabinet so that it may be retrieved at a later date.</a:t>
            </a:r>
          </a:p>
          <a:p>
            <a:pPr marL="457200" indent="-457200">
              <a:buFont typeface="Wingdings" panose="05000000000000000000" pitchFamily="2" charset="2"/>
              <a:buChar char="v"/>
              <a:defRPr/>
            </a:pPr>
            <a:r>
              <a:rPr lang="en-US" sz="1600" dirty="0">
                <a:solidFill>
                  <a:schemeClr val="tx1"/>
                </a:solidFill>
              </a:rPr>
              <a:t>In more modern times, </a:t>
            </a:r>
            <a:r>
              <a:rPr lang="en-US" sz="1600" dirty="0">
                <a:solidFill>
                  <a:schemeClr val="tx1"/>
                </a:solidFill>
              </a:rPr>
              <a:t>we could </a:t>
            </a:r>
            <a:r>
              <a:rPr lang="en-US" sz="1600" dirty="0">
                <a:solidFill>
                  <a:schemeClr val="tx1"/>
                </a:solidFill>
              </a:rPr>
              <a:t>also take these </a:t>
            </a:r>
            <a:r>
              <a:rPr lang="en-US" sz="1600" dirty="0">
                <a:solidFill>
                  <a:schemeClr val="tx1"/>
                </a:solidFill>
              </a:rPr>
              <a:t>elements and create a </a:t>
            </a:r>
            <a:r>
              <a:rPr lang="en-US" sz="1600" dirty="0">
                <a:solidFill>
                  <a:schemeClr val="tx1"/>
                </a:solidFill>
              </a:rPr>
              <a:t>spreadsheet. </a:t>
            </a:r>
          </a:p>
          <a:p>
            <a:pPr marL="457200" indent="-457200">
              <a:buFont typeface="Wingdings" panose="05000000000000000000" pitchFamily="2" charset="2"/>
              <a:buChar char="v"/>
              <a:defRPr/>
            </a:pPr>
            <a:r>
              <a:rPr lang="en-US" sz="1600" dirty="0">
                <a:solidFill>
                  <a:schemeClr val="tx1"/>
                </a:solidFill>
              </a:rPr>
              <a:t>We could then physically </a:t>
            </a:r>
            <a:r>
              <a:rPr lang="en-US" sz="1600" dirty="0">
                <a:solidFill>
                  <a:schemeClr val="tx1"/>
                </a:solidFill>
              </a:rPr>
              <a:t>write </a:t>
            </a:r>
            <a:r>
              <a:rPr lang="en-US" sz="1600" dirty="0">
                <a:solidFill>
                  <a:schemeClr val="tx1"/>
                </a:solidFill>
              </a:rPr>
              <a:t>in </a:t>
            </a:r>
            <a:r>
              <a:rPr lang="en-US" sz="1600" dirty="0">
                <a:solidFill>
                  <a:schemeClr val="tx1"/>
                </a:solidFill>
              </a:rPr>
              <a:t>these documents whenever a customer calls the help desk.</a:t>
            </a:r>
          </a:p>
          <a:p>
            <a:pPr marL="457200" indent="-457200">
              <a:buFont typeface="Wingdings" panose="05000000000000000000" pitchFamily="2" charset="2"/>
              <a:buChar char="v"/>
              <a:defRPr/>
            </a:pPr>
            <a:r>
              <a:rPr lang="en-US" sz="1600" dirty="0">
                <a:solidFill>
                  <a:schemeClr val="tx1"/>
                </a:solidFill>
              </a:rPr>
              <a:t>Then, we take </a:t>
            </a:r>
            <a:r>
              <a:rPr lang="en-US" sz="1600" dirty="0">
                <a:solidFill>
                  <a:schemeClr val="tx1"/>
                </a:solidFill>
              </a:rPr>
              <a:t>these documents and store them in folders alphabetically and even store all the folders within one central metal filing cabinet. </a:t>
            </a:r>
            <a:endParaRPr lang="en-US" sz="1600" dirty="0">
              <a:solidFill>
                <a:schemeClr val="tx1"/>
              </a:solidFill>
            </a:endParaRPr>
          </a:p>
          <a:p>
            <a:pPr marL="457200" indent="-457200">
              <a:buFont typeface="Wingdings" panose="05000000000000000000" pitchFamily="2" charset="2"/>
              <a:buChar char="v"/>
              <a:defRPr/>
            </a:pPr>
            <a:endParaRPr lang="en-US" sz="1600" dirty="0">
              <a:solidFill>
                <a:schemeClr val="tx1"/>
              </a:solidFill>
            </a:endParaRPr>
          </a:p>
          <a:p>
            <a:pPr>
              <a:defRPr/>
            </a:pPr>
            <a:r>
              <a:rPr lang="en-US" sz="1600" dirty="0">
                <a:solidFill>
                  <a:schemeClr val="tx1"/>
                </a:solidFill>
              </a:rPr>
              <a:t>These are classic examples </a:t>
            </a:r>
            <a:r>
              <a:rPr lang="en-US" sz="1600" dirty="0">
                <a:solidFill>
                  <a:schemeClr val="tx1"/>
                </a:solidFill>
              </a:rPr>
              <a:t>of how </a:t>
            </a:r>
            <a:r>
              <a:rPr lang="en-US" sz="1600" dirty="0">
                <a:solidFill>
                  <a:schemeClr val="tx1"/>
                </a:solidFill>
              </a:rPr>
              <a:t>(an </a:t>
            </a:r>
            <a:r>
              <a:rPr lang="en-US" sz="1600" dirty="0">
                <a:solidFill>
                  <a:schemeClr val="tx1"/>
                </a:solidFill>
              </a:rPr>
              <a:t>inefficient) business can </a:t>
            </a:r>
            <a:r>
              <a:rPr lang="en-US" sz="1600" dirty="0">
                <a:solidFill>
                  <a:schemeClr val="tx1"/>
                </a:solidFill>
              </a:rPr>
              <a:t>work</a:t>
            </a:r>
            <a:r>
              <a:rPr lang="en-US" sz="1600" dirty="0">
                <a:solidFill>
                  <a:schemeClr val="tx1"/>
                </a:solidFill>
              </a:rPr>
              <a:t>!</a:t>
            </a:r>
          </a:p>
        </p:txBody>
      </p:sp>
      <p:sp>
        <p:nvSpPr>
          <p:cNvPr id="2" name="Text Placeholder 1"/>
          <p:cNvSpPr>
            <a:spLocks noGrp="1"/>
          </p:cNvSpPr>
          <p:nvPr>
            <p:ph type="body" sz="quarter" idx="11"/>
          </p:nvPr>
        </p:nvSpPr>
        <p:spPr/>
        <p:txBody>
          <a:bodyPr/>
          <a:lstStyle/>
          <a:p>
            <a:r>
              <a:rPr lang="en-US" dirty="0"/>
              <a:t>Anatomy of a database</a:t>
            </a:r>
          </a:p>
        </p:txBody>
      </p:sp>
    </p:spTree>
    <p:extLst>
      <p:ext uri="{BB962C8B-B14F-4D97-AF65-F5344CB8AC3E}">
        <p14:creationId xmlns:p14="http://schemas.microsoft.com/office/powerpoint/2010/main" val="1408030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Databases</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pPr>
              <a:defRPr/>
            </a:pPr>
            <a:r>
              <a:rPr lang="en-US" sz="1600" dirty="0">
                <a:solidFill>
                  <a:schemeClr val="tx1"/>
                </a:solidFill>
              </a:rPr>
              <a:t>The processes mentioned in the previous slide closely </a:t>
            </a:r>
            <a:r>
              <a:rPr lang="en-US" sz="1600" dirty="0">
                <a:solidFill>
                  <a:schemeClr val="tx1"/>
                </a:solidFill>
              </a:rPr>
              <a:t>resembles how the modern database operates in relation: The filing </a:t>
            </a:r>
            <a:r>
              <a:rPr lang="en-US" sz="1600" dirty="0">
                <a:solidFill>
                  <a:schemeClr val="tx1"/>
                </a:solidFill>
              </a:rPr>
              <a:t>cabinet (the database), the drawers (tables), folders (columns and rows), </a:t>
            </a:r>
            <a:r>
              <a:rPr lang="en-US" sz="1600" dirty="0">
                <a:solidFill>
                  <a:schemeClr val="tx1"/>
                </a:solidFill>
              </a:rPr>
              <a:t>and even the documents within </a:t>
            </a:r>
            <a:r>
              <a:rPr lang="en-US" sz="1600" dirty="0">
                <a:solidFill>
                  <a:schemeClr val="tx1"/>
                </a:solidFill>
              </a:rPr>
              <a:t>them (data) - all </a:t>
            </a:r>
            <a:r>
              <a:rPr lang="en-US" sz="1600" dirty="0">
                <a:solidFill>
                  <a:schemeClr val="tx1"/>
                </a:solidFill>
              </a:rPr>
              <a:t>represent the basic components of a modern database </a:t>
            </a:r>
            <a:r>
              <a:rPr lang="en-US" sz="1600" dirty="0">
                <a:solidFill>
                  <a:schemeClr val="tx1"/>
                </a:solidFill>
              </a:rPr>
              <a:t>structure:</a:t>
            </a:r>
            <a:endParaRPr lang="en-US" sz="1600" dirty="0">
              <a:solidFill>
                <a:schemeClr val="tx1"/>
              </a:solidFill>
            </a:endParaRPr>
          </a:p>
          <a:p>
            <a:pPr>
              <a:defRPr/>
            </a:pPr>
            <a:endParaRPr lang="en-US" sz="1600" dirty="0">
              <a:solidFill>
                <a:schemeClr val="tx1"/>
              </a:solidFill>
            </a:endParaRPr>
          </a:p>
          <a:p>
            <a:pPr marL="457200" indent="-457200">
              <a:buFont typeface="Wingdings" panose="05000000000000000000" pitchFamily="2" charset="2"/>
              <a:buChar char="v"/>
              <a:defRPr/>
            </a:pPr>
            <a:r>
              <a:rPr lang="en-US" sz="1600" dirty="0">
                <a:solidFill>
                  <a:schemeClr val="tx1"/>
                </a:solidFill>
              </a:rPr>
              <a:t>The Database</a:t>
            </a:r>
          </a:p>
          <a:p>
            <a:pPr marL="457200" indent="-457200">
              <a:buFont typeface="Wingdings" panose="05000000000000000000" pitchFamily="2" charset="2"/>
              <a:buChar char="v"/>
              <a:defRPr/>
            </a:pPr>
            <a:r>
              <a:rPr lang="en-US" sz="1600" dirty="0">
                <a:solidFill>
                  <a:schemeClr val="tx1"/>
                </a:solidFill>
              </a:rPr>
              <a:t>Tables</a:t>
            </a:r>
          </a:p>
          <a:p>
            <a:pPr marL="457200" indent="-457200">
              <a:buFont typeface="Wingdings" panose="05000000000000000000" pitchFamily="2" charset="2"/>
              <a:buChar char="v"/>
              <a:defRPr/>
            </a:pPr>
            <a:r>
              <a:rPr lang="en-US" sz="1600" dirty="0">
                <a:solidFill>
                  <a:schemeClr val="tx1"/>
                </a:solidFill>
              </a:rPr>
              <a:t>Columns</a:t>
            </a:r>
          </a:p>
          <a:p>
            <a:pPr marL="457200" indent="-457200">
              <a:buFont typeface="Wingdings" panose="05000000000000000000" pitchFamily="2" charset="2"/>
              <a:buChar char="v"/>
              <a:defRPr/>
            </a:pPr>
            <a:r>
              <a:rPr lang="en-US" sz="1600" dirty="0">
                <a:solidFill>
                  <a:schemeClr val="tx1"/>
                </a:solidFill>
              </a:rPr>
              <a:t>Rows</a:t>
            </a:r>
          </a:p>
          <a:p>
            <a:pPr marL="457200" indent="-457200">
              <a:buFont typeface="Wingdings" panose="05000000000000000000" pitchFamily="2" charset="2"/>
              <a:buChar char="v"/>
              <a:defRPr/>
            </a:pPr>
            <a:r>
              <a:rPr lang="en-US" sz="1600" dirty="0">
                <a:solidFill>
                  <a:schemeClr val="tx1"/>
                </a:solidFill>
              </a:rPr>
              <a:t>Data</a:t>
            </a: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Anatomy of a database</a:t>
            </a:r>
          </a:p>
        </p:txBody>
      </p:sp>
    </p:spTree>
    <p:extLst>
      <p:ext uri="{BB962C8B-B14F-4D97-AF65-F5344CB8AC3E}">
        <p14:creationId xmlns:p14="http://schemas.microsoft.com/office/powerpoint/2010/main" val="2417341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2022</TotalTime>
  <Words>700</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Museo Slab 500</vt:lpstr>
      <vt:lpstr>Wingdings</vt:lpstr>
      <vt:lpstr>Master light</vt:lpstr>
      <vt:lpstr>Master dark</vt:lpstr>
      <vt:lpstr>Introduction to Databases</vt:lpstr>
      <vt:lpstr>Introduction to Databases</vt:lpstr>
      <vt:lpstr>Introduction to Databases</vt:lpstr>
      <vt:lpstr>Introduction to Databases</vt:lpstr>
      <vt:lpstr>Introduction to Databases</vt:lpstr>
      <vt:lpstr>Introduction to Databases</vt:lpstr>
      <vt:lpstr>Introduction to Databases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255</cp:revision>
  <dcterms:created xsi:type="dcterms:W3CDTF">2011-04-02T17:19:46Z</dcterms:created>
  <dcterms:modified xsi:type="dcterms:W3CDTF">2018-06-29T16:59:12Z</dcterms:modified>
</cp:coreProperties>
</file>