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8"/>
  </p:notesMasterIdLst>
  <p:handoutMasterIdLst>
    <p:handoutMasterId r:id="rId9"/>
  </p:handoutMasterIdLst>
  <p:sldIdLst>
    <p:sldId id="356" r:id="rId3"/>
    <p:sldId id="357" r:id="rId4"/>
    <p:sldId id="358" r:id="rId5"/>
    <p:sldId id="359" r:id="rId6"/>
    <p:sldId id="360"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77262" autoAdjust="0"/>
  </p:normalViewPr>
  <p:slideViewPr>
    <p:cSldViewPr snapToGrid="0">
      <p:cViewPr varScale="1">
        <p:scale>
          <a:sx n="117" d="100"/>
          <a:sy n="117" d="100"/>
        </p:scale>
        <p:origin x="18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7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29-6-2018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6/29/2018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Database and RDBMS Options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pPr>
            <a:r>
              <a:rPr lang="en-US" altLang="en-US" sz="1600" dirty="0">
                <a:solidFill>
                  <a:schemeClr val="tx1"/>
                </a:solidFill>
              </a:rPr>
              <a:t>As you've seen, databases are all about structuring data</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Organizations structure </a:t>
            </a:r>
            <a:r>
              <a:rPr lang="en-US" altLang="en-US" sz="1600" dirty="0">
                <a:solidFill>
                  <a:schemeClr val="tx1"/>
                </a:solidFill>
              </a:rPr>
              <a:t>the information </a:t>
            </a:r>
            <a:r>
              <a:rPr lang="en-US" altLang="en-US" sz="1600" dirty="0">
                <a:solidFill>
                  <a:schemeClr val="tx1"/>
                </a:solidFill>
              </a:rPr>
              <a:t>they work with:</a:t>
            </a:r>
            <a:endParaRPr lang="en-US" altLang="en-US" sz="1600" dirty="0">
              <a:solidFill>
                <a:schemeClr val="tx1"/>
              </a:solidFill>
            </a:endParaRPr>
          </a:p>
          <a:p>
            <a:pPr marL="914400" indent="-457200">
              <a:buFont typeface="Wingdings" panose="05000000000000000000" pitchFamily="2" charset="2"/>
              <a:buChar char="v"/>
            </a:pPr>
            <a:r>
              <a:rPr lang="en-US" altLang="en-US" sz="1600" dirty="0">
                <a:solidFill>
                  <a:schemeClr val="tx1"/>
                </a:solidFill>
              </a:rPr>
              <a:t>So that critical company information is stored for long periods of time</a:t>
            </a:r>
          </a:p>
          <a:p>
            <a:pPr marL="914400" indent="-457200">
              <a:buFont typeface="Wingdings" panose="05000000000000000000" pitchFamily="2" charset="2"/>
              <a:buChar char="v"/>
            </a:pPr>
            <a:r>
              <a:rPr lang="en-US" altLang="en-US" sz="1600" dirty="0">
                <a:solidFill>
                  <a:schemeClr val="tx1"/>
                </a:solidFill>
              </a:rPr>
              <a:t>So that data can be persisted and worked with easily</a:t>
            </a:r>
          </a:p>
          <a:p>
            <a:pPr marL="914400" indent="-457200">
              <a:buFont typeface="Wingdings" panose="05000000000000000000" pitchFamily="2" charset="2"/>
              <a:buChar char="v"/>
            </a:pPr>
            <a:r>
              <a:rPr lang="en-US" altLang="en-US" sz="1600" dirty="0">
                <a:solidFill>
                  <a:schemeClr val="tx1"/>
                </a:solidFill>
              </a:rPr>
              <a:t>So that they </a:t>
            </a:r>
            <a:r>
              <a:rPr lang="en-US" altLang="en-US" sz="1600" dirty="0">
                <a:solidFill>
                  <a:schemeClr val="tx1"/>
                </a:solidFill>
              </a:rPr>
              <a:t>can find what </a:t>
            </a:r>
            <a:r>
              <a:rPr lang="en-US" altLang="en-US" sz="1600" dirty="0">
                <a:solidFill>
                  <a:schemeClr val="tx1"/>
                </a:solidFill>
              </a:rPr>
              <a:t>they need</a:t>
            </a:r>
            <a:r>
              <a:rPr lang="en-US" altLang="en-US" sz="1600" dirty="0">
                <a:solidFill>
                  <a:schemeClr val="tx1"/>
                </a:solidFill>
              </a:rPr>
              <a:t>, when </a:t>
            </a:r>
            <a:r>
              <a:rPr lang="en-US" altLang="en-US" sz="1600" dirty="0">
                <a:solidFill>
                  <a:schemeClr val="tx1"/>
                </a:solidFill>
              </a:rPr>
              <a:t>they need it quickly and efficiently</a:t>
            </a:r>
            <a:endParaRPr lang="en-US" altLang="en-US" sz="1600" dirty="0">
              <a:solidFill>
                <a:schemeClr val="tx1"/>
              </a:solidFill>
            </a:endParaRPr>
          </a:p>
          <a:p>
            <a:pPr marL="914400" indent="-457200">
              <a:buFont typeface="Wingdings" panose="05000000000000000000" pitchFamily="2" charset="2"/>
              <a:buChar char="v"/>
            </a:pPr>
            <a:r>
              <a:rPr lang="en-US" altLang="en-US" sz="1600" dirty="0">
                <a:solidFill>
                  <a:schemeClr val="tx1"/>
                </a:solidFill>
              </a:rPr>
              <a:t>To </a:t>
            </a:r>
            <a:r>
              <a:rPr lang="en-US" altLang="en-US" sz="1600" dirty="0">
                <a:solidFill>
                  <a:schemeClr val="tx1"/>
                </a:solidFill>
              </a:rPr>
              <a:t>facilitate evaluation, comparison, and analysis</a:t>
            </a:r>
          </a:p>
          <a:p>
            <a:pPr marL="457200"/>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How data is structured is important and since that's the case, choosing </a:t>
            </a:r>
            <a:r>
              <a:rPr lang="en-US" altLang="en-US" sz="1600" dirty="0">
                <a:solidFill>
                  <a:schemeClr val="tx1"/>
                </a:solidFill>
              </a:rPr>
              <a:t>the right </a:t>
            </a:r>
            <a:r>
              <a:rPr lang="en-US" altLang="en-US" sz="1600" dirty="0">
                <a:solidFill>
                  <a:schemeClr val="tx1"/>
                </a:solidFill>
              </a:rPr>
              <a:t>database is critical to an organization's data-scalability needs</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Databases are all about structuring data</a:t>
            </a:r>
            <a:endParaRPr lang="en-US" dirty="0"/>
          </a:p>
        </p:txBody>
      </p:sp>
    </p:spTree>
    <p:extLst>
      <p:ext uri="{BB962C8B-B14F-4D97-AF65-F5344CB8AC3E}">
        <p14:creationId xmlns:p14="http://schemas.microsoft.com/office/powerpoint/2010/main" val="887101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Database and RDBMS Options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pPr>
            <a:r>
              <a:rPr lang="en-US" altLang="en-US" sz="1600" dirty="0">
                <a:solidFill>
                  <a:schemeClr val="tx1"/>
                </a:solidFill>
              </a:rPr>
              <a:t>The kinds of information you </a:t>
            </a:r>
            <a:r>
              <a:rPr lang="en-US" altLang="en-US" sz="1600" dirty="0">
                <a:solidFill>
                  <a:schemeClr val="tx1"/>
                </a:solidFill>
              </a:rPr>
              <a:t>collect</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How </a:t>
            </a:r>
            <a:r>
              <a:rPr lang="en-US" altLang="en-US" sz="1600" dirty="0">
                <a:solidFill>
                  <a:schemeClr val="tx1"/>
                </a:solidFill>
              </a:rPr>
              <a:t>it’s possible to interrogate your </a:t>
            </a:r>
            <a:r>
              <a:rPr lang="en-US" altLang="en-US" sz="1600" dirty="0">
                <a:solidFill>
                  <a:schemeClr val="tx1"/>
                </a:solidFill>
              </a:rPr>
              <a:t>data</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The </a:t>
            </a:r>
            <a:r>
              <a:rPr lang="en-US" altLang="en-US" sz="1600" dirty="0">
                <a:solidFill>
                  <a:schemeClr val="tx1"/>
                </a:solidFill>
              </a:rPr>
              <a:t>extent to which </a:t>
            </a:r>
            <a:r>
              <a:rPr lang="en-US" altLang="en-US" sz="1600" dirty="0">
                <a:solidFill>
                  <a:schemeClr val="tx1"/>
                </a:solidFill>
              </a:rPr>
              <a:t>you can </a:t>
            </a:r>
            <a:r>
              <a:rPr lang="en-US" altLang="en-US" sz="1600" dirty="0">
                <a:solidFill>
                  <a:schemeClr val="tx1"/>
                </a:solidFill>
              </a:rPr>
              <a:t>take advantage </a:t>
            </a:r>
            <a:r>
              <a:rPr lang="en-US" altLang="en-US" sz="1600" dirty="0">
                <a:solidFill>
                  <a:schemeClr val="tx1"/>
                </a:solidFill>
              </a:rPr>
              <a:t>of your computer’s data-handling </a:t>
            </a:r>
            <a:r>
              <a:rPr lang="en-US" altLang="en-US" sz="1600" dirty="0">
                <a:solidFill>
                  <a:schemeClr val="tx1"/>
                </a:solidFill>
              </a:rPr>
              <a:t>abilities</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How </a:t>
            </a:r>
            <a:r>
              <a:rPr lang="en-US" altLang="en-US" sz="1600" dirty="0">
                <a:solidFill>
                  <a:schemeClr val="tx1"/>
                </a:solidFill>
              </a:rPr>
              <a:t>easy it is to </a:t>
            </a:r>
            <a:r>
              <a:rPr lang="en-US" altLang="en-US" sz="1600" dirty="0">
                <a:solidFill>
                  <a:schemeClr val="tx1"/>
                </a:solidFill>
              </a:rPr>
              <a:t>share data with others</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The database structure you select generally influences…</a:t>
            </a:r>
            <a:endParaRPr lang="en-US" dirty="0"/>
          </a:p>
        </p:txBody>
      </p:sp>
    </p:spTree>
    <p:extLst>
      <p:ext uri="{BB962C8B-B14F-4D97-AF65-F5344CB8AC3E}">
        <p14:creationId xmlns:p14="http://schemas.microsoft.com/office/powerpoint/2010/main" val="19439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Database and RDBMS Options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r>
              <a:rPr lang="en-US" altLang="en-US" sz="1600" b="1" dirty="0">
                <a:solidFill>
                  <a:schemeClr val="tx1"/>
                </a:solidFill>
              </a:rPr>
              <a:t>Tabular Data</a:t>
            </a:r>
          </a:p>
          <a:p>
            <a:r>
              <a:rPr lang="en-US" altLang="en-US" sz="1600" dirty="0">
                <a:solidFill>
                  <a:schemeClr val="tx1"/>
                </a:solidFill>
              </a:rPr>
              <a:t>Spreadsheets like </a:t>
            </a:r>
            <a:r>
              <a:rPr lang="en-US" altLang="en-US" sz="1600" dirty="0">
                <a:solidFill>
                  <a:srgbClr val="00B0F0"/>
                </a:solidFill>
              </a:rPr>
              <a:t>Microsoft Excel</a:t>
            </a:r>
            <a:r>
              <a:rPr lang="en-US" altLang="en-US" sz="1600" dirty="0">
                <a:solidFill>
                  <a:schemeClr val="tx1"/>
                </a:solidFill>
              </a:rPr>
              <a:t>, Google Sheets, Apache OpenOffice </a:t>
            </a:r>
            <a:r>
              <a:rPr lang="en-US" altLang="en-US" sz="1600" dirty="0" err="1">
                <a:solidFill>
                  <a:schemeClr val="tx1"/>
                </a:solidFill>
              </a:rPr>
              <a:t>Calc</a:t>
            </a:r>
            <a:r>
              <a:rPr lang="en-US" altLang="en-US" sz="1600" dirty="0">
                <a:solidFill>
                  <a:schemeClr val="tx1"/>
                </a:solidFill>
              </a:rPr>
              <a:t>, etc.</a:t>
            </a:r>
          </a:p>
          <a:p>
            <a:endParaRPr lang="en-US" altLang="en-US" sz="1600" dirty="0">
              <a:solidFill>
                <a:schemeClr val="tx1"/>
              </a:solidFill>
            </a:endParaRPr>
          </a:p>
          <a:p>
            <a:r>
              <a:rPr lang="en-US" altLang="en-US" sz="1600" b="1" dirty="0">
                <a:solidFill>
                  <a:schemeClr val="tx1"/>
                </a:solidFill>
              </a:rPr>
              <a:t>Traditional Relational Databases</a:t>
            </a:r>
          </a:p>
          <a:p>
            <a:r>
              <a:rPr lang="en-US" altLang="en-US" sz="1600" dirty="0">
                <a:solidFill>
                  <a:schemeClr val="tx1"/>
                </a:solidFill>
              </a:rPr>
              <a:t>Microsoft Access, </a:t>
            </a:r>
            <a:r>
              <a:rPr lang="en-US" altLang="en-US" sz="1600" dirty="0">
                <a:solidFill>
                  <a:srgbClr val="00B050"/>
                </a:solidFill>
              </a:rPr>
              <a:t>Microsoft SQL Server</a:t>
            </a:r>
            <a:r>
              <a:rPr lang="en-US" altLang="en-US" sz="1600" dirty="0">
                <a:solidFill>
                  <a:schemeClr val="tx1"/>
                </a:solidFill>
              </a:rPr>
              <a:t>, FileMaker Pro, </a:t>
            </a:r>
            <a:r>
              <a:rPr lang="en-US" altLang="en-US" sz="1600" dirty="0">
                <a:solidFill>
                  <a:srgbClr val="00B050"/>
                </a:solidFill>
              </a:rPr>
              <a:t>MySQL</a:t>
            </a:r>
            <a:r>
              <a:rPr lang="en-US" altLang="en-US" sz="1600" dirty="0">
                <a:solidFill>
                  <a:schemeClr val="tx1"/>
                </a:solidFill>
              </a:rPr>
              <a:t>, PostgreSQL, Oracle, IBM DB2, Sybase, </a:t>
            </a:r>
            <a:r>
              <a:rPr lang="en-US" altLang="en-US" sz="1600" dirty="0">
                <a:solidFill>
                  <a:srgbClr val="00B050"/>
                </a:solidFill>
              </a:rPr>
              <a:t>SQLite</a:t>
            </a:r>
            <a:r>
              <a:rPr lang="en-US" altLang="en-US" sz="1600" dirty="0">
                <a:solidFill>
                  <a:schemeClr val="tx1"/>
                </a:solidFill>
              </a:rPr>
              <a:t>, etc.</a:t>
            </a:r>
          </a:p>
          <a:p>
            <a:endParaRPr lang="en-US" altLang="en-US" sz="1600" dirty="0">
              <a:solidFill>
                <a:schemeClr val="tx1"/>
              </a:solidFill>
            </a:endParaRPr>
          </a:p>
          <a:p>
            <a:r>
              <a:rPr lang="en-US" altLang="en-US" sz="1600" b="1" dirty="0">
                <a:solidFill>
                  <a:schemeClr val="tx1"/>
                </a:solidFill>
              </a:rPr>
              <a:t>Non-Tabular Data</a:t>
            </a:r>
          </a:p>
          <a:p>
            <a:r>
              <a:rPr lang="en-US" altLang="en-US" sz="1600" dirty="0">
                <a:solidFill>
                  <a:schemeClr val="tx1"/>
                </a:solidFill>
              </a:rPr>
              <a:t>Document-orientated databases (</a:t>
            </a:r>
            <a:r>
              <a:rPr lang="en-US" altLang="en-US" sz="1600" dirty="0">
                <a:solidFill>
                  <a:srgbClr val="00B050"/>
                </a:solidFill>
              </a:rPr>
              <a:t>MongoDB</a:t>
            </a:r>
            <a:r>
              <a:rPr lang="en-US" altLang="en-US" sz="1600" dirty="0">
                <a:solidFill>
                  <a:schemeClr val="tx1"/>
                </a:solidFill>
              </a:rPr>
              <a:t>, </a:t>
            </a:r>
            <a:r>
              <a:rPr lang="en-US" altLang="en-US" sz="1600" dirty="0" err="1">
                <a:solidFill>
                  <a:schemeClr val="tx1"/>
                </a:solidFill>
              </a:rPr>
              <a:t>CouchDB</a:t>
            </a:r>
            <a:r>
              <a:rPr lang="en-US" altLang="en-US" sz="1600" dirty="0">
                <a:solidFill>
                  <a:schemeClr val="tx1"/>
                </a:solidFill>
              </a:rPr>
              <a:t>, </a:t>
            </a:r>
            <a:r>
              <a:rPr lang="en-US" altLang="en-US" sz="1600" dirty="0" err="1">
                <a:solidFill>
                  <a:schemeClr val="tx1"/>
                </a:solidFill>
              </a:rPr>
              <a:t>Couchbase</a:t>
            </a:r>
            <a:r>
              <a:rPr lang="en-US" altLang="en-US" sz="1600" dirty="0">
                <a:solidFill>
                  <a:schemeClr val="tx1"/>
                </a:solidFill>
              </a:rPr>
              <a:t>, </a:t>
            </a:r>
            <a:r>
              <a:rPr lang="en-US" altLang="en-US" sz="1600" dirty="0" err="1">
                <a:solidFill>
                  <a:schemeClr val="tx1"/>
                </a:solidFill>
              </a:rPr>
              <a:t>Terrastore</a:t>
            </a:r>
            <a:r>
              <a:rPr lang="en-US" altLang="en-US" sz="1600" dirty="0">
                <a:solidFill>
                  <a:schemeClr val="tx1"/>
                </a:solidFill>
              </a:rPr>
              <a:t>, </a:t>
            </a:r>
            <a:r>
              <a:rPr lang="en-US" altLang="en-US" sz="1600" dirty="0" err="1">
                <a:solidFill>
                  <a:schemeClr val="tx1"/>
                </a:solidFill>
              </a:rPr>
              <a:t>RavenDB</a:t>
            </a:r>
            <a:r>
              <a:rPr lang="en-US" altLang="en-US" sz="1600" dirty="0">
                <a:solidFill>
                  <a:schemeClr val="tx1"/>
                </a:solidFill>
              </a:rPr>
              <a:t>, </a:t>
            </a:r>
            <a:r>
              <a:rPr lang="en-US" altLang="en-US" sz="1600" dirty="0" err="1">
                <a:solidFill>
                  <a:schemeClr val="tx1"/>
                </a:solidFill>
              </a:rPr>
              <a:t>OrientDB</a:t>
            </a:r>
            <a:r>
              <a:rPr lang="en-US" altLang="en-US" sz="1600" dirty="0">
                <a:solidFill>
                  <a:schemeClr val="tx1"/>
                </a:solidFill>
              </a:rPr>
              <a:t>, </a:t>
            </a:r>
            <a:r>
              <a:rPr lang="en-US" altLang="en-US" sz="1600" dirty="0" err="1">
                <a:solidFill>
                  <a:schemeClr val="tx1"/>
                </a:solidFill>
              </a:rPr>
              <a:t>ThruDB</a:t>
            </a:r>
            <a:r>
              <a:rPr lang="en-US" altLang="en-US" sz="1600" dirty="0">
                <a:solidFill>
                  <a:schemeClr val="tx1"/>
                </a:solidFill>
              </a:rPr>
              <a:t>, </a:t>
            </a:r>
            <a:r>
              <a:rPr lang="en-US" altLang="en-US" sz="1600" dirty="0" err="1">
                <a:solidFill>
                  <a:schemeClr val="tx1"/>
                </a:solidFill>
              </a:rPr>
              <a:t>SisoDB</a:t>
            </a:r>
            <a:r>
              <a:rPr lang="en-US" altLang="en-US" sz="1600" dirty="0">
                <a:solidFill>
                  <a:schemeClr val="tx1"/>
                </a:solidFill>
              </a:rPr>
              <a:t>, </a:t>
            </a:r>
            <a:r>
              <a:rPr lang="en-US" altLang="en-US" sz="1600" dirty="0" err="1">
                <a:solidFill>
                  <a:schemeClr val="tx1"/>
                </a:solidFill>
              </a:rPr>
              <a:t>RaptorDB</a:t>
            </a:r>
            <a:r>
              <a:rPr lang="en-US" altLang="en-US" sz="1600" dirty="0">
                <a:solidFill>
                  <a:schemeClr val="tx1"/>
                </a:solidFill>
              </a:rPr>
              <a:t>, </a:t>
            </a:r>
            <a:r>
              <a:rPr lang="en-US" altLang="en-US" sz="1600" dirty="0" err="1">
                <a:solidFill>
                  <a:schemeClr val="tx1"/>
                </a:solidFill>
              </a:rPr>
              <a:t>CloudKit</a:t>
            </a:r>
            <a:r>
              <a:rPr lang="en-US" altLang="en-US" sz="1600" dirty="0">
                <a:solidFill>
                  <a:schemeClr val="tx1"/>
                </a:solidFill>
              </a:rPr>
              <a:t>, Jackrabbit, etc.), RDF </a:t>
            </a:r>
            <a:r>
              <a:rPr lang="en-US" altLang="en-US" sz="1600" dirty="0" err="1">
                <a:solidFill>
                  <a:schemeClr val="tx1"/>
                </a:solidFill>
              </a:rPr>
              <a:t>T</a:t>
            </a:r>
            <a:r>
              <a:rPr lang="en-US" altLang="en-US" sz="1600" dirty="0" err="1">
                <a:solidFill>
                  <a:schemeClr val="tx1"/>
                </a:solidFill>
              </a:rPr>
              <a:t>riplestores</a:t>
            </a:r>
            <a:r>
              <a:rPr lang="en-US" altLang="en-US" sz="1600" dirty="0">
                <a:solidFill>
                  <a:schemeClr val="tx1"/>
                </a:solidFill>
              </a:rPr>
              <a:t> (linked </a:t>
            </a:r>
            <a:r>
              <a:rPr lang="en-US" altLang="en-US" sz="1600" dirty="0">
                <a:solidFill>
                  <a:schemeClr val="tx1"/>
                </a:solidFill>
              </a:rPr>
              <a:t>data on the </a:t>
            </a:r>
            <a:r>
              <a:rPr lang="en-US" altLang="en-US" sz="1600" dirty="0">
                <a:solidFill>
                  <a:schemeClr val="tx1"/>
                </a:solidFill>
              </a:rPr>
              <a:t>Web), qualitative </a:t>
            </a:r>
            <a:r>
              <a:rPr lang="en-US" altLang="en-US" sz="1600" dirty="0">
                <a:solidFill>
                  <a:schemeClr val="tx1"/>
                </a:solidFill>
              </a:rPr>
              <a:t>data </a:t>
            </a:r>
            <a:r>
              <a:rPr lang="en-US" altLang="en-US" sz="1600" dirty="0">
                <a:solidFill>
                  <a:schemeClr val="tx1"/>
                </a:solidFill>
              </a:rPr>
              <a:t>analysis packages (</a:t>
            </a:r>
            <a:r>
              <a:rPr lang="en-US" altLang="en-US" sz="1600" dirty="0" err="1">
                <a:solidFill>
                  <a:schemeClr val="tx1"/>
                </a:solidFill>
              </a:rPr>
              <a:t>NVivo</a:t>
            </a:r>
            <a:r>
              <a:rPr lang="en-US" altLang="en-US" sz="1600" dirty="0">
                <a:solidFill>
                  <a:schemeClr val="tx1"/>
                </a:solidFill>
              </a:rPr>
              <a:t> and </a:t>
            </a:r>
            <a:r>
              <a:rPr lang="en-US" altLang="en-US" sz="1600" dirty="0" err="1">
                <a:solidFill>
                  <a:schemeClr val="tx1"/>
                </a:solidFill>
              </a:rPr>
              <a:t>ATLAS.ti</a:t>
            </a:r>
            <a:r>
              <a:rPr lang="en-US" altLang="en-US" sz="1600" dirty="0">
                <a:solidFill>
                  <a:schemeClr val="tx1"/>
                </a:solidFill>
              </a:rPr>
              <a:t>), etc.</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Database options</a:t>
            </a:r>
            <a:endParaRPr lang="en-US" dirty="0"/>
          </a:p>
        </p:txBody>
      </p:sp>
    </p:spTree>
    <p:extLst>
      <p:ext uri="{BB962C8B-B14F-4D97-AF65-F5344CB8AC3E}">
        <p14:creationId xmlns:p14="http://schemas.microsoft.com/office/powerpoint/2010/main" val="1277995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Database and RDBMS Options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r>
              <a:rPr lang="en-US" altLang="en-US" sz="1600" dirty="0">
                <a:solidFill>
                  <a:schemeClr val="tx1"/>
                </a:solidFill>
              </a:rPr>
              <a:t>Some </a:t>
            </a:r>
            <a:r>
              <a:rPr lang="en-US" altLang="en-US" sz="1600" dirty="0">
                <a:solidFill>
                  <a:schemeClr val="tx1"/>
                </a:solidFill>
              </a:rPr>
              <a:t>data is inherently better suited to a relational database which can host several databases on one server. Other advantages include:</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400" b="1" dirty="0">
                <a:solidFill>
                  <a:schemeClr val="tx1"/>
                </a:solidFill>
              </a:rPr>
              <a:t>Ease of Use: </a:t>
            </a:r>
            <a:r>
              <a:rPr lang="en-US" altLang="en-US" sz="1400" dirty="0">
                <a:solidFill>
                  <a:schemeClr val="tx1"/>
                </a:solidFill>
              </a:rPr>
              <a:t>The </a:t>
            </a:r>
            <a:r>
              <a:rPr lang="en-US" altLang="en-US" sz="1400" dirty="0">
                <a:solidFill>
                  <a:schemeClr val="tx1"/>
                </a:solidFill>
              </a:rPr>
              <a:t>use of tables to store data in columns and rows makes it easy to access and manage data.</a:t>
            </a:r>
          </a:p>
          <a:p>
            <a:pPr marL="457200" indent="-457200">
              <a:buFont typeface="Wingdings" panose="05000000000000000000" pitchFamily="2" charset="2"/>
              <a:buChar char="v"/>
            </a:pPr>
            <a:r>
              <a:rPr lang="en-US" altLang="en-US" sz="1400" b="1" dirty="0">
                <a:solidFill>
                  <a:schemeClr val="tx1"/>
                </a:solidFill>
              </a:rPr>
              <a:t>Data Security: </a:t>
            </a:r>
            <a:r>
              <a:rPr lang="en-US" altLang="en-US" sz="1400" dirty="0">
                <a:solidFill>
                  <a:schemeClr val="tx1"/>
                </a:solidFill>
              </a:rPr>
              <a:t>With </a:t>
            </a:r>
            <a:r>
              <a:rPr lang="en-US" altLang="en-US" sz="1400" dirty="0">
                <a:solidFill>
                  <a:schemeClr val="tx1"/>
                </a:solidFill>
              </a:rPr>
              <a:t>an RDBMS you can hide sensitive tables and give them their authorization codes, providing a layer of protection for your data</a:t>
            </a:r>
          </a:p>
          <a:p>
            <a:pPr marL="457200" indent="-457200">
              <a:buFont typeface="Wingdings" panose="05000000000000000000" pitchFamily="2" charset="2"/>
              <a:buChar char="v"/>
            </a:pPr>
            <a:r>
              <a:rPr lang="en-US" altLang="en-US" sz="1400" b="1" dirty="0">
                <a:solidFill>
                  <a:schemeClr val="tx1"/>
                </a:solidFill>
              </a:rPr>
              <a:t>SQL Standard: </a:t>
            </a:r>
            <a:r>
              <a:rPr lang="en-US" altLang="en-US" sz="1400" dirty="0">
                <a:solidFill>
                  <a:schemeClr val="tx1"/>
                </a:solidFill>
              </a:rPr>
              <a:t>SQL is a standardized language well understood by many applications, and many of the alternative database options provide SQL interfaces.</a:t>
            </a:r>
          </a:p>
          <a:p>
            <a:pPr marL="457200" indent="-457200">
              <a:buFont typeface="Wingdings" panose="05000000000000000000" pitchFamily="2" charset="2"/>
              <a:buChar char="v"/>
            </a:pPr>
            <a:r>
              <a:rPr lang="en-US" altLang="en-US" sz="1400" b="1" dirty="0">
                <a:solidFill>
                  <a:schemeClr val="tx1"/>
                </a:solidFill>
              </a:rPr>
              <a:t>Data Integrity: </a:t>
            </a:r>
            <a:r>
              <a:rPr lang="en-US" altLang="en-US" sz="1400" dirty="0">
                <a:solidFill>
                  <a:schemeClr val="tx1"/>
                </a:solidFill>
              </a:rPr>
              <a:t>The </a:t>
            </a:r>
            <a:r>
              <a:rPr lang="en-US" altLang="en-US" sz="1400" dirty="0">
                <a:solidFill>
                  <a:schemeClr val="tx1"/>
                </a:solidFill>
              </a:rPr>
              <a:t>structure of the relational database preserves the integrity of the data and makes it easier to meet compliance regulations.</a:t>
            </a:r>
          </a:p>
          <a:p>
            <a:pPr marL="457200" indent="-457200">
              <a:buFont typeface="Wingdings" panose="05000000000000000000" pitchFamily="2" charset="2"/>
              <a:buChar char="v"/>
            </a:pPr>
            <a:r>
              <a:rPr lang="en-US" altLang="en-US" sz="1400" b="1" dirty="0">
                <a:solidFill>
                  <a:schemeClr val="tx1"/>
                </a:solidFill>
              </a:rPr>
              <a:t>Performance:  </a:t>
            </a:r>
            <a:r>
              <a:rPr lang="en-US" altLang="en-US" sz="1400" dirty="0">
                <a:solidFill>
                  <a:schemeClr val="tx1"/>
                </a:solidFill>
              </a:rPr>
              <a:t>An </a:t>
            </a:r>
            <a:r>
              <a:rPr lang="en-US" altLang="en-US" sz="1400" dirty="0">
                <a:solidFill>
                  <a:schemeClr val="tx1"/>
                </a:solidFill>
              </a:rPr>
              <a:t>RDBMS uses indexes to sort data and speed up performance, and supports both desktop and web applications.</a:t>
            </a:r>
          </a:p>
          <a:p>
            <a:pPr marL="457200" indent="-457200">
              <a:buFont typeface="Wingdings" panose="05000000000000000000" pitchFamily="2" charset="2"/>
              <a:buChar char="v"/>
            </a:pPr>
            <a:r>
              <a:rPr lang="en-US" altLang="en-US" sz="1400" b="1" dirty="0">
                <a:solidFill>
                  <a:schemeClr val="tx1"/>
                </a:solidFill>
              </a:rPr>
              <a:t>Development and S</a:t>
            </a:r>
            <a:r>
              <a:rPr lang="en-US" altLang="en-US" sz="1400" b="1" dirty="0">
                <a:solidFill>
                  <a:schemeClr val="tx1"/>
                </a:solidFill>
              </a:rPr>
              <a:t>upport</a:t>
            </a:r>
            <a:r>
              <a:rPr lang="en-US" altLang="en-US" sz="1400" b="1" dirty="0">
                <a:solidFill>
                  <a:schemeClr val="tx1"/>
                </a:solidFill>
              </a:rPr>
              <a:t>: </a:t>
            </a:r>
            <a:r>
              <a:rPr lang="en-US" altLang="en-US" sz="1400" dirty="0">
                <a:solidFill>
                  <a:schemeClr val="tx1"/>
                </a:solidFill>
              </a:rPr>
              <a:t>The large </a:t>
            </a:r>
            <a:r>
              <a:rPr lang="en-US" altLang="en-US" sz="1400" dirty="0">
                <a:solidFill>
                  <a:schemeClr val="tx1"/>
                </a:solidFill>
              </a:rPr>
              <a:t>players like Oracle</a:t>
            </a:r>
            <a:r>
              <a:rPr lang="en-US" altLang="en-US" sz="1400" dirty="0">
                <a:solidFill>
                  <a:schemeClr val="tx1"/>
                </a:solidFill>
              </a:rPr>
              <a:t>, Microsoft, </a:t>
            </a:r>
            <a:r>
              <a:rPr lang="en-US" altLang="en-US" sz="1400" dirty="0">
                <a:solidFill>
                  <a:schemeClr val="tx1"/>
                </a:solidFill>
              </a:rPr>
              <a:t>SAP, etc. all </a:t>
            </a:r>
            <a:r>
              <a:rPr lang="en-US" altLang="en-US" sz="1400" dirty="0">
                <a:solidFill>
                  <a:schemeClr val="tx1"/>
                </a:solidFill>
              </a:rPr>
              <a:t>have a vested interest in continuing to develop and evolve their database offering to meet modern standards</a:t>
            </a:r>
            <a:r>
              <a:rPr lang="en-US" altLang="en-US" sz="1400" dirty="0">
                <a:solidFill>
                  <a:schemeClr val="tx1"/>
                </a:solidFill>
              </a:rPr>
              <a:t>. Support is guaranteed for years to come.</a:t>
            </a:r>
            <a:endParaRPr lang="en-US" alt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When to use a relational database</a:t>
            </a:r>
            <a:endParaRPr lang="en-US" dirty="0"/>
          </a:p>
        </p:txBody>
      </p:sp>
    </p:spTree>
    <p:extLst>
      <p:ext uri="{BB962C8B-B14F-4D97-AF65-F5344CB8AC3E}">
        <p14:creationId xmlns:p14="http://schemas.microsoft.com/office/powerpoint/2010/main" val="3742980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Database and RDBMS Options</a:t>
            </a:r>
            <a:endParaRPr lang="en-US" dirty="0"/>
          </a:p>
        </p:txBody>
      </p:sp>
      <p:sp>
        <p:nvSpPr>
          <p:cNvPr id="7" name="Text Placeholder 6"/>
          <p:cNvSpPr>
            <a:spLocks noGrp="1"/>
          </p:cNvSpPr>
          <p:nvPr>
            <p:ph type="body" sz="quarter" idx="14"/>
          </p:nvPr>
        </p:nvSpPr>
        <p:spPr>
          <a:xfrm>
            <a:off x="335359" y="1628800"/>
            <a:ext cx="11519183" cy="4755672"/>
          </a:xfrm>
        </p:spPr>
        <p:txBody>
          <a:bodyPr>
            <a:noAutofit/>
          </a:bodyPr>
          <a:lstStyle/>
          <a:p>
            <a:r>
              <a:rPr lang="en-US" altLang="en-US" sz="1600" dirty="0">
                <a:solidFill>
                  <a:schemeClr val="tx1"/>
                </a:solidFill>
              </a:rPr>
              <a:t>Most large-scale database solutions are complex systems that can require dedicated resources (hardware, software, and manpower) in order maintain properly. Enterprise solutions like Microsoft's SQL Server exist in large ecosystems and are typically broken down into the following tiers:</a:t>
            </a:r>
          </a:p>
          <a:p>
            <a:endParaRPr lang="en-US" altLang="en-US" sz="1600" dirty="0">
              <a:solidFill>
                <a:schemeClr val="tx1"/>
              </a:solidFill>
            </a:endParaRPr>
          </a:p>
          <a:p>
            <a:r>
              <a:rPr lang="en-US" altLang="en-US" sz="1600" b="1" dirty="0">
                <a:solidFill>
                  <a:schemeClr val="tx1"/>
                </a:solidFill>
              </a:rPr>
              <a:t>The </a:t>
            </a:r>
            <a:r>
              <a:rPr lang="en-US" altLang="en-US" sz="1600" b="1" dirty="0" smtClean="0">
                <a:solidFill>
                  <a:schemeClr val="tx1"/>
                </a:solidFill>
              </a:rPr>
              <a:t>Database</a:t>
            </a:r>
            <a:br>
              <a:rPr lang="en-US" altLang="en-US" sz="1600" b="1" dirty="0" smtClean="0">
                <a:solidFill>
                  <a:schemeClr val="tx1"/>
                </a:solidFill>
              </a:rPr>
            </a:br>
            <a:r>
              <a:rPr lang="en-US" altLang="en-US" sz="1600" dirty="0" smtClean="0">
                <a:solidFill>
                  <a:schemeClr val="tx1"/>
                </a:solidFill>
              </a:rPr>
              <a:t>The </a:t>
            </a:r>
            <a:r>
              <a:rPr lang="en-US" altLang="en-US" sz="1600" dirty="0">
                <a:solidFill>
                  <a:schemeClr val="tx1"/>
                </a:solidFill>
              </a:rPr>
              <a:t>actual database and </a:t>
            </a:r>
            <a:r>
              <a:rPr lang="en-US" altLang="en-US" sz="1600" dirty="0" smtClean="0">
                <a:solidFill>
                  <a:schemeClr val="tx1"/>
                </a:solidFill>
              </a:rPr>
              <a:t>its </a:t>
            </a:r>
            <a:r>
              <a:rPr lang="en-US" altLang="en-US" sz="1600" dirty="0">
                <a:solidFill>
                  <a:schemeClr val="tx1"/>
                </a:solidFill>
              </a:rPr>
              <a:t>attendant </a:t>
            </a:r>
            <a:r>
              <a:rPr lang="en-US" altLang="en-US" sz="1600" dirty="0" smtClean="0">
                <a:solidFill>
                  <a:schemeClr val="tx1"/>
                </a:solidFill>
              </a:rPr>
              <a:t>storage </a:t>
            </a:r>
            <a:r>
              <a:rPr lang="en-US" altLang="en-US" sz="1600" dirty="0">
                <a:solidFill>
                  <a:schemeClr val="tx1"/>
                </a:solidFill>
              </a:rPr>
              <a:t>structure</a:t>
            </a:r>
            <a:r>
              <a:rPr lang="en-US" altLang="en-US" sz="1600" dirty="0" smtClean="0">
                <a:solidFill>
                  <a:schemeClr val="tx1"/>
                </a:solidFill>
              </a:rPr>
              <a:t>.</a:t>
            </a:r>
          </a:p>
          <a:p>
            <a:endParaRPr lang="en-US" altLang="en-US" sz="1600" dirty="0">
              <a:solidFill>
                <a:schemeClr val="tx1"/>
              </a:solidFill>
            </a:endParaRPr>
          </a:p>
          <a:p>
            <a:r>
              <a:rPr lang="en-US" altLang="en-US" sz="1600" b="1" dirty="0">
                <a:solidFill>
                  <a:schemeClr val="tx1"/>
                </a:solidFill>
              </a:rPr>
              <a:t>The </a:t>
            </a:r>
            <a:r>
              <a:rPr lang="en-US" altLang="en-US" sz="1600" b="1" dirty="0" smtClean="0">
                <a:solidFill>
                  <a:schemeClr val="tx1"/>
                </a:solidFill>
              </a:rPr>
              <a:t>Engine</a:t>
            </a:r>
            <a:br>
              <a:rPr lang="en-US" altLang="en-US" sz="1600" b="1" dirty="0" smtClean="0">
                <a:solidFill>
                  <a:schemeClr val="tx1"/>
                </a:solidFill>
              </a:rPr>
            </a:br>
            <a:r>
              <a:rPr lang="en-US" altLang="en-US" sz="1600" dirty="0" smtClean="0">
                <a:solidFill>
                  <a:schemeClr val="tx1"/>
                </a:solidFill>
              </a:rPr>
              <a:t>Interprets </a:t>
            </a:r>
            <a:r>
              <a:rPr lang="en-US" altLang="en-US" sz="1600" dirty="0">
                <a:solidFill>
                  <a:schemeClr val="tx1"/>
                </a:solidFill>
              </a:rPr>
              <a:t>requests between </a:t>
            </a:r>
            <a:r>
              <a:rPr lang="en-US" altLang="en-US" sz="1600" dirty="0" smtClean="0">
                <a:solidFill>
                  <a:schemeClr val="tx1"/>
                </a:solidFill>
              </a:rPr>
              <a:t>the </a:t>
            </a:r>
            <a:r>
              <a:rPr lang="en-US" altLang="en-US" sz="1600" dirty="0">
                <a:solidFill>
                  <a:schemeClr val="tx1"/>
                </a:solidFill>
              </a:rPr>
              <a:t>database </a:t>
            </a:r>
            <a:r>
              <a:rPr lang="en-US" altLang="en-US" sz="1600" dirty="0" smtClean="0">
                <a:solidFill>
                  <a:schemeClr val="tx1"/>
                </a:solidFill>
              </a:rPr>
              <a:t>and </a:t>
            </a:r>
            <a:r>
              <a:rPr lang="en-US" altLang="en-US" sz="1600" dirty="0">
                <a:solidFill>
                  <a:schemeClr val="tx1"/>
                </a:solidFill>
              </a:rPr>
              <a:t>the </a:t>
            </a:r>
            <a:r>
              <a:rPr lang="en-US" altLang="en-US" sz="1600" dirty="0" smtClean="0">
                <a:solidFill>
                  <a:schemeClr val="tx1"/>
                </a:solidFill>
              </a:rPr>
              <a:t/>
            </a:r>
            <a:br>
              <a:rPr lang="en-US" altLang="en-US" sz="1600" dirty="0" smtClean="0">
                <a:solidFill>
                  <a:schemeClr val="tx1"/>
                </a:solidFill>
              </a:rPr>
            </a:br>
            <a:r>
              <a:rPr lang="en-US" altLang="en-US" sz="1600" dirty="0" smtClean="0">
                <a:solidFill>
                  <a:schemeClr val="tx1"/>
                </a:solidFill>
              </a:rPr>
              <a:t>application</a:t>
            </a:r>
            <a:r>
              <a:rPr lang="en-US" altLang="en-US" sz="1600" dirty="0">
                <a:solidFill>
                  <a:schemeClr val="tx1"/>
                </a:solidFill>
              </a:rPr>
              <a:t>. On a </a:t>
            </a:r>
            <a:r>
              <a:rPr lang="en-US" altLang="en-US" sz="1600" dirty="0" smtClean="0">
                <a:solidFill>
                  <a:schemeClr val="tx1"/>
                </a:solidFill>
              </a:rPr>
              <a:t>Windows </a:t>
            </a:r>
            <a:r>
              <a:rPr lang="en-US" altLang="en-US" sz="1600" dirty="0">
                <a:solidFill>
                  <a:schemeClr val="tx1"/>
                </a:solidFill>
              </a:rPr>
              <a:t>server, the engine </a:t>
            </a:r>
            <a:r>
              <a:rPr lang="en-US" altLang="en-US" sz="1600" dirty="0" smtClean="0">
                <a:solidFill>
                  <a:schemeClr val="tx1"/>
                </a:solidFill>
              </a:rPr>
              <a:t/>
            </a:r>
            <a:br>
              <a:rPr lang="en-US" altLang="en-US" sz="1600" dirty="0" smtClean="0">
                <a:solidFill>
                  <a:schemeClr val="tx1"/>
                </a:solidFill>
              </a:rPr>
            </a:br>
            <a:r>
              <a:rPr lang="en-US" altLang="en-US" sz="1600" dirty="0" smtClean="0">
                <a:solidFill>
                  <a:schemeClr val="tx1"/>
                </a:solidFill>
              </a:rPr>
              <a:t>typically </a:t>
            </a:r>
            <a:r>
              <a:rPr lang="en-US" altLang="en-US" sz="1600" dirty="0">
                <a:solidFill>
                  <a:schemeClr val="tx1"/>
                </a:solidFill>
              </a:rPr>
              <a:t>runs </a:t>
            </a:r>
            <a:r>
              <a:rPr lang="en-US" altLang="en-US" sz="1600" dirty="0" smtClean="0">
                <a:solidFill>
                  <a:schemeClr val="tx1"/>
                </a:solidFill>
              </a:rPr>
              <a:t>silently </a:t>
            </a:r>
            <a:r>
              <a:rPr lang="en-US" altLang="en-US" sz="1600" dirty="0">
                <a:solidFill>
                  <a:schemeClr val="tx1"/>
                </a:solidFill>
              </a:rPr>
              <a:t>in the background as a service. </a:t>
            </a:r>
            <a:endParaRPr lang="en-US" altLang="en-US" sz="1600" dirty="0" smtClean="0">
              <a:solidFill>
                <a:schemeClr val="tx1"/>
              </a:solidFill>
            </a:endParaRPr>
          </a:p>
          <a:p>
            <a:endParaRPr lang="en-US" altLang="en-US" sz="1600" dirty="0">
              <a:solidFill>
                <a:schemeClr val="tx1"/>
              </a:solidFill>
            </a:endParaRPr>
          </a:p>
          <a:p>
            <a:r>
              <a:rPr lang="en-US" altLang="en-US" sz="1600" b="1" dirty="0">
                <a:solidFill>
                  <a:schemeClr val="tx1"/>
                </a:solidFill>
              </a:rPr>
              <a:t>The </a:t>
            </a:r>
            <a:r>
              <a:rPr lang="en-US" altLang="en-US" sz="1600" b="1" dirty="0" smtClean="0">
                <a:solidFill>
                  <a:schemeClr val="tx1"/>
                </a:solidFill>
              </a:rPr>
              <a:t>Application</a:t>
            </a:r>
            <a:br>
              <a:rPr lang="en-US" altLang="en-US" sz="1600" b="1" dirty="0" smtClean="0">
                <a:solidFill>
                  <a:schemeClr val="tx1"/>
                </a:solidFill>
              </a:rPr>
            </a:br>
            <a:r>
              <a:rPr lang="en-US" altLang="en-US" sz="1600" dirty="0" smtClean="0">
                <a:solidFill>
                  <a:schemeClr val="tx1"/>
                </a:solidFill>
              </a:rPr>
              <a:t>The </a:t>
            </a:r>
            <a:r>
              <a:rPr lang="en-US" altLang="en-US" sz="1600" dirty="0">
                <a:solidFill>
                  <a:schemeClr val="tx1"/>
                </a:solidFill>
              </a:rPr>
              <a:t>part the user sees </a:t>
            </a:r>
            <a:r>
              <a:rPr lang="en-US" altLang="en-US" sz="1600" dirty="0" smtClean="0">
                <a:solidFill>
                  <a:schemeClr val="tx1"/>
                </a:solidFill>
              </a:rPr>
              <a:t>and </a:t>
            </a:r>
            <a:r>
              <a:rPr lang="en-US" altLang="en-US" sz="1600" dirty="0">
                <a:solidFill>
                  <a:schemeClr val="tx1"/>
                </a:solidFill>
              </a:rPr>
              <a:t>uses.</a:t>
            </a:r>
            <a:endParaRPr lang="en-US" alt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The parts of a relational database system</a:t>
            </a:r>
            <a:endParaRPr lang="en-US" dirty="0"/>
          </a:p>
        </p:txBody>
      </p:sp>
      <p:pic>
        <p:nvPicPr>
          <p:cNvPr id="3" name="Picture 2"/>
          <p:cNvPicPr>
            <a:picLocks noChangeAspect="1"/>
          </p:cNvPicPr>
          <p:nvPr/>
        </p:nvPicPr>
        <p:blipFill>
          <a:blip r:embed="rId2"/>
          <a:stretch>
            <a:fillRect/>
          </a:stretch>
        </p:blipFill>
        <p:spPr>
          <a:xfrm>
            <a:off x="5835954" y="3125492"/>
            <a:ext cx="5894984" cy="2662985"/>
          </a:xfrm>
          <a:prstGeom prst="rect">
            <a:avLst/>
          </a:prstGeom>
        </p:spPr>
      </p:pic>
      <p:sp>
        <p:nvSpPr>
          <p:cNvPr id="4" name="Rectangle 3"/>
          <p:cNvSpPr/>
          <p:nvPr/>
        </p:nvSpPr>
        <p:spPr>
          <a:xfrm>
            <a:off x="8316687" y="4196443"/>
            <a:ext cx="3105149" cy="791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7627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2081</TotalTime>
  <Words>498</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Museo Slab 500</vt:lpstr>
      <vt:lpstr>Wingdings</vt:lpstr>
      <vt:lpstr>Master light</vt:lpstr>
      <vt:lpstr>Master dark</vt:lpstr>
      <vt:lpstr>Database and RDBMS Options</vt:lpstr>
      <vt:lpstr>Database and RDBMS Options</vt:lpstr>
      <vt:lpstr>Database and RDBMS Options</vt:lpstr>
      <vt:lpstr>Database and RDBMS Options</vt:lpstr>
      <vt:lpstr>Database and RDBMS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262</cp:revision>
  <dcterms:created xsi:type="dcterms:W3CDTF">2011-04-02T17:19:46Z</dcterms:created>
  <dcterms:modified xsi:type="dcterms:W3CDTF">2018-06-29T17:17:36Z</dcterms:modified>
</cp:coreProperties>
</file>