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356" r:id="rId3"/>
    <p:sldId id="357" r:id="rId4"/>
    <p:sldId id="358"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77262" autoAdjust="0"/>
  </p:normalViewPr>
  <p:slideViewPr>
    <p:cSldViewPr snapToGrid="0">
      <p:cViewPr varScale="1">
        <p:scale>
          <a:sx n="117" d="100"/>
          <a:sy n="117" d="100"/>
        </p:scale>
        <p:origin x="18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29-6-2018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6/29/2018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SQL Server and SSMS</a:t>
            </a:r>
            <a:endParaRPr lang="en-US" dirty="0"/>
          </a:p>
        </p:txBody>
      </p:sp>
      <p:sp>
        <p:nvSpPr>
          <p:cNvPr id="7" name="Text Placeholder 6"/>
          <p:cNvSpPr>
            <a:spLocks noGrp="1"/>
          </p:cNvSpPr>
          <p:nvPr>
            <p:ph type="body" sz="quarter" idx="14"/>
          </p:nvPr>
        </p:nvSpPr>
        <p:spPr>
          <a:xfrm>
            <a:off x="335360" y="1628801"/>
            <a:ext cx="11502854" cy="4665864"/>
          </a:xfrm>
        </p:spPr>
        <p:txBody>
          <a:bodyPr>
            <a:noAutofit/>
          </a:bodyPr>
          <a:lstStyle/>
          <a:p>
            <a:pPr marL="457200" indent="-457200">
              <a:buFont typeface="Wingdings" panose="05000000000000000000" pitchFamily="2" charset="2"/>
              <a:buChar char="v"/>
            </a:pPr>
            <a:r>
              <a:rPr lang="en-US" altLang="en-US" sz="1600" dirty="0">
                <a:solidFill>
                  <a:schemeClr val="tx1"/>
                </a:solidFill>
              </a:rPr>
              <a:t>S</a:t>
            </a:r>
            <a:r>
              <a:rPr lang="en-US" altLang="en-US" sz="1600" dirty="0">
                <a:solidFill>
                  <a:schemeClr val="tx1"/>
                </a:solidFill>
              </a:rPr>
              <a:t>QL </a:t>
            </a:r>
            <a:r>
              <a:rPr lang="en-US" altLang="en-US" sz="1600" dirty="0">
                <a:solidFill>
                  <a:schemeClr val="tx1"/>
                </a:solidFill>
              </a:rPr>
              <a:t>Server is </a:t>
            </a:r>
            <a:r>
              <a:rPr lang="en-US" altLang="en-US" sz="1600" dirty="0">
                <a:solidFill>
                  <a:schemeClr val="tx1"/>
                </a:solidFill>
              </a:rPr>
              <a:t>an relational </a:t>
            </a:r>
            <a:r>
              <a:rPr lang="en-US" altLang="en-US" sz="1600" dirty="0">
                <a:solidFill>
                  <a:schemeClr val="tx1"/>
                </a:solidFill>
              </a:rPr>
              <a:t>database management system developed by Microsoft.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It is comprised of two parts: a database server that has no graphical user interface and is responsible solely as a storage mechanism for data and a database management system called Management Studio, that is used to manage the database server, permissions and roles, and more via a graphical user interface.</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As </a:t>
            </a:r>
            <a:r>
              <a:rPr lang="en-US" altLang="en-US" sz="1600" dirty="0">
                <a:solidFill>
                  <a:schemeClr val="tx1"/>
                </a:solidFill>
              </a:rPr>
              <a:t>a database server, it is a software product with the primary function of storing and retrieving data as requested by other software applications—which may run either on the same computer or on another computer across a network (including the Internet).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Microsoft markets at least a dozen different editions of Microsoft SQL Server, aimed at different audiences and for workloads ranging from small single-machine applications to large Internet-facing applications with many concurrent users.</a:t>
            </a:r>
          </a:p>
        </p:txBody>
      </p:sp>
      <p:sp>
        <p:nvSpPr>
          <p:cNvPr id="2" name="Text Placeholder 1"/>
          <p:cNvSpPr>
            <a:spLocks noGrp="1"/>
          </p:cNvSpPr>
          <p:nvPr>
            <p:ph type="body" sz="quarter" idx="11"/>
          </p:nvPr>
        </p:nvSpPr>
        <p:spPr/>
        <p:txBody>
          <a:bodyPr/>
          <a:lstStyle/>
          <a:p>
            <a:r>
              <a:rPr lang="en-US" dirty="0" smtClean="0"/>
              <a:t>Introduction to SQL Server</a:t>
            </a:r>
            <a:endParaRPr lang="en-US" dirty="0"/>
          </a:p>
        </p:txBody>
      </p:sp>
    </p:spTree>
    <p:extLst>
      <p:ext uri="{BB962C8B-B14F-4D97-AF65-F5344CB8AC3E}">
        <p14:creationId xmlns:p14="http://schemas.microsoft.com/office/powerpoint/2010/main" val="887101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SQL Server and SSMS</a:t>
            </a:r>
            <a:endParaRPr lang="en-US" dirty="0"/>
          </a:p>
        </p:txBody>
      </p:sp>
      <p:sp>
        <p:nvSpPr>
          <p:cNvPr id="7" name="Text Placeholder 6"/>
          <p:cNvSpPr>
            <a:spLocks noGrp="1"/>
          </p:cNvSpPr>
          <p:nvPr>
            <p:ph type="body" sz="quarter" idx="14"/>
          </p:nvPr>
        </p:nvSpPr>
        <p:spPr>
          <a:xfrm>
            <a:off x="335359" y="1628800"/>
            <a:ext cx="11519183" cy="4698521"/>
          </a:xfrm>
        </p:spPr>
        <p:txBody>
          <a:bodyPr>
            <a:noAutofit/>
          </a:bodyPr>
          <a:lstStyle/>
          <a:p>
            <a:pPr marL="457200" indent="-457200">
              <a:buFont typeface="Wingdings" panose="05000000000000000000" pitchFamily="2" charset="2"/>
              <a:buChar char="v"/>
            </a:pPr>
            <a:r>
              <a:rPr lang="en-US" altLang="en-US" sz="1600" b="1" dirty="0">
                <a:solidFill>
                  <a:schemeClr val="tx1"/>
                </a:solidFill>
              </a:rPr>
              <a:t>Enterprise: </a:t>
            </a:r>
            <a:r>
              <a:rPr lang="en-US" altLang="en-US" sz="1600" dirty="0">
                <a:solidFill>
                  <a:schemeClr val="tx1"/>
                </a:solidFill>
              </a:rPr>
              <a:t>Includes </a:t>
            </a:r>
            <a:r>
              <a:rPr lang="en-US" altLang="en-US" sz="1600" dirty="0">
                <a:solidFill>
                  <a:schemeClr val="tx1"/>
                </a:solidFill>
              </a:rPr>
              <a:t>both the core database engine and add-on services, with a range of tools for creating and managing a SQL Server cluster. It can manage databases as large as 524 petabytes and address 12 terabytes of memory and supports 640 logical processors (CPU cores</a:t>
            </a:r>
            <a:r>
              <a:rPr lang="en-US" altLang="en-US" sz="1600" dirty="0">
                <a:solidFill>
                  <a:schemeClr val="tx1"/>
                </a:solidFill>
              </a:rPr>
              <a:t>).</a:t>
            </a:r>
          </a:p>
          <a:p>
            <a:pPr marL="457200" indent="-457200">
              <a:buFont typeface="Wingdings" panose="05000000000000000000" pitchFamily="2" charset="2"/>
              <a:buChar char="v"/>
            </a:pPr>
            <a:r>
              <a:rPr lang="en-US" altLang="en-US" sz="1600" b="1" dirty="0">
                <a:solidFill>
                  <a:schemeClr val="tx1"/>
                </a:solidFill>
              </a:rPr>
              <a:t>Standard: </a:t>
            </a:r>
            <a:r>
              <a:rPr lang="en-US" altLang="en-US" sz="1600" dirty="0">
                <a:solidFill>
                  <a:schemeClr val="tx1"/>
                </a:solidFill>
              </a:rPr>
              <a:t>Includes </a:t>
            </a:r>
            <a:r>
              <a:rPr lang="en-US" altLang="en-US" sz="1600" dirty="0">
                <a:solidFill>
                  <a:schemeClr val="tx1"/>
                </a:solidFill>
              </a:rPr>
              <a:t>the core database engine, along with the stand-alone services. It differs from Enterprise edition in that it supports fewer active instances (number of nodes in a cluster) and does not include some high-availability </a:t>
            </a:r>
            <a:r>
              <a:rPr lang="en-US" altLang="en-US" sz="1600" dirty="0">
                <a:solidFill>
                  <a:schemeClr val="tx1"/>
                </a:solidFill>
              </a:rPr>
              <a:t>functions.</a:t>
            </a:r>
            <a:endParaRPr lang="en-US" altLang="en-US" sz="1600" dirty="0">
              <a:solidFill>
                <a:schemeClr val="tx1"/>
              </a:solidFill>
            </a:endParaRPr>
          </a:p>
          <a:p>
            <a:pPr marL="457200" indent="-457200">
              <a:buFont typeface="Wingdings" panose="05000000000000000000" pitchFamily="2" charset="2"/>
              <a:buChar char="v"/>
            </a:pPr>
            <a:r>
              <a:rPr lang="en-US" altLang="en-US" sz="1600" b="1" dirty="0">
                <a:solidFill>
                  <a:schemeClr val="tx1"/>
                </a:solidFill>
              </a:rPr>
              <a:t>Web: </a:t>
            </a:r>
            <a:r>
              <a:rPr lang="en-US" altLang="en-US" sz="1600" dirty="0">
                <a:solidFill>
                  <a:schemeClr val="tx1"/>
                </a:solidFill>
              </a:rPr>
              <a:t>SQL </a:t>
            </a:r>
            <a:r>
              <a:rPr lang="en-US" altLang="en-US" sz="1600" dirty="0">
                <a:solidFill>
                  <a:schemeClr val="tx1"/>
                </a:solidFill>
              </a:rPr>
              <a:t>Server Web Edition is a low-TCO option for Web hosting.</a:t>
            </a:r>
          </a:p>
          <a:p>
            <a:pPr marL="457200" indent="-457200">
              <a:buFont typeface="Wingdings" panose="05000000000000000000" pitchFamily="2" charset="2"/>
              <a:buChar char="v"/>
            </a:pPr>
            <a:r>
              <a:rPr lang="en-US" altLang="en-US" sz="1600" b="1" dirty="0">
                <a:solidFill>
                  <a:schemeClr val="tx1"/>
                </a:solidFill>
              </a:rPr>
              <a:t>Business </a:t>
            </a:r>
            <a:r>
              <a:rPr lang="en-US" altLang="en-US" sz="1600" b="1" dirty="0">
                <a:solidFill>
                  <a:schemeClr val="tx1"/>
                </a:solidFill>
              </a:rPr>
              <a:t>Intelligence: </a:t>
            </a:r>
            <a:r>
              <a:rPr lang="en-US" altLang="en-US" sz="1600" dirty="0">
                <a:solidFill>
                  <a:schemeClr val="tx1"/>
                </a:solidFill>
              </a:rPr>
              <a:t>Focuses </a:t>
            </a:r>
            <a:r>
              <a:rPr lang="en-US" altLang="en-US" sz="1600" dirty="0">
                <a:solidFill>
                  <a:schemeClr val="tx1"/>
                </a:solidFill>
              </a:rPr>
              <a:t>on Self Service and Corporate Business Intelligence. It includes the Standard Edition capabilities and Business Intelligence </a:t>
            </a:r>
            <a:r>
              <a:rPr lang="en-US" altLang="en-US" sz="1600" dirty="0">
                <a:solidFill>
                  <a:schemeClr val="tx1"/>
                </a:solidFill>
              </a:rPr>
              <a:t>tools.</a:t>
            </a:r>
          </a:p>
          <a:p>
            <a:pPr marL="457200" indent="-457200">
              <a:buFont typeface="Wingdings" panose="05000000000000000000" pitchFamily="2" charset="2"/>
              <a:buChar char="v"/>
            </a:pPr>
            <a:r>
              <a:rPr lang="en-US" altLang="en-US" sz="1600" b="1" dirty="0">
                <a:solidFill>
                  <a:schemeClr val="tx1"/>
                </a:solidFill>
              </a:rPr>
              <a:t>Express: </a:t>
            </a:r>
            <a:r>
              <a:rPr lang="en-US" altLang="en-US" sz="1600" dirty="0">
                <a:solidFill>
                  <a:schemeClr val="tx1"/>
                </a:solidFill>
              </a:rPr>
              <a:t>A </a:t>
            </a:r>
            <a:r>
              <a:rPr lang="en-US" altLang="en-US" sz="1600" dirty="0">
                <a:solidFill>
                  <a:schemeClr val="tx1"/>
                </a:solidFill>
              </a:rPr>
              <a:t>scaled down, free edition of SQL Server, which includes the core database engine. While there are no limitations on the number of databases or users supported, it is limited to using one processor, 1 GB memory and 10 GB database </a:t>
            </a:r>
            <a:r>
              <a:rPr lang="en-US" altLang="en-US" sz="1600" dirty="0">
                <a:solidFill>
                  <a:schemeClr val="tx1"/>
                </a:solidFill>
              </a:rPr>
              <a:t>files.</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SQL Server mainstream editions</a:t>
            </a:r>
            <a:endParaRPr lang="en-US" dirty="0"/>
          </a:p>
        </p:txBody>
      </p:sp>
    </p:spTree>
    <p:extLst>
      <p:ext uri="{BB962C8B-B14F-4D97-AF65-F5344CB8AC3E}">
        <p14:creationId xmlns:p14="http://schemas.microsoft.com/office/powerpoint/2010/main" val="1304224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360" y="188640"/>
            <a:ext cx="9687661" cy="720080"/>
          </a:xfrm>
        </p:spPr>
        <p:txBody>
          <a:bodyPr/>
          <a:lstStyle/>
          <a:p>
            <a:r>
              <a:rPr lang="en-US" dirty="0" smtClean="0"/>
              <a:t>SQL Server and SSMS</a:t>
            </a:r>
            <a:endParaRPr lang="en-US" dirty="0"/>
          </a:p>
        </p:txBody>
      </p:sp>
      <p:sp>
        <p:nvSpPr>
          <p:cNvPr id="7" name="Text Placeholder 6"/>
          <p:cNvSpPr>
            <a:spLocks noGrp="1"/>
          </p:cNvSpPr>
          <p:nvPr>
            <p:ph type="body" sz="quarter" idx="14"/>
          </p:nvPr>
        </p:nvSpPr>
        <p:spPr>
          <a:xfrm>
            <a:off x="335360" y="1628801"/>
            <a:ext cx="11502854" cy="4723014"/>
          </a:xfrm>
        </p:spPr>
        <p:txBody>
          <a:bodyPr>
            <a:noAutofit/>
          </a:bodyPr>
          <a:lstStyle/>
          <a:p>
            <a:pPr marL="457200" indent="-457200">
              <a:buFont typeface="Wingdings" panose="05000000000000000000" pitchFamily="2" charset="2"/>
              <a:buChar char="v"/>
            </a:pPr>
            <a:r>
              <a:rPr lang="en-US" altLang="en-US" sz="1600" dirty="0">
                <a:solidFill>
                  <a:schemeClr val="tx1"/>
                </a:solidFill>
              </a:rPr>
              <a:t>SQL Server Management Studio (SSMS) is a software application first launched with Microsoft SQL Server </a:t>
            </a:r>
            <a:r>
              <a:rPr lang="en-US" altLang="en-US" sz="1600" dirty="0">
                <a:solidFill>
                  <a:schemeClr val="tx1"/>
                </a:solidFill>
              </a:rPr>
              <a:t>2005.</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It is </a:t>
            </a:r>
            <a:r>
              <a:rPr lang="en-US" altLang="en-US" sz="1600" dirty="0">
                <a:solidFill>
                  <a:schemeClr val="tx1"/>
                </a:solidFill>
              </a:rPr>
              <a:t>used for configuring, managing, and administering all components within Microsoft SQL Server.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The </a:t>
            </a:r>
            <a:r>
              <a:rPr lang="en-US" altLang="en-US" sz="1600" dirty="0">
                <a:solidFill>
                  <a:schemeClr val="tx1"/>
                </a:solidFill>
              </a:rPr>
              <a:t>tool includes both script editors and graphical tools which work with objects and features of the server</a:t>
            </a:r>
            <a:r>
              <a:rPr lang="en-US" altLang="en-US" sz="1600" dirty="0">
                <a:solidFill>
                  <a:schemeClr val="tx1"/>
                </a:solidFill>
              </a:rPr>
              <a: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 central feature of SSMS is the Object Explorer, which allows the user to browse, select, and act upon any of the objects within the </a:t>
            </a:r>
            <a:r>
              <a:rPr lang="en-US" altLang="en-US" sz="1600" dirty="0">
                <a:solidFill>
                  <a:schemeClr val="tx1"/>
                </a:solidFill>
              </a:rPr>
              <a:t>server.</a:t>
            </a:r>
          </a:p>
          <a:p>
            <a:pPr marL="457200" indent="-457200">
              <a:buFont typeface="Wingdings" panose="05000000000000000000" pitchFamily="2" charset="2"/>
              <a:buChar char="v"/>
            </a:pPr>
            <a:endParaRPr lang="en-US" altLang="en-US" sz="1600" dirty="0">
              <a:solidFill>
                <a:schemeClr val="tx1"/>
              </a:solidFill>
            </a:endParaRPr>
          </a:p>
          <a:p>
            <a:r>
              <a:rPr lang="en-US" altLang="en-US" sz="1600" dirty="0">
                <a:solidFill>
                  <a:schemeClr val="tx1"/>
                </a:solidFill>
              </a:rPr>
              <a:t>Let's take a look glance at SQL Server Management Studio so you can see the power of this rich enterprise-level management utility…</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to SQL Server Management Studio (SSMS)</a:t>
            </a:r>
            <a:endParaRPr lang="en-US" dirty="0"/>
          </a:p>
        </p:txBody>
      </p:sp>
    </p:spTree>
    <p:extLst>
      <p:ext uri="{BB962C8B-B14F-4D97-AF65-F5344CB8AC3E}">
        <p14:creationId xmlns:p14="http://schemas.microsoft.com/office/powerpoint/2010/main" val="401080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2292</TotalTime>
  <Words>462</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Calibri</vt:lpstr>
      <vt:lpstr>Museo Slab 500</vt:lpstr>
      <vt:lpstr>Wingdings</vt:lpstr>
      <vt:lpstr>Master light</vt:lpstr>
      <vt:lpstr>Master dark</vt:lpstr>
      <vt:lpstr>SQL Server and SSMS</vt:lpstr>
      <vt:lpstr>SQL Server and SSMS</vt:lpstr>
      <vt:lpstr>SQL Server and SSMS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281</cp:revision>
  <dcterms:created xsi:type="dcterms:W3CDTF">2011-04-02T17:19:46Z</dcterms:created>
  <dcterms:modified xsi:type="dcterms:W3CDTF">2018-06-29T18:03:34Z</dcterms:modified>
</cp:coreProperties>
</file>