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315" r:id="rId3"/>
    <p:sldId id="316" r:id="rId4"/>
    <p:sldId id="317" r:id="rId5"/>
    <p:sldId id="314" r:id="rId6"/>
    <p:sldId id="313" r:id="rId7"/>
    <p:sldId id="312" r:id="rId8"/>
    <p:sldId id="311" r:id="rId9"/>
    <p:sldId id="318"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77262" autoAdjust="0"/>
  </p:normalViewPr>
  <p:slideViewPr>
    <p:cSldViewPr snapToGrid="0">
      <p:cViewPr varScale="1">
        <p:scale>
          <a:sx n="115" d="100"/>
          <a:sy n="115" d="100"/>
        </p:scale>
        <p:origin x="114"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30-7-2018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pPr marL="457200" indent="-457200">
              <a:buFont typeface="Wingdings" panose="05000000000000000000" pitchFamily="2" charset="2"/>
              <a:buChar char="v"/>
            </a:pPr>
            <a:r>
              <a:rPr lang="en-US" altLang="en-US" sz="1600" dirty="0">
                <a:solidFill>
                  <a:schemeClr val="tx1"/>
                </a:solidFill>
              </a:rPr>
              <a:t>By now you're familiar </a:t>
            </a:r>
            <a:r>
              <a:rPr lang="en-US" altLang="en-US" sz="1600" dirty="0">
                <a:solidFill>
                  <a:schemeClr val="tx1"/>
                </a:solidFill>
              </a:rPr>
              <a:t>with just how easy it is to </a:t>
            </a:r>
            <a:r>
              <a:rPr lang="en-US" altLang="en-US" sz="1600" dirty="0">
                <a:solidFill>
                  <a:schemeClr val="tx1"/>
                </a:solidFill>
              </a:rPr>
              <a:t>structure a database </a:t>
            </a:r>
            <a:r>
              <a:rPr lang="en-US" altLang="en-US" sz="1600" dirty="0">
                <a:solidFill>
                  <a:schemeClr val="tx1"/>
                </a:solidFill>
              </a:rPr>
              <a:t>using </a:t>
            </a:r>
            <a:r>
              <a:rPr lang="en-US" altLang="en-US" sz="1600" dirty="0">
                <a:solidFill>
                  <a:schemeClr val="tx1"/>
                </a:solidFill>
              </a:rPr>
              <a:t>SQLite Studio, </a:t>
            </a:r>
            <a:r>
              <a:rPr lang="en-US" altLang="en-US" sz="1600" dirty="0" err="1">
                <a:solidFill>
                  <a:schemeClr val="tx1"/>
                </a:solidFill>
              </a:rPr>
              <a:t>phpMyAdmin</a:t>
            </a:r>
            <a:r>
              <a:rPr lang="en-US" altLang="en-US" sz="1600" dirty="0">
                <a:solidFill>
                  <a:schemeClr val="tx1"/>
                </a:solidFill>
              </a:rPr>
              <a:t>, and/or SQL Server Management Studio.</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You've also used these tools to manually </a:t>
            </a:r>
            <a:r>
              <a:rPr lang="en-US" altLang="en-US" sz="1600" dirty="0" smtClean="0">
                <a:solidFill>
                  <a:schemeClr val="tx1"/>
                </a:solidFill>
              </a:rPr>
              <a:t>manipulate data </a:t>
            </a:r>
            <a:r>
              <a:rPr lang="en-US" altLang="en-US" sz="1600" dirty="0">
                <a:solidFill>
                  <a:schemeClr val="tx1"/>
                </a:solidFill>
              </a:rPr>
              <a:t>within </a:t>
            </a:r>
            <a:r>
              <a:rPr lang="en-US" altLang="en-US" sz="1600" dirty="0" smtClean="0">
                <a:solidFill>
                  <a:schemeClr val="tx1"/>
                </a:solidFill>
              </a:rPr>
              <a:t>the respective database system.</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Using a DBMS is great for quick updates and retrieval of information but it does us no good if we want to perform updates or retrieve data directly from a Python application.</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This is where the </a:t>
            </a:r>
            <a:r>
              <a:rPr lang="en-US" altLang="en-US" sz="1600" b="1" dirty="0">
                <a:solidFill>
                  <a:schemeClr val="tx1"/>
                </a:solidFill>
              </a:rPr>
              <a:t>Structured Query Language </a:t>
            </a:r>
            <a:r>
              <a:rPr lang="en-US" altLang="en-US" sz="1600" b="1" dirty="0">
                <a:solidFill>
                  <a:schemeClr val="tx1"/>
                </a:solidFill>
              </a:rPr>
              <a:t>(</a:t>
            </a:r>
            <a:r>
              <a:rPr lang="en-US" altLang="en-US" sz="1600" b="1" dirty="0">
                <a:solidFill>
                  <a:schemeClr val="tx1"/>
                </a:solidFill>
              </a:rPr>
              <a:t>SQL) </a:t>
            </a:r>
            <a:r>
              <a:rPr lang="en-US" altLang="en-US" sz="1600" dirty="0">
                <a:solidFill>
                  <a:schemeClr val="tx1"/>
                </a:solidFill>
              </a:rPr>
              <a:t>comes in.</a:t>
            </a:r>
          </a:p>
        </p:txBody>
      </p:sp>
      <p:sp>
        <p:nvSpPr>
          <p:cNvPr id="2" name="Text Placeholder 1"/>
          <p:cNvSpPr>
            <a:spLocks noGrp="1"/>
          </p:cNvSpPr>
          <p:nvPr>
            <p:ph type="body" sz="quarter" idx="11"/>
          </p:nvPr>
        </p:nvSpPr>
        <p:spPr/>
        <p:txBody>
          <a:bodyPr/>
          <a:lstStyle/>
          <a:p>
            <a:r>
              <a:rPr lang="en-US" dirty="0" smtClean="0"/>
              <a:t>Introduction to the Structured Query Language (SQL)</a:t>
            </a:r>
            <a:endParaRPr lang="en-US" dirty="0"/>
          </a:p>
        </p:txBody>
      </p:sp>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494690" cy="4679950"/>
          </a:xfrm>
        </p:spPr>
        <p:txBody>
          <a:bodyPr>
            <a:normAutofit/>
          </a:bodyPr>
          <a:lstStyle/>
          <a:p>
            <a:pPr marL="457200" indent="-457200">
              <a:buFont typeface="Wingdings" panose="05000000000000000000" pitchFamily="2" charset="2"/>
              <a:buChar char="v"/>
            </a:pPr>
            <a:r>
              <a:rPr lang="en-US" altLang="en-US" sz="1600" dirty="0">
                <a:solidFill>
                  <a:schemeClr val="tx1"/>
                </a:solidFill>
              </a:rPr>
              <a:t>In this </a:t>
            </a:r>
            <a:r>
              <a:rPr lang="en-US" altLang="en-US" sz="1600" dirty="0">
                <a:solidFill>
                  <a:schemeClr val="tx1"/>
                </a:solidFill>
              </a:rPr>
              <a:t>series </a:t>
            </a:r>
            <a:r>
              <a:rPr lang="en-US" altLang="en-US" sz="1600" dirty="0">
                <a:solidFill>
                  <a:schemeClr val="tx1"/>
                </a:solidFill>
              </a:rPr>
              <a:t>of lectures we’ll focus on the language of today’s </a:t>
            </a:r>
            <a:r>
              <a:rPr lang="en-US" altLang="en-US" sz="1600" dirty="0">
                <a:solidFill>
                  <a:schemeClr val="tx1"/>
                </a:solidFill>
              </a:rPr>
              <a:t>relational database</a:t>
            </a:r>
            <a:r>
              <a:rPr lang="en-US" altLang="en-US" sz="1600" dirty="0">
                <a:solidFill>
                  <a:schemeClr val="tx1"/>
                </a:solidFill>
              </a:rPr>
              <a:t>: The Structured Query Language, or SQL (pronounced “sequel</a:t>
            </a:r>
            <a:r>
              <a:rPr lang="en-US" altLang="en-US" sz="1600" dirty="0">
                <a:solidFill>
                  <a:schemeClr val="tx1"/>
                </a:solidFill>
              </a:rPr>
              <a: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SQL </a:t>
            </a:r>
            <a:r>
              <a:rPr lang="en-US" altLang="en-US" sz="1600" dirty="0">
                <a:solidFill>
                  <a:schemeClr val="tx1"/>
                </a:solidFill>
              </a:rPr>
              <a:t>was established in the 1970s as a way of interacting with the </a:t>
            </a:r>
            <a:r>
              <a:rPr lang="en-US" altLang="en-US" sz="1600" dirty="0">
                <a:solidFill>
                  <a:schemeClr val="tx1"/>
                </a:solidFill>
              </a:rPr>
              <a:t>current </a:t>
            </a:r>
            <a:r>
              <a:rPr lang="en-US" altLang="en-US" sz="1600" dirty="0">
                <a:solidFill>
                  <a:schemeClr val="tx1"/>
                </a:solidFill>
              </a:rPr>
              <a:t>database technologies of the time</a:t>
            </a:r>
            <a:r>
              <a:rPr lang="en-US" altLang="en-US" sz="1600" dirty="0">
                <a:solidFill>
                  <a:schemeClr val="tx1"/>
                </a:solidFill>
              </a:rPr>
              <a:t>.</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Like other programming languages, SQL is comprised of keywords, operators, functions, and </a:t>
            </a:r>
            <a:r>
              <a:rPr lang="en-US" altLang="en-US" sz="1600" dirty="0" smtClean="0">
                <a:solidFill>
                  <a:schemeClr val="tx1"/>
                </a:solidFill>
              </a:rPr>
              <a:t>more.</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smtClean="0">
                <a:solidFill>
                  <a:schemeClr val="tx1"/>
                </a:solidFill>
              </a:rPr>
              <a:t>All of the various SQL commands form </a:t>
            </a:r>
            <a:r>
              <a:rPr lang="en-US" altLang="en-US" sz="1600" dirty="0">
                <a:solidFill>
                  <a:schemeClr val="tx1"/>
                </a:solidFill>
              </a:rPr>
              <a:t>statements.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Statements can range </a:t>
            </a:r>
            <a:r>
              <a:rPr lang="en-US" altLang="en-US" sz="1600" dirty="0">
                <a:solidFill>
                  <a:schemeClr val="tx1"/>
                </a:solidFill>
              </a:rPr>
              <a:t>from a simple few to a complex string of subqueries and </a:t>
            </a:r>
            <a:r>
              <a:rPr lang="en-US" altLang="en-US" sz="1600" dirty="0">
                <a:solidFill>
                  <a:schemeClr val="tx1"/>
                </a:solidFill>
              </a:rPr>
              <a:t>joins.</a:t>
            </a:r>
          </a:p>
        </p:txBody>
      </p:sp>
      <p:sp>
        <p:nvSpPr>
          <p:cNvPr id="2" name="Text Placeholder 1"/>
          <p:cNvSpPr>
            <a:spLocks noGrp="1"/>
          </p:cNvSpPr>
          <p:nvPr>
            <p:ph type="body" sz="quarter" idx="11"/>
          </p:nvPr>
        </p:nvSpPr>
        <p:spPr/>
        <p:txBody>
          <a:bodyPr/>
          <a:lstStyle/>
          <a:p>
            <a:r>
              <a:rPr lang="en-US" dirty="0"/>
              <a:t>Introduction to the Structured Query Language (SQL)</a:t>
            </a:r>
          </a:p>
        </p:txBody>
      </p:sp>
    </p:spTree>
    <p:extLst>
      <p:ext uri="{BB962C8B-B14F-4D97-AF65-F5344CB8AC3E}">
        <p14:creationId xmlns:p14="http://schemas.microsoft.com/office/powerpoint/2010/main" val="523263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475640" cy="4679950"/>
          </a:xfrm>
        </p:spPr>
        <p:txBody>
          <a:bodyPr>
            <a:normAutofit/>
          </a:bodyPr>
          <a:lstStyle/>
          <a:p>
            <a:pPr marL="457200" indent="-457200">
              <a:buFont typeface="Wingdings" panose="05000000000000000000" pitchFamily="2" charset="2"/>
              <a:buChar char="v"/>
            </a:pPr>
            <a:r>
              <a:rPr lang="en-US" altLang="en-US" sz="1600" dirty="0">
                <a:solidFill>
                  <a:schemeClr val="tx1"/>
                </a:solidFill>
              </a:rPr>
              <a:t>While there is a standard form of the SQL language that all databases support, most databases offer a proprietary extension that only works with their database system. As an example, Microsoft's version of SQL is known as Transact-SQL or TSQL for short. Oracle's version of SQL is known as Procedural Language SQL or PL/SQL for short. The list goes on and on.</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Although </a:t>
            </a:r>
            <a:r>
              <a:rPr lang="en-US" altLang="en-US" sz="1600" dirty="0">
                <a:solidFill>
                  <a:schemeClr val="tx1"/>
                </a:solidFill>
              </a:rPr>
              <a:t>this series of lectures cannot begin to cover all there is to know on the subject, it can provide you with an introduction to beginning and advanced SQL statements, clauses, joins, subqueries, and </a:t>
            </a:r>
            <a:r>
              <a:rPr lang="en-US" altLang="en-US" sz="1600" dirty="0">
                <a:solidFill>
                  <a:schemeClr val="tx1"/>
                </a:solidFill>
              </a:rPr>
              <a:t>more. </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The </a:t>
            </a:r>
            <a:r>
              <a:rPr lang="en-US" altLang="en-US" sz="1600" dirty="0">
                <a:solidFill>
                  <a:schemeClr val="tx1"/>
                </a:solidFill>
              </a:rPr>
              <a:t>concepts you learn </a:t>
            </a:r>
            <a:r>
              <a:rPr lang="en-US" altLang="en-US" sz="1600" dirty="0">
                <a:solidFill>
                  <a:schemeClr val="tx1"/>
                </a:solidFill>
              </a:rPr>
              <a:t>here </a:t>
            </a:r>
            <a:r>
              <a:rPr lang="en-US" altLang="en-US" sz="1600" dirty="0">
                <a:solidFill>
                  <a:schemeClr val="tx1"/>
                </a:solidFill>
              </a:rPr>
              <a:t>will help you interact with data in your </a:t>
            </a:r>
            <a:r>
              <a:rPr lang="en-US" altLang="en-US" sz="1600" dirty="0">
                <a:solidFill>
                  <a:schemeClr val="tx1"/>
                </a:solidFill>
              </a:rPr>
              <a:t>relational database </a:t>
            </a:r>
            <a:r>
              <a:rPr lang="en-US" altLang="en-US" sz="1600" dirty="0">
                <a:solidFill>
                  <a:schemeClr val="tx1"/>
                </a:solidFill>
              </a:rPr>
              <a:t>on a more advanced level using </a:t>
            </a:r>
            <a:r>
              <a:rPr lang="en-US" altLang="en-US" sz="1600" dirty="0">
                <a:solidFill>
                  <a:schemeClr val="tx1"/>
                </a:solidFill>
              </a:rPr>
              <a:t>Python. Once you've picked the database system that you prefer, you can study its documentation and take your learning further.</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Structured Query Language (SQL)</a:t>
            </a:r>
          </a:p>
        </p:txBody>
      </p:sp>
    </p:spTree>
    <p:extLst>
      <p:ext uri="{BB962C8B-B14F-4D97-AF65-F5344CB8AC3E}">
        <p14:creationId xmlns:p14="http://schemas.microsoft.com/office/powerpoint/2010/main" val="415962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r>
              <a:rPr lang="en-US" altLang="en-US" sz="1600" dirty="0">
                <a:solidFill>
                  <a:schemeClr val="tx1"/>
                </a:solidFill>
              </a:rPr>
              <a:t>Just as your savings account would be useless without a valid ID or bank card to get to that money, information contained within a database is useless data unless you have the means of extracting it. SQL is the language that does just that; it allows for quick and complex access to the data contained in your database through the use of queries. Queries pose the questions and return the results to your </a:t>
            </a:r>
            <a:r>
              <a:rPr lang="en-US" altLang="en-US" sz="1600" dirty="0">
                <a:solidFill>
                  <a:schemeClr val="tx1"/>
                </a:solidFill>
              </a:rPr>
              <a:t>application. In general, SQL allows you to: </a:t>
            </a:r>
          </a:p>
          <a:p>
            <a:endParaRPr lang="en-US" alt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Execute </a:t>
            </a:r>
            <a:r>
              <a:rPr lang="en-US" sz="1600" dirty="0">
                <a:solidFill>
                  <a:schemeClr val="tx1"/>
                </a:solidFill>
              </a:rPr>
              <a:t>queries against a database</a:t>
            </a:r>
          </a:p>
          <a:p>
            <a:pPr marL="457200" indent="-457200">
              <a:buFont typeface="Wingdings" panose="05000000000000000000" pitchFamily="2" charset="2"/>
              <a:buChar char="v"/>
            </a:pPr>
            <a:r>
              <a:rPr lang="en-US" sz="1600" dirty="0">
                <a:solidFill>
                  <a:schemeClr val="tx1"/>
                </a:solidFill>
              </a:rPr>
              <a:t>Retrieve </a:t>
            </a:r>
            <a:r>
              <a:rPr lang="en-US" sz="1600" dirty="0">
                <a:solidFill>
                  <a:schemeClr val="tx1"/>
                </a:solidFill>
              </a:rPr>
              <a:t>data from a database</a:t>
            </a:r>
          </a:p>
          <a:p>
            <a:pPr marL="457200" indent="-457200">
              <a:buFont typeface="Wingdings" panose="05000000000000000000" pitchFamily="2" charset="2"/>
              <a:buChar char="v"/>
            </a:pPr>
            <a:r>
              <a:rPr lang="en-US" sz="1600" dirty="0">
                <a:solidFill>
                  <a:schemeClr val="tx1"/>
                </a:solidFill>
              </a:rPr>
              <a:t>Insert </a:t>
            </a:r>
            <a:r>
              <a:rPr lang="en-US" sz="1600" dirty="0">
                <a:solidFill>
                  <a:schemeClr val="tx1"/>
                </a:solidFill>
              </a:rPr>
              <a:t>records </a:t>
            </a:r>
            <a:r>
              <a:rPr lang="en-US" sz="1600" dirty="0">
                <a:solidFill>
                  <a:schemeClr val="tx1"/>
                </a:solidFill>
              </a:rPr>
              <a:t>into </a:t>
            </a:r>
            <a:r>
              <a:rPr lang="en-US" sz="1600" dirty="0">
                <a:solidFill>
                  <a:schemeClr val="tx1"/>
                </a:solidFill>
              </a:rPr>
              <a:t>a database</a:t>
            </a:r>
          </a:p>
          <a:p>
            <a:pPr marL="457200" indent="-457200">
              <a:buFont typeface="Wingdings" panose="05000000000000000000" pitchFamily="2" charset="2"/>
              <a:buChar char="v"/>
            </a:pPr>
            <a:r>
              <a:rPr lang="en-US" sz="1600" dirty="0">
                <a:solidFill>
                  <a:schemeClr val="tx1"/>
                </a:solidFill>
              </a:rPr>
              <a:t>Update </a:t>
            </a:r>
            <a:r>
              <a:rPr lang="en-US" sz="1600" dirty="0">
                <a:solidFill>
                  <a:schemeClr val="tx1"/>
                </a:solidFill>
              </a:rPr>
              <a:t>records in a database</a:t>
            </a:r>
          </a:p>
          <a:p>
            <a:pPr marL="457200" indent="-457200">
              <a:buFont typeface="Wingdings" panose="05000000000000000000" pitchFamily="2" charset="2"/>
              <a:buChar char="v"/>
            </a:pPr>
            <a:r>
              <a:rPr lang="en-US" sz="1600" dirty="0">
                <a:solidFill>
                  <a:schemeClr val="tx1"/>
                </a:solidFill>
              </a:rPr>
              <a:t>Delete </a:t>
            </a:r>
            <a:r>
              <a:rPr lang="en-US" sz="1600" dirty="0">
                <a:solidFill>
                  <a:schemeClr val="tx1"/>
                </a:solidFill>
              </a:rPr>
              <a:t>records from a database</a:t>
            </a:r>
          </a:p>
          <a:p>
            <a:pPr marL="457200" indent="-457200">
              <a:buFont typeface="Wingdings" panose="05000000000000000000" pitchFamily="2" charset="2"/>
              <a:buChar char="v"/>
            </a:pPr>
            <a:r>
              <a:rPr lang="en-US" sz="1600" dirty="0">
                <a:solidFill>
                  <a:schemeClr val="tx1"/>
                </a:solidFill>
              </a:rPr>
              <a:t>Create </a:t>
            </a:r>
            <a:r>
              <a:rPr lang="en-US" sz="1600" dirty="0">
                <a:solidFill>
                  <a:schemeClr val="tx1"/>
                </a:solidFill>
              </a:rPr>
              <a:t>new databases</a:t>
            </a:r>
          </a:p>
          <a:p>
            <a:pPr marL="457200" indent="-457200">
              <a:buFont typeface="Wingdings" panose="05000000000000000000" pitchFamily="2" charset="2"/>
              <a:buChar char="v"/>
            </a:pPr>
            <a:r>
              <a:rPr lang="en-US" sz="1600" dirty="0">
                <a:solidFill>
                  <a:schemeClr val="tx1"/>
                </a:solidFill>
              </a:rPr>
              <a:t>Create </a:t>
            </a:r>
            <a:r>
              <a:rPr lang="en-US" sz="1600" dirty="0">
                <a:solidFill>
                  <a:schemeClr val="tx1"/>
                </a:solidFill>
              </a:rPr>
              <a:t>new tables in a database</a:t>
            </a:r>
          </a:p>
          <a:p>
            <a:pPr marL="457200" indent="-457200">
              <a:buFont typeface="Wingdings" panose="05000000000000000000" pitchFamily="2" charset="2"/>
              <a:buChar char="v"/>
            </a:pPr>
            <a:r>
              <a:rPr lang="en-US" sz="1600" dirty="0">
                <a:solidFill>
                  <a:schemeClr val="tx1"/>
                </a:solidFill>
              </a:rPr>
              <a:t>and more!</a:t>
            </a:r>
            <a:endParaRPr lang="en-US" sz="1600" dirty="0">
              <a:solidFill>
                <a:schemeClr val="tx1"/>
              </a:solidFill>
            </a:endParaRPr>
          </a:p>
          <a:p>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Structured Query Language (SQL)</a:t>
            </a:r>
          </a:p>
        </p:txBody>
      </p:sp>
    </p:spTree>
    <p:extLst>
      <p:ext uri="{BB962C8B-B14F-4D97-AF65-F5344CB8AC3E}">
        <p14:creationId xmlns:p14="http://schemas.microsoft.com/office/powerpoint/2010/main" val="2009906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59" y="1628800"/>
            <a:ext cx="11104165" cy="820486"/>
          </a:xfrm>
        </p:spPr>
        <p:txBody>
          <a:bodyPr>
            <a:normAutofit/>
          </a:bodyPr>
          <a:lstStyle/>
          <a:p>
            <a:r>
              <a:rPr lang="en-US" altLang="en-US" sz="1600" dirty="0">
                <a:solidFill>
                  <a:schemeClr val="tx1"/>
                </a:solidFill>
              </a:rPr>
              <a:t>To understand the role of SQL a bit more, consider </a:t>
            </a:r>
            <a:r>
              <a:rPr lang="en-US" altLang="en-US" sz="1600" dirty="0">
                <a:solidFill>
                  <a:schemeClr val="tx1"/>
                </a:solidFill>
              </a:rPr>
              <a:t>trying to extract information from </a:t>
            </a:r>
            <a:r>
              <a:rPr lang="en-US" altLang="en-US" sz="1600" dirty="0">
                <a:solidFill>
                  <a:schemeClr val="tx1"/>
                </a:solidFill>
              </a:rPr>
              <a:t>our </a:t>
            </a:r>
            <a:r>
              <a:rPr lang="en-US" altLang="en-US" sz="1600" dirty="0">
                <a:solidFill>
                  <a:schemeClr val="tx1"/>
                </a:solidFill>
              </a:rPr>
              <a:t>employees </a:t>
            </a:r>
            <a:r>
              <a:rPr lang="en-US" altLang="en-US" sz="1600" dirty="0">
                <a:solidFill>
                  <a:schemeClr val="tx1"/>
                </a:solidFill>
              </a:rPr>
              <a:t>table. Remember, the </a:t>
            </a:r>
            <a:r>
              <a:rPr lang="en-US" altLang="en-US" sz="1600" dirty="0">
                <a:solidFill>
                  <a:schemeClr val="tx1"/>
                </a:solidFill>
              </a:rPr>
              <a:t>employees table </a:t>
            </a:r>
            <a:r>
              <a:rPr lang="en-US" altLang="en-US" sz="1600" dirty="0">
                <a:solidFill>
                  <a:schemeClr val="tx1"/>
                </a:solidFill>
              </a:rPr>
              <a:t>has </a:t>
            </a:r>
            <a:r>
              <a:rPr lang="en-US" altLang="en-US" sz="1600" dirty="0">
                <a:solidFill>
                  <a:schemeClr val="tx1"/>
                </a:solidFill>
              </a:rPr>
              <a:t>the </a:t>
            </a:r>
            <a:r>
              <a:rPr lang="en-US" altLang="en-US" sz="1600" dirty="0">
                <a:solidFill>
                  <a:schemeClr val="tx1"/>
                </a:solidFill>
              </a:rPr>
              <a:t>following structure:</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Structured Query Language (SQL)</a:t>
            </a:r>
          </a:p>
        </p:txBody>
      </p:sp>
      <p:graphicFrame>
        <p:nvGraphicFramePr>
          <p:cNvPr id="6" name="Table 5"/>
          <p:cNvGraphicFramePr>
            <a:graphicFrameLocks noGrp="1"/>
          </p:cNvGraphicFramePr>
          <p:nvPr>
            <p:extLst>
              <p:ext uri="{D42A27DB-BD31-4B8C-83A1-F6EECF244321}">
                <p14:modId xmlns:p14="http://schemas.microsoft.com/office/powerpoint/2010/main" val="531605590"/>
              </p:ext>
            </p:extLst>
          </p:nvPr>
        </p:nvGraphicFramePr>
        <p:xfrm>
          <a:off x="-1" y="2569483"/>
          <a:ext cx="12192001" cy="2595565"/>
        </p:xfrm>
        <a:graphic>
          <a:graphicData uri="http://schemas.openxmlformats.org/drawingml/2006/table">
            <a:tbl>
              <a:tblPr firstRow="1" bandRow="1">
                <a:tableStyleId>{5C22544A-7EE6-4342-B048-85BDC9FD1C3A}</a:tableStyleId>
              </a:tblPr>
              <a:tblGrid>
                <a:gridCol w="5122365">
                  <a:extLst>
                    <a:ext uri="{9D8B030D-6E8A-4147-A177-3AD203B41FA5}">
                      <a16:colId xmlns:a16="http://schemas.microsoft.com/office/drawing/2014/main" val="20000"/>
                    </a:ext>
                  </a:extLst>
                </a:gridCol>
                <a:gridCol w="7069636">
                  <a:extLst>
                    <a:ext uri="{9D8B030D-6E8A-4147-A177-3AD203B41FA5}">
                      <a16:colId xmlns:a16="http://schemas.microsoft.com/office/drawing/2014/main" val="20001"/>
                    </a:ext>
                  </a:extLst>
                </a:gridCol>
              </a:tblGrid>
              <a:tr h="370795">
                <a:tc>
                  <a:txBody>
                    <a:bodyPr/>
                    <a:lstStyle/>
                    <a:p>
                      <a:r>
                        <a:rPr lang="en-US" sz="1400" dirty="0" smtClean="0"/>
                        <a:t>Field Name</a:t>
                      </a:r>
                      <a:endParaRPr lang="en-US" sz="1400" dirty="0"/>
                    </a:p>
                  </a:txBody>
                  <a:tcPr marL="438912" marR="91441" marT="45714" marB="45714"/>
                </a:tc>
                <a:tc>
                  <a:txBody>
                    <a:bodyPr/>
                    <a:lstStyle/>
                    <a:p>
                      <a:r>
                        <a:rPr lang="en-US" sz="1400" dirty="0" smtClean="0"/>
                        <a:t>Data</a:t>
                      </a:r>
                      <a:r>
                        <a:rPr lang="en-US" sz="1400" baseline="0" dirty="0" smtClean="0"/>
                        <a:t> Type</a:t>
                      </a:r>
                      <a:endParaRPr lang="en-US" sz="1400" dirty="0"/>
                    </a:p>
                  </a:txBody>
                  <a:tcPr marL="91441" marR="91441" marT="45714" marB="45714"/>
                </a:tc>
                <a:extLst>
                  <a:ext uri="{0D108BD9-81ED-4DB2-BD59-A6C34878D82A}">
                    <a16:rowId xmlns:a16="http://schemas.microsoft.com/office/drawing/2014/main" val="10000"/>
                  </a:ext>
                </a:extLst>
              </a:tr>
              <a:tr h="370795">
                <a:tc>
                  <a:txBody>
                    <a:bodyPr/>
                    <a:lstStyle/>
                    <a:p>
                      <a:r>
                        <a:rPr lang="en-US" sz="1400" dirty="0" err="1" smtClean="0"/>
                        <a:t>employeeid</a:t>
                      </a:r>
                      <a:endParaRPr lang="en-US" sz="1400" dirty="0"/>
                    </a:p>
                  </a:txBody>
                  <a:tcPr marL="438912" marR="91441" marT="45714" marB="45714"/>
                </a:tc>
                <a:tc>
                  <a:txBody>
                    <a:bodyPr/>
                    <a:lstStyle/>
                    <a:p>
                      <a:r>
                        <a:rPr lang="en-US" sz="1400" dirty="0" err="1" smtClean="0"/>
                        <a:t>int</a:t>
                      </a:r>
                      <a:endParaRPr lang="en-US" sz="1400" dirty="0"/>
                    </a:p>
                  </a:txBody>
                  <a:tcPr marL="91441" marR="91441" marT="45714" marB="45714"/>
                </a:tc>
                <a:extLst>
                  <a:ext uri="{0D108BD9-81ED-4DB2-BD59-A6C34878D82A}">
                    <a16:rowId xmlns:a16="http://schemas.microsoft.com/office/drawing/2014/main" val="10001"/>
                  </a:ext>
                </a:extLst>
              </a:tr>
              <a:tr h="370795">
                <a:tc>
                  <a:txBody>
                    <a:bodyPr/>
                    <a:lstStyle/>
                    <a:p>
                      <a:r>
                        <a:rPr lang="en-US" sz="1400" dirty="0" smtClean="0"/>
                        <a:t>name</a:t>
                      </a:r>
                      <a:endParaRPr lang="en-US" sz="1400" dirty="0"/>
                    </a:p>
                  </a:txBody>
                  <a:tcPr marL="438912" marR="91441" marT="45714" marB="45714"/>
                </a:tc>
                <a:tc>
                  <a:txBody>
                    <a:bodyPr/>
                    <a:lstStyle/>
                    <a:p>
                      <a:r>
                        <a:rPr lang="en-US" sz="1400" dirty="0" err="1" smtClean="0"/>
                        <a:t>varchar</a:t>
                      </a:r>
                      <a:endParaRPr lang="en-US" sz="1400" dirty="0"/>
                    </a:p>
                  </a:txBody>
                  <a:tcPr marL="91441" marR="91441" marT="45714" marB="45714"/>
                </a:tc>
                <a:extLst>
                  <a:ext uri="{0D108BD9-81ED-4DB2-BD59-A6C34878D82A}">
                    <a16:rowId xmlns:a16="http://schemas.microsoft.com/office/drawing/2014/main" val="10002"/>
                  </a:ext>
                </a:extLst>
              </a:tr>
              <a:tr h="370795">
                <a:tc>
                  <a:txBody>
                    <a:bodyPr/>
                    <a:lstStyle/>
                    <a:p>
                      <a:r>
                        <a:rPr lang="en-US" sz="1400" dirty="0" smtClean="0"/>
                        <a:t>username</a:t>
                      </a:r>
                      <a:endParaRPr lang="en-US" sz="1400" dirty="0"/>
                    </a:p>
                  </a:txBody>
                  <a:tcPr marL="438912" marR="91441"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varchar</a:t>
                      </a:r>
                      <a:endParaRPr lang="en-US" sz="1400" dirty="0" smtClean="0"/>
                    </a:p>
                  </a:txBody>
                  <a:tcPr marL="91441" marR="91441" marT="45714" marB="45714"/>
                </a:tc>
                <a:extLst>
                  <a:ext uri="{0D108BD9-81ED-4DB2-BD59-A6C34878D82A}">
                    <a16:rowId xmlns:a16="http://schemas.microsoft.com/office/drawing/2014/main" val="10003"/>
                  </a:ext>
                </a:extLst>
              </a:tr>
              <a:tr h="370795">
                <a:tc>
                  <a:txBody>
                    <a:bodyPr/>
                    <a:lstStyle/>
                    <a:p>
                      <a:r>
                        <a:rPr lang="en-US" sz="1400" dirty="0" smtClean="0"/>
                        <a:t>password</a:t>
                      </a:r>
                      <a:endParaRPr lang="en-US" sz="1400" dirty="0"/>
                    </a:p>
                  </a:txBody>
                  <a:tcPr marL="438912" marR="91441"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varchar</a:t>
                      </a:r>
                      <a:endParaRPr lang="en-US" sz="1400" dirty="0" smtClean="0"/>
                    </a:p>
                  </a:txBody>
                  <a:tcPr marL="91441" marR="91441" marT="45714" marB="45714"/>
                </a:tc>
                <a:extLst>
                  <a:ext uri="{0D108BD9-81ED-4DB2-BD59-A6C34878D82A}">
                    <a16:rowId xmlns:a16="http://schemas.microsoft.com/office/drawing/2014/main" val="10004"/>
                  </a:ext>
                </a:extLst>
              </a:tr>
              <a:tr h="370795">
                <a:tc>
                  <a:txBody>
                    <a:bodyPr/>
                    <a:lstStyle/>
                    <a:p>
                      <a:r>
                        <a:rPr lang="en-US" sz="1400" dirty="0" smtClean="0"/>
                        <a:t>email</a:t>
                      </a:r>
                      <a:endParaRPr lang="en-US" sz="1400" dirty="0"/>
                    </a:p>
                  </a:txBody>
                  <a:tcPr marL="438912" marR="91441"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varchar</a:t>
                      </a:r>
                      <a:endParaRPr lang="en-US" sz="1400" dirty="0" smtClean="0"/>
                    </a:p>
                  </a:txBody>
                  <a:tcPr marL="91441" marR="91441" marT="45714" marB="45714"/>
                </a:tc>
                <a:extLst>
                  <a:ext uri="{0D108BD9-81ED-4DB2-BD59-A6C34878D82A}">
                    <a16:rowId xmlns:a16="http://schemas.microsoft.com/office/drawing/2014/main" val="10005"/>
                  </a:ext>
                </a:extLst>
              </a:tr>
              <a:tr h="370795">
                <a:tc>
                  <a:txBody>
                    <a:bodyPr/>
                    <a:lstStyle/>
                    <a:p>
                      <a:r>
                        <a:rPr lang="en-US" sz="1400" dirty="0" err="1" smtClean="0"/>
                        <a:t>roleid</a:t>
                      </a:r>
                      <a:endParaRPr lang="en-US" sz="1400" dirty="0"/>
                    </a:p>
                  </a:txBody>
                  <a:tcPr marL="438912" marR="91441" marT="45714" marB="45714"/>
                </a:tc>
                <a:tc>
                  <a:txBody>
                    <a:bodyPr/>
                    <a:lstStyle/>
                    <a:p>
                      <a:r>
                        <a:rPr lang="en-US" sz="1400" dirty="0" err="1" smtClean="0"/>
                        <a:t>int</a:t>
                      </a:r>
                      <a:endParaRPr lang="en-US" sz="1400" dirty="0"/>
                    </a:p>
                  </a:txBody>
                  <a:tcPr marL="91441" marR="91441" marT="45714" marB="45714"/>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42825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1"/>
            <a:ext cx="11189890" cy="590069"/>
          </a:xfrm>
        </p:spPr>
        <p:txBody>
          <a:bodyPr>
            <a:normAutofit/>
          </a:bodyPr>
          <a:lstStyle/>
          <a:p>
            <a:r>
              <a:rPr lang="en-US" altLang="en-US" sz="1600" dirty="0" smtClean="0">
                <a:solidFill>
                  <a:schemeClr val="tx1"/>
                </a:solidFill>
              </a:rPr>
              <a:t>And could include </a:t>
            </a:r>
            <a:r>
              <a:rPr lang="en-US" altLang="en-US" sz="1600" dirty="0">
                <a:solidFill>
                  <a:schemeClr val="tx1"/>
                </a:solidFill>
              </a:rPr>
              <a:t>the following rows of data:</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Structured Query Language (SQL)</a:t>
            </a:r>
          </a:p>
        </p:txBody>
      </p:sp>
      <p:graphicFrame>
        <p:nvGraphicFramePr>
          <p:cNvPr id="6" name="Table 5"/>
          <p:cNvGraphicFramePr>
            <a:graphicFrameLocks noGrp="1"/>
          </p:cNvGraphicFramePr>
          <p:nvPr>
            <p:extLst>
              <p:ext uri="{D42A27DB-BD31-4B8C-83A1-F6EECF244321}">
                <p14:modId xmlns:p14="http://schemas.microsoft.com/office/powerpoint/2010/main" val="1340519300"/>
              </p:ext>
            </p:extLst>
          </p:nvPr>
        </p:nvGraphicFramePr>
        <p:xfrm>
          <a:off x="-1" y="2218870"/>
          <a:ext cx="12192000" cy="2225676"/>
        </p:xfrm>
        <a:graphic>
          <a:graphicData uri="http://schemas.openxmlformats.org/drawingml/2006/table">
            <a:tbl>
              <a:tblPr firstRow="1" bandRow="1">
                <a:tableStyleId>{5C22544A-7EE6-4342-B048-85BDC9FD1C3A}</a:tableStyleId>
              </a:tblPr>
              <a:tblGrid>
                <a:gridCol w="2013857">
                  <a:extLst>
                    <a:ext uri="{9D8B030D-6E8A-4147-A177-3AD203B41FA5}">
                      <a16:colId xmlns:a16="http://schemas.microsoft.com/office/drawing/2014/main" val="20000"/>
                    </a:ext>
                  </a:extLst>
                </a:gridCol>
                <a:gridCol w="1567543">
                  <a:extLst>
                    <a:ext uri="{9D8B030D-6E8A-4147-A177-3AD203B41FA5}">
                      <a16:colId xmlns:a16="http://schemas.microsoft.com/office/drawing/2014/main" val="20001"/>
                    </a:ext>
                  </a:extLst>
                </a:gridCol>
                <a:gridCol w="2166257">
                  <a:extLst>
                    <a:ext uri="{9D8B030D-6E8A-4147-A177-3AD203B41FA5}">
                      <a16:colId xmlns:a16="http://schemas.microsoft.com/office/drawing/2014/main" val="20002"/>
                    </a:ext>
                  </a:extLst>
                </a:gridCol>
                <a:gridCol w="2144486">
                  <a:extLst>
                    <a:ext uri="{9D8B030D-6E8A-4147-A177-3AD203B41FA5}">
                      <a16:colId xmlns:a16="http://schemas.microsoft.com/office/drawing/2014/main" val="20003"/>
                    </a:ext>
                  </a:extLst>
                </a:gridCol>
                <a:gridCol w="3020339">
                  <a:extLst>
                    <a:ext uri="{9D8B030D-6E8A-4147-A177-3AD203B41FA5}">
                      <a16:colId xmlns:a16="http://schemas.microsoft.com/office/drawing/2014/main" val="20004"/>
                    </a:ext>
                  </a:extLst>
                </a:gridCol>
                <a:gridCol w="1279518">
                  <a:extLst>
                    <a:ext uri="{9D8B030D-6E8A-4147-A177-3AD203B41FA5}">
                      <a16:colId xmlns:a16="http://schemas.microsoft.com/office/drawing/2014/main" val="20005"/>
                    </a:ext>
                  </a:extLst>
                </a:gridCol>
              </a:tblGrid>
              <a:tr h="370946">
                <a:tc>
                  <a:txBody>
                    <a:bodyPr/>
                    <a:lstStyle/>
                    <a:p>
                      <a:r>
                        <a:rPr lang="en-US" sz="1400" dirty="0" err="1" smtClean="0"/>
                        <a:t>employeeid</a:t>
                      </a:r>
                      <a:endParaRPr lang="en-US" sz="1400" dirty="0"/>
                    </a:p>
                  </a:txBody>
                  <a:tcPr marL="438912" marR="91441" marT="45733" marB="45733"/>
                </a:tc>
                <a:tc>
                  <a:txBody>
                    <a:bodyPr/>
                    <a:lstStyle/>
                    <a:p>
                      <a:r>
                        <a:rPr lang="en-US" sz="1400" dirty="0" smtClean="0"/>
                        <a:t>name</a:t>
                      </a:r>
                      <a:endParaRPr lang="en-US" sz="1400" dirty="0"/>
                    </a:p>
                  </a:txBody>
                  <a:tcPr marL="91441" marR="91441" marT="45733" marB="45733"/>
                </a:tc>
                <a:tc>
                  <a:txBody>
                    <a:bodyPr/>
                    <a:lstStyle/>
                    <a:p>
                      <a:r>
                        <a:rPr lang="en-US" sz="1400" dirty="0" smtClean="0"/>
                        <a:t>username</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dirty="0" smtClean="0"/>
                        <a:t>email</a:t>
                      </a:r>
                      <a:endParaRPr lang="en-US" sz="1400" dirty="0"/>
                    </a:p>
                  </a:txBody>
                  <a:tcPr marL="91441" marR="91441" marT="45733" marB="45733"/>
                </a:tc>
                <a:tc>
                  <a:txBody>
                    <a:bodyPr/>
                    <a:lstStyle/>
                    <a:p>
                      <a:r>
                        <a:rPr lang="en-US" sz="1400" dirty="0" err="1" smtClean="0"/>
                        <a:t>roleid</a:t>
                      </a:r>
                      <a:endParaRPr lang="en-US" sz="1400" dirty="0"/>
                    </a:p>
                  </a:txBody>
                  <a:tcPr marL="91441" marR="91441" marT="45733" marB="45733"/>
                </a:tc>
                <a:extLst>
                  <a:ext uri="{0D108BD9-81ED-4DB2-BD59-A6C34878D82A}">
                    <a16:rowId xmlns:a16="http://schemas.microsoft.com/office/drawing/2014/main" val="10000"/>
                  </a:ext>
                </a:extLst>
              </a:tr>
              <a:tr h="370946">
                <a:tc>
                  <a:txBody>
                    <a:bodyPr/>
                    <a:lstStyle/>
                    <a:p>
                      <a:r>
                        <a:rPr lang="en-US" sz="1400" dirty="0" smtClean="0"/>
                        <a:t>1</a:t>
                      </a:r>
                      <a:endParaRPr lang="en-US" sz="1400" dirty="0"/>
                    </a:p>
                  </a:txBody>
                  <a:tcPr marL="438912" marR="91441" marT="45733" marB="45733"/>
                </a:tc>
                <a:tc>
                  <a:txBody>
                    <a:bodyPr/>
                    <a:lstStyle/>
                    <a:p>
                      <a:r>
                        <a:rPr lang="en-US" sz="1400" dirty="0" smtClean="0"/>
                        <a:t>Wally</a:t>
                      </a:r>
                      <a:endParaRPr lang="en-US" sz="1400" dirty="0"/>
                    </a:p>
                  </a:txBody>
                  <a:tcPr marL="91441" marR="91441" marT="45733" marB="45733"/>
                </a:tc>
                <a:tc>
                  <a:txBody>
                    <a:bodyPr/>
                    <a:lstStyle/>
                    <a:p>
                      <a:r>
                        <a:rPr lang="en-US" sz="1400" dirty="0" err="1" smtClean="0"/>
                        <a:t>wwebmaster</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smtClean="0"/>
                        <a:t>wally@vectacorp.com</a:t>
                      </a:r>
                      <a:endParaRPr lang="en-US" sz="1400" dirty="0"/>
                    </a:p>
                  </a:txBody>
                  <a:tcPr marL="91441" marR="91441" marT="45733" marB="45733"/>
                </a:tc>
                <a:tc>
                  <a:txBody>
                    <a:bodyPr/>
                    <a:lstStyle/>
                    <a:p>
                      <a:r>
                        <a:rPr lang="en-US" sz="1400" dirty="0" smtClean="0"/>
                        <a:t>1</a:t>
                      </a:r>
                      <a:endParaRPr lang="en-US" sz="1400" dirty="0"/>
                    </a:p>
                  </a:txBody>
                  <a:tcPr marL="91441" marR="91441" marT="45733" marB="45733"/>
                </a:tc>
                <a:extLst>
                  <a:ext uri="{0D108BD9-81ED-4DB2-BD59-A6C34878D82A}">
                    <a16:rowId xmlns:a16="http://schemas.microsoft.com/office/drawing/2014/main" val="10001"/>
                  </a:ext>
                </a:extLst>
              </a:tr>
              <a:tr h="370946">
                <a:tc>
                  <a:txBody>
                    <a:bodyPr/>
                    <a:lstStyle/>
                    <a:p>
                      <a:r>
                        <a:rPr lang="en-US" sz="1400" dirty="0" smtClean="0"/>
                        <a:t>2</a:t>
                      </a:r>
                      <a:endParaRPr lang="en-US" sz="1400" dirty="0"/>
                    </a:p>
                  </a:txBody>
                  <a:tcPr marL="438912" marR="91441" marT="45733" marB="45733"/>
                </a:tc>
                <a:tc>
                  <a:txBody>
                    <a:bodyPr/>
                    <a:lstStyle/>
                    <a:p>
                      <a:r>
                        <a:rPr lang="en-US" sz="1400" dirty="0" smtClean="0"/>
                        <a:t>Wilbur</a:t>
                      </a:r>
                      <a:endParaRPr lang="en-US" sz="1400" dirty="0"/>
                    </a:p>
                  </a:txBody>
                  <a:tcPr marL="91441" marR="91441" marT="45733" marB="45733"/>
                </a:tc>
                <a:tc>
                  <a:txBody>
                    <a:bodyPr/>
                    <a:lstStyle/>
                    <a:p>
                      <a:r>
                        <a:rPr lang="en-US" sz="1400" dirty="0" err="1" smtClean="0"/>
                        <a:t>wfounder</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dirty="0" smtClean="0"/>
                        <a:t>wilbur@vectacorp.com</a:t>
                      </a:r>
                      <a:endParaRPr lang="en-US" sz="1400" dirty="0"/>
                    </a:p>
                  </a:txBody>
                  <a:tcPr marL="91441" marR="91441" marT="45733" marB="45733"/>
                </a:tc>
                <a:tc>
                  <a:txBody>
                    <a:bodyPr/>
                    <a:lstStyle/>
                    <a:p>
                      <a:r>
                        <a:rPr lang="en-US" sz="1400" dirty="0" smtClean="0"/>
                        <a:t>2</a:t>
                      </a:r>
                      <a:endParaRPr lang="en-US" sz="1400" dirty="0"/>
                    </a:p>
                  </a:txBody>
                  <a:tcPr marL="91441" marR="91441" marT="45733" marB="45733"/>
                </a:tc>
                <a:extLst>
                  <a:ext uri="{0D108BD9-81ED-4DB2-BD59-A6C34878D82A}">
                    <a16:rowId xmlns:a16="http://schemas.microsoft.com/office/drawing/2014/main" val="10002"/>
                  </a:ext>
                </a:extLst>
              </a:tr>
              <a:tr h="370946">
                <a:tc>
                  <a:txBody>
                    <a:bodyPr/>
                    <a:lstStyle/>
                    <a:p>
                      <a:r>
                        <a:rPr lang="en-US" sz="1400" dirty="0" smtClean="0"/>
                        <a:t>3</a:t>
                      </a:r>
                      <a:endParaRPr lang="en-US" sz="1400" dirty="0"/>
                    </a:p>
                  </a:txBody>
                  <a:tcPr marL="438912"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Tina</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ttechie</a:t>
                      </a:r>
                      <a:endParaRPr lang="en-US" sz="1400" dirty="0" smtClean="0"/>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abc123</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tina@vectacorp.com</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marT="45733" marB="45733"/>
                </a:tc>
                <a:extLst>
                  <a:ext uri="{0D108BD9-81ED-4DB2-BD59-A6C34878D82A}">
                    <a16:rowId xmlns:a16="http://schemas.microsoft.com/office/drawing/2014/main" val="10003"/>
                  </a:ext>
                </a:extLst>
              </a:tr>
              <a:tr h="370946">
                <a:tc>
                  <a:txBody>
                    <a:bodyPr/>
                    <a:lstStyle/>
                    <a:p>
                      <a:r>
                        <a:rPr lang="en-US" sz="1400" dirty="0" smtClean="0"/>
                        <a:t>4</a:t>
                      </a:r>
                      <a:endParaRPr lang="en-US" sz="1400" dirty="0"/>
                    </a:p>
                  </a:txBody>
                  <a:tcPr marL="438912"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Agnes</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aaccountant</a:t>
                      </a:r>
                      <a:endParaRPr lang="en-US" sz="1400" dirty="0" smtClean="0"/>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12345</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agnes@vectacorp.com</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a:t>
                      </a:r>
                    </a:p>
                  </a:txBody>
                  <a:tcPr marL="91441" marR="91441" marT="45733" marB="45733"/>
                </a:tc>
                <a:extLst>
                  <a:ext uri="{0D108BD9-81ED-4DB2-BD59-A6C34878D82A}">
                    <a16:rowId xmlns:a16="http://schemas.microsoft.com/office/drawing/2014/main" val="10004"/>
                  </a:ext>
                </a:extLst>
              </a:tr>
              <a:tr h="370946">
                <a:tc>
                  <a:txBody>
                    <a:bodyPr/>
                    <a:lstStyle/>
                    <a:p>
                      <a:r>
                        <a:rPr lang="en-US" sz="1400" dirty="0" smtClean="0"/>
                        <a:t>5</a:t>
                      </a:r>
                      <a:endParaRPr lang="en-US" sz="1400" dirty="0"/>
                    </a:p>
                  </a:txBody>
                  <a:tcPr marL="438912"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Damon</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ddeveloper</a:t>
                      </a:r>
                      <a:endParaRPr lang="en-US" sz="1400" dirty="0" smtClean="0"/>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ispeakbinary</a:t>
                      </a:r>
                      <a:endParaRPr lang="en-US" sz="1400" dirty="0" smtClean="0"/>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damon@vectacorp.com</a:t>
                      </a:r>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marT="45733" marB="45733"/>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7155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501964" cy="4679950"/>
          </a:xfrm>
        </p:spPr>
        <p:txBody>
          <a:bodyPr>
            <a:normAutofit/>
          </a:bodyPr>
          <a:lstStyle/>
          <a:p>
            <a:pPr marL="457200" indent="-457200">
              <a:buFont typeface="Wingdings" panose="05000000000000000000" pitchFamily="2" charset="2"/>
              <a:buChar char="v"/>
            </a:pPr>
            <a:r>
              <a:rPr lang="en-US" altLang="en-US" sz="1600" dirty="0">
                <a:solidFill>
                  <a:schemeClr val="tx1"/>
                </a:solidFill>
              </a:rPr>
              <a:t>Now what? You have the table created, columns and data types have been outlined, and you have rows of data in the table.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If we </a:t>
            </a:r>
            <a:r>
              <a:rPr lang="en-US" altLang="en-US" sz="1600" dirty="0">
                <a:solidFill>
                  <a:schemeClr val="tx1"/>
                </a:solidFill>
              </a:rPr>
              <a:t>were a technical support representative we could use spreadsheets and manually keep track of help desk support tickets, employees working at </a:t>
            </a:r>
            <a:r>
              <a:rPr lang="en-US" altLang="en-US" sz="1600" dirty="0">
                <a:solidFill>
                  <a:schemeClr val="tx1"/>
                </a:solidFill>
              </a:rPr>
              <a:t>the company, etc. </a:t>
            </a:r>
            <a:r>
              <a:rPr lang="en-US" altLang="en-US" sz="1600" dirty="0">
                <a:solidFill>
                  <a:schemeClr val="tx1"/>
                </a:solidFill>
              </a:rPr>
              <a:t>within Excel or similar </a:t>
            </a:r>
            <a:r>
              <a:rPr lang="en-US" altLang="en-US" sz="1600" dirty="0">
                <a:solidFill>
                  <a:schemeClr val="tx1"/>
                </a:solidFill>
              </a:rPr>
              <a:t>product. This </a:t>
            </a:r>
            <a:r>
              <a:rPr lang="en-US" altLang="en-US" sz="1600" dirty="0">
                <a:solidFill>
                  <a:schemeClr val="tx1"/>
                </a:solidFill>
              </a:rPr>
              <a:t>would be inefficient, a waste of time from many different standpoints, and would defeat the purpose of even creating a database.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The </a:t>
            </a:r>
            <a:r>
              <a:rPr lang="en-US" altLang="en-US" sz="1600" dirty="0">
                <a:solidFill>
                  <a:schemeClr val="tx1"/>
                </a:solidFill>
              </a:rPr>
              <a:t>purpose of the database is store the data electronically and then provide automated access to that data via </a:t>
            </a:r>
            <a:r>
              <a:rPr lang="en-US" altLang="en-US" sz="1600" dirty="0">
                <a:solidFill>
                  <a:schemeClr val="tx1"/>
                </a:solidFill>
              </a:rPr>
              <a:t>an application</a:t>
            </a:r>
            <a:r>
              <a:rPr lang="en-US" altLang="en-US" sz="1600" dirty="0">
                <a:solidFill>
                  <a:schemeClr val="tx1"/>
                </a:solidFill>
              </a:rPr>
              <a:t>. </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That </a:t>
            </a:r>
            <a:r>
              <a:rPr lang="en-US" altLang="en-US" sz="1600" dirty="0">
                <a:solidFill>
                  <a:schemeClr val="tx1"/>
                </a:solidFill>
              </a:rPr>
              <a:t>data access comes in the form of SQL and more specifically in the form of </a:t>
            </a:r>
            <a:r>
              <a:rPr lang="en-US" altLang="en-US" sz="1600" b="1" dirty="0" smtClean="0">
                <a:solidFill>
                  <a:schemeClr val="tx1"/>
                </a:solidFill>
              </a:rPr>
              <a:t>commands</a:t>
            </a:r>
            <a:r>
              <a:rPr lang="en-US" altLang="en-US" sz="1600" dirty="0" smtClean="0">
                <a:solidFill>
                  <a:schemeClr val="tx1"/>
                </a:solidFill>
              </a:rPr>
              <a:t>.</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Introduction to the Structured Query Language (SQL)</a:t>
            </a:r>
          </a:p>
        </p:txBody>
      </p:sp>
    </p:spTree>
    <p:extLst>
      <p:ext uri="{BB962C8B-B14F-4D97-AF65-F5344CB8AC3E}">
        <p14:creationId xmlns:p14="http://schemas.microsoft.com/office/powerpoint/2010/main" val="560940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SQL</a:t>
            </a:r>
            <a:endParaRPr lang="nl-NL" dirty="0"/>
          </a:p>
        </p:txBody>
      </p:sp>
      <p:sp>
        <p:nvSpPr>
          <p:cNvPr id="7" name="Text Placeholder 6"/>
          <p:cNvSpPr>
            <a:spLocks noGrp="1"/>
          </p:cNvSpPr>
          <p:nvPr>
            <p:ph type="body" sz="quarter" idx="14"/>
          </p:nvPr>
        </p:nvSpPr>
        <p:spPr>
          <a:xfrm>
            <a:off x="335360" y="1628800"/>
            <a:ext cx="11501964" cy="4763687"/>
          </a:xfrm>
        </p:spPr>
        <p:txBody>
          <a:bodyPr>
            <a:normAutofit/>
          </a:bodyPr>
          <a:lstStyle/>
          <a:p>
            <a:pPr marL="457200" indent="-457200">
              <a:buFont typeface="Wingdings" panose="05000000000000000000" pitchFamily="2" charset="2"/>
              <a:buChar char="v"/>
            </a:pPr>
            <a:r>
              <a:rPr lang="en-US" altLang="en-US" sz="1600" dirty="0">
                <a:solidFill>
                  <a:schemeClr val="tx1"/>
                </a:solidFill>
              </a:rPr>
              <a:t>SELECT - extracts data from a database</a:t>
            </a:r>
          </a:p>
          <a:p>
            <a:pPr marL="457200" indent="-457200">
              <a:buFont typeface="Wingdings" panose="05000000000000000000" pitchFamily="2" charset="2"/>
              <a:buChar char="v"/>
            </a:pPr>
            <a:r>
              <a:rPr lang="en-US" altLang="en-US" sz="1600" dirty="0">
                <a:solidFill>
                  <a:schemeClr val="tx1"/>
                </a:solidFill>
              </a:rPr>
              <a:t>UPDATE - updates data in a database</a:t>
            </a:r>
          </a:p>
          <a:p>
            <a:pPr marL="457200" indent="-457200">
              <a:buFont typeface="Wingdings" panose="05000000000000000000" pitchFamily="2" charset="2"/>
              <a:buChar char="v"/>
            </a:pPr>
            <a:r>
              <a:rPr lang="en-US" altLang="en-US" sz="1600" dirty="0">
                <a:solidFill>
                  <a:schemeClr val="tx1"/>
                </a:solidFill>
              </a:rPr>
              <a:t>DELETE - deletes data from a database</a:t>
            </a:r>
          </a:p>
          <a:p>
            <a:pPr marL="457200" indent="-457200">
              <a:buFont typeface="Wingdings" panose="05000000000000000000" pitchFamily="2" charset="2"/>
              <a:buChar char="v"/>
            </a:pPr>
            <a:r>
              <a:rPr lang="en-US" altLang="en-US" sz="1600" dirty="0">
                <a:solidFill>
                  <a:schemeClr val="tx1"/>
                </a:solidFill>
              </a:rPr>
              <a:t>INSERT INTO - inserts new data into a database</a:t>
            </a:r>
          </a:p>
          <a:p>
            <a:pPr marL="457200" indent="-457200">
              <a:buFont typeface="Wingdings" panose="05000000000000000000" pitchFamily="2" charset="2"/>
              <a:buChar char="v"/>
            </a:pPr>
            <a:r>
              <a:rPr lang="en-US" altLang="en-US" sz="1600" dirty="0">
                <a:solidFill>
                  <a:schemeClr val="tx1"/>
                </a:solidFill>
              </a:rPr>
              <a:t>CREATE DATABASE - creates a new database</a:t>
            </a:r>
          </a:p>
          <a:p>
            <a:pPr marL="457200" indent="-457200">
              <a:buFont typeface="Wingdings" panose="05000000000000000000" pitchFamily="2" charset="2"/>
              <a:buChar char="v"/>
            </a:pPr>
            <a:r>
              <a:rPr lang="en-US" altLang="en-US" sz="1600" dirty="0">
                <a:solidFill>
                  <a:schemeClr val="tx1"/>
                </a:solidFill>
              </a:rPr>
              <a:t>ALTER DATABASE - modifies </a:t>
            </a:r>
            <a:r>
              <a:rPr lang="en-US" altLang="en-US" sz="1600" dirty="0">
                <a:solidFill>
                  <a:schemeClr val="tx1"/>
                </a:solidFill>
              </a:rPr>
              <a:t>an existing </a:t>
            </a:r>
            <a:r>
              <a:rPr lang="en-US" altLang="en-US" sz="1600" dirty="0">
                <a:solidFill>
                  <a:schemeClr val="tx1"/>
                </a:solidFill>
              </a:rPr>
              <a:t>database</a:t>
            </a:r>
          </a:p>
          <a:p>
            <a:pPr marL="457200" indent="-457200">
              <a:buFont typeface="Wingdings" panose="05000000000000000000" pitchFamily="2" charset="2"/>
              <a:buChar char="v"/>
            </a:pPr>
            <a:r>
              <a:rPr lang="en-US" altLang="en-US" sz="1600" dirty="0">
                <a:solidFill>
                  <a:schemeClr val="tx1"/>
                </a:solidFill>
              </a:rPr>
              <a:t>CREATE TABLE - creates a new </a:t>
            </a:r>
            <a:r>
              <a:rPr lang="en-US" altLang="en-US" sz="1600" dirty="0">
                <a:solidFill>
                  <a:schemeClr val="tx1"/>
                </a:solidFill>
              </a:rPr>
              <a:t>table within a database</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ALTER TABLE - modifies a table</a:t>
            </a:r>
          </a:p>
          <a:p>
            <a:pPr marL="457200" indent="-457200">
              <a:buFont typeface="Wingdings" panose="05000000000000000000" pitchFamily="2" charset="2"/>
              <a:buChar char="v"/>
            </a:pPr>
            <a:r>
              <a:rPr lang="en-US" altLang="en-US" sz="1600" dirty="0">
                <a:solidFill>
                  <a:schemeClr val="tx1"/>
                </a:solidFill>
              </a:rPr>
              <a:t>DROP TABLE - deletes a table</a:t>
            </a:r>
          </a:p>
          <a:p>
            <a:endParaRPr lang="en-US" altLang="en-US" sz="1600" dirty="0">
              <a:solidFill>
                <a:schemeClr val="tx1"/>
              </a:solidFill>
            </a:endParaRPr>
          </a:p>
          <a:p>
            <a:r>
              <a:rPr lang="en-US" altLang="en-US" sz="1600" dirty="0">
                <a:solidFill>
                  <a:schemeClr val="tx1"/>
                </a:solidFill>
              </a:rPr>
              <a:t>Let's start looking at these commands with more detail…</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Some of the most important SQL commands</a:t>
            </a:r>
            <a:endParaRPr lang="en-US" dirty="0"/>
          </a:p>
        </p:txBody>
      </p:sp>
    </p:spTree>
    <p:extLst>
      <p:ext uri="{BB962C8B-B14F-4D97-AF65-F5344CB8AC3E}">
        <p14:creationId xmlns:p14="http://schemas.microsoft.com/office/powerpoint/2010/main" val="397836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TotalTime>
  <Words>842</Words>
  <Application>Microsoft Office PowerPoint</Application>
  <PresentationFormat>Widescreen</PresentationFormat>
  <Paragraphs>117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Museo Slab 500</vt:lpstr>
      <vt:lpstr>Wingdings</vt:lpstr>
      <vt:lpstr>Master light</vt:lpstr>
      <vt:lpstr>Master dark</vt:lpstr>
      <vt:lpstr>Introduction to SQL</vt:lpstr>
      <vt:lpstr>Introduction to SQL</vt:lpstr>
      <vt:lpstr>Introduction to SQL</vt:lpstr>
      <vt:lpstr>Introduction to SQL</vt:lpstr>
      <vt:lpstr>Introduction to SQL</vt:lpstr>
      <vt:lpstr>Introduction to SQL</vt:lpstr>
      <vt:lpstr>Introduction to SQL</vt:lpstr>
      <vt:lpstr>Introduction to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258</cp:revision>
  <dcterms:created xsi:type="dcterms:W3CDTF">2011-04-02T17:19:46Z</dcterms:created>
  <dcterms:modified xsi:type="dcterms:W3CDTF">2018-07-30T17:13:53Z</dcterms:modified>
</cp:coreProperties>
</file>