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4"/>
  </p:notesMasterIdLst>
  <p:handoutMasterIdLst>
    <p:handoutMasterId r:id="rId15"/>
  </p:handoutMasterIdLst>
  <p:sldIdLst>
    <p:sldId id="315" r:id="rId3"/>
    <p:sldId id="317" r:id="rId4"/>
    <p:sldId id="328" r:id="rId5"/>
    <p:sldId id="318" r:id="rId6"/>
    <p:sldId id="323" r:id="rId7"/>
    <p:sldId id="324" r:id="rId8"/>
    <p:sldId id="319" r:id="rId9"/>
    <p:sldId id="320" r:id="rId10"/>
    <p:sldId id="325" r:id="rId11"/>
    <p:sldId id="326" r:id="rId12"/>
    <p:sldId id="327"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77262" autoAdjust="0"/>
  </p:normalViewPr>
  <p:slideViewPr>
    <p:cSldViewPr snapToGrid="0">
      <p:cViewPr varScale="1">
        <p:scale>
          <a:sx n="101" d="100"/>
          <a:sy n="101" d="100"/>
        </p:scale>
        <p:origin x="138" y="4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2-8-2018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8/2/2018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Operators for Adv. Querying</a:t>
            </a:r>
            <a:endParaRPr lang="nl-NL" dirty="0"/>
          </a:p>
        </p:txBody>
      </p:sp>
      <p:sp>
        <p:nvSpPr>
          <p:cNvPr id="7" name="Text Placeholder 6"/>
          <p:cNvSpPr>
            <a:spLocks noGrp="1"/>
          </p:cNvSpPr>
          <p:nvPr>
            <p:ph type="body" sz="quarter" idx="14"/>
          </p:nvPr>
        </p:nvSpPr>
        <p:spPr>
          <a:xfrm>
            <a:off x="335360" y="1628800"/>
            <a:ext cx="11532790" cy="4800575"/>
          </a:xfrm>
        </p:spPr>
        <p:txBody>
          <a:bodyPr>
            <a:normAutofit/>
          </a:bodyPr>
          <a:lstStyle/>
          <a:p>
            <a:pPr>
              <a:defRPr/>
            </a:pPr>
            <a:r>
              <a:rPr lang="en-US" sz="1600" dirty="0">
                <a:solidFill>
                  <a:schemeClr val="tx1"/>
                </a:solidFill>
              </a:rPr>
              <a:t>Operators allow you to further refine querying tasks. These are the operators that we'll cover:</a:t>
            </a:r>
          </a:p>
          <a:p>
            <a:pPr>
              <a:defRPr/>
            </a:pPr>
            <a:endParaRPr lang="en-US" sz="1600" dirty="0">
              <a:solidFill>
                <a:schemeClr val="tx1"/>
              </a:solidFill>
            </a:endParaRPr>
          </a:p>
          <a:p>
            <a:pPr marL="461963" indent="-461963">
              <a:buFont typeface="Wingdings" panose="05000000000000000000" pitchFamily="2" charset="2"/>
              <a:buChar char="v"/>
              <a:defRPr/>
            </a:pPr>
            <a:r>
              <a:rPr lang="en-US" sz="1600" dirty="0">
                <a:solidFill>
                  <a:schemeClr val="tx1"/>
                </a:solidFill>
              </a:rPr>
              <a:t>Common SQL Logical Operators</a:t>
            </a:r>
          </a:p>
          <a:p>
            <a:pPr marL="914400" indent="-461963">
              <a:buFont typeface="Wingdings" panose="05000000000000000000" pitchFamily="2" charset="2"/>
              <a:buChar char="v"/>
              <a:defRPr/>
            </a:pPr>
            <a:r>
              <a:rPr lang="en-US" sz="1600" dirty="0">
                <a:solidFill>
                  <a:schemeClr val="tx1"/>
                </a:solidFill>
              </a:rPr>
              <a:t>The AND operator</a:t>
            </a:r>
          </a:p>
          <a:p>
            <a:pPr marL="914400" indent="-461963">
              <a:buFont typeface="Wingdings" panose="05000000000000000000" pitchFamily="2" charset="2"/>
              <a:buChar char="v"/>
              <a:defRPr/>
            </a:pPr>
            <a:r>
              <a:rPr lang="en-US" sz="1600" dirty="0">
                <a:solidFill>
                  <a:schemeClr val="tx1"/>
                </a:solidFill>
              </a:rPr>
              <a:t>The NOT operator</a:t>
            </a:r>
          </a:p>
          <a:p>
            <a:pPr marL="914400" indent="-461963">
              <a:buFont typeface="Wingdings" panose="05000000000000000000" pitchFamily="2" charset="2"/>
              <a:buChar char="v"/>
              <a:defRPr/>
            </a:pPr>
            <a:r>
              <a:rPr lang="en-US" sz="1600" dirty="0">
                <a:solidFill>
                  <a:schemeClr val="tx1"/>
                </a:solidFill>
              </a:rPr>
              <a:t>The OR and IN operators</a:t>
            </a:r>
          </a:p>
          <a:p>
            <a:pPr marL="914400" indent="-461963">
              <a:buFont typeface="Wingdings" panose="05000000000000000000" pitchFamily="2" charset="2"/>
              <a:buChar char="v"/>
              <a:defRPr/>
            </a:pPr>
            <a:r>
              <a:rPr lang="en-US" sz="1600" dirty="0">
                <a:solidFill>
                  <a:schemeClr val="tx1"/>
                </a:solidFill>
              </a:rPr>
              <a:t>The BETWEEN operator</a:t>
            </a:r>
          </a:p>
          <a:p>
            <a:pPr marL="914400" indent="-461963">
              <a:buFont typeface="Wingdings" panose="05000000000000000000" pitchFamily="2" charset="2"/>
              <a:buChar char="v"/>
              <a:defRPr/>
            </a:pPr>
            <a:r>
              <a:rPr lang="en-US" sz="1600" dirty="0">
                <a:solidFill>
                  <a:schemeClr val="tx1"/>
                </a:solidFill>
              </a:rPr>
              <a:t>The LIKE operator and the % wildcard</a:t>
            </a:r>
          </a:p>
          <a:p>
            <a:pPr marL="461963" indent="-461963">
              <a:buFont typeface="Wingdings" panose="05000000000000000000" pitchFamily="2" charset="2"/>
              <a:buChar char="v"/>
              <a:defRPr/>
            </a:pPr>
            <a:r>
              <a:rPr lang="en-US" sz="1600" dirty="0">
                <a:solidFill>
                  <a:schemeClr val="tx1"/>
                </a:solidFill>
              </a:rPr>
              <a:t>Arithmetic operators</a:t>
            </a:r>
          </a:p>
          <a:p>
            <a:pPr marL="461963" indent="-461963">
              <a:buFont typeface="Wingdings" panose="05000000000000000000" pitchFamily="2" charset="2"/>
              <a:buChar char="v"/>
              <a:defRPr/>
            </a:pPr>
            <a:r>
              <a:rPr lang="en-US" sz="1600" dirty="0">
                <a:solidFill>
                  <a:schemeClr val="tx1"/>
                </a:solidFill>
              </a:rPr>
              <a:t>Comparison operators</a:t>
            </a:r>
          </a:p>
          <a:p>
            <a:pPr marL="461963" indent="-461963">
              <a:buFont typeface="Wingdings" panose="05000000000000000000" pitchFamily="2" charset="2"/>
              <a:buChar char="v"/>
              <a:defRPr/>
            </a:pPr>
            <a:endParaRPr lang="en-US" sz="1600" dirty="0">
              <a:solidFill>
                <a:schemeClr val="tx1"/>
              </a:solidFill>
            </a:endParaRPr>
          </a:p>
          <a:p>
            <a:pPr>
              <a:defRPr/>
            </a:pPr>
            <a:r>
              <a:rPr lang="en-US" sz="1600" i="1" dirty="0">
                <a:solidFill>
                  <a:schemeClr val="tx1"/>
                </a:solidFill>
              </a:rPr>
              <a:t>Note: Not covered in this course are the ANY, ALL, EXISTS and SOME logical operators. Compound operators and bitwise operators are also not covered.</a:t>
            </a:r>
          </a:p>
        </p:txBody>
      </p:sp>
      <p:sp>
        <p:nvSpPr>
          <p:cNvPr id="2" name="Text Placeholder 1"/>
          <p:cNvSpPr>
            <a:spLocks noGrp="1"/>
          </p:cNvSpPr>
          <p:nvPr>
            <p:ph type="body" sz="quarter" idx="11"/>
          </p:nvPr>
        </p:nvSpPr>
        <p:spPr/>
        <p:txBody>
          <a:bodyPr/>
          <a:lstStyle/>
          <a:p>
            <a:r>
              <a:rPr lang="en-US" dirty="0" smtClean="0"/>
              <a:t>Introduction to SQL operators</a:t>
            </a:r>
            <a:endParaRPr lang="en-US" dirty="0"/>
          </a:p>
        </p:txBody>
      </p:sp>
    </p:spTree>
    <p:extLst>
      <p:ext uri="{BB962C8B-B14F-4D97-AF65-F5344CB8AC3E}">
        <p14:creationId xmlns:p14="http://schemas.microsoft.com/office/powerpoint/2010/main" val="1888069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2" name="Text Placeholder 1"/>
          <p:cNvSpPr>
            <a:spLocks noGrp="1"/>
          </p:cNvSpPr>
          <p:nvPr>
            <p:ph type="body" sz="quarter" idx="11"/>
          </p:nvPr>
        </p:nvSpPr>
        <p:spPr/>
        <p:txBody>
          <a:bodyPr/>
          <a:lstStyle/>
          <a:p>
            <a:r>
              <a:rPr lang="en-US" dirty="0" smtClean="0"/>
              <a:t>Comparison operators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06024622"/>
              </p:ext>
            </p:extLst>
          </p:nvPr>
        </p:nvGraphicFramePr>
        <p:xfrm>
          <a:off x="0" y="1795918"/>
          <a:ext cx="12192000" cy="3139368"/>
        </p:xfrm>
        <a:graphic>
          <a:graphicData uri="http://schemas.openxmlformats.org/drawingml/2006/table">
            <a:tbl>
              <a:tblPr firstRow="1" bandRow="1">
                <a:tableStyleId>{5C22544A-7EE6-4342-B048-85BDC9FD1C3A}</a:tableStyleId>
              </a:tblPr>
              <a:tblGrid>
                <a:gridCol w="2166257">
                  <a:extLst>
                    <a:ext uri="{9D8B030D-6E8A-4147-A177-3AD203B41FA5}">
                      <a16:colId xmlns:a16="http://schemas.microsoft.com/office/drawing/2014/main" val="20000"/>
                    </a:ext>
                  </a:extLst>
                </a:gridCol>
                <a:gridCol w="10025743">
                  <a:extLst>
                    <a:ext uri="{9D8B030D-6E8A-4147-A177-3AD203B41FA5}">
                      <a16:colId xmlns:a16="http://schemas.microsoft.com/office/drawing/2014/main" val="20001"/>
                    </a:ext>
                  </a:extLst>
                </a:gridCol>
              </a:tblGrid>
              <a:tr h="195139">
                <a:tc>
                  <a:txBody>
                    <a:bodyPr/>
                    <a:lstStyle/>
                    <a:p>
                      <a:r>
                        <a:rPr lang="en-US" sz="1400" dirty="0" smtClean="0"/>
                        <a:t>Operator</a:t>
                      </a:r>
                      <a:endParaRPr lang="en-US" sz="1400" dirty="0"/>
                    </a:p>
                  </a:txBody>
                  <a:tcPr marL="438912" marR="91438" marT="45710" marB="45710"/>
                </a:tc>
                <a:tc>
                  <a:txBody>
                    <a:bodyPr/>
                    <a:lstStyle/>
                    <a:p>
                      <a:r>
                        <a:rPr lang="en-US" sz="1400" dirty="0" smtClean="0"/>
                        <a:t>Description</a:t>
                      </a:r>
                      <a:endParaRPr lang="en-US" sz="1400" dirty="0"/>
                    </a:p>
                  </a:txBody>
                  <a:tcPr marL="91438" marR="91438" marT="45710" marB="45710"/>
                </a:tc>
                <a:extLst>
                  <a:ext uri="{0D108BD9-81ED-4DB2-BD59-A6C34878D82A}">
                    <a16:rowId xmlns:a16="http://schemas.microsoft.com/office/drawing/2014/main" val="10000"/>
                  </a:ext>
                </a:extLst>
              </a:tr>
              <a:tr h="201631">
                <a:tc>
                  <a:txBody>
                    <a:bodyPr/>
                    <a:lstStyle/>
                    <a:p>
                      <a:r>
                        <a:rPr lang="en-US" sz="1400" dirty="0" smtClean="0"/>
                        <a:t>=</a:t>
                      </a:r>
                      <a:endParaRPr lang="en-US" sz="1400" dirty="0"/>
                    </a:p>
                  </a:txBody>
                  <a:tcPr marL="438912" marR="91438"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Used to determine equality.</a:t>
                      </a:r>
                    </a:p>
                  </a:txBody>
                  <a:tcPr marL="91438" marR="91438" marT="45710" marB="45710"/>
                </a:tc>
                <a:extLst>
                  <a:ext uri="{0D108BD9-81ED-4DB2-BD59-A6C34878D82A}">
                    <a16:rowId xmlns:a16="http://schemas.microsoft.com/office/drawing/2014/main" val="3504362278"/>
                  </a:ext>
                </a:extLst>
              </a:tr>
              <a:tr h="721897">
                <a:tc>
                  <a:txBody>
                    <a:bodyPr/>
                    <a:lstStyle/>
                    <a:p>
                      <a:r>
                        <a:rPr lang="en-US" sz="1400" dirty="0" smtClean="0"/>
                        <a:t>&gt;</a:t>
                      </a:r>
                      <a:endParaRPr lang="en-US" sz="1400" dirty="0"/>
                    </a:p>
                  </a:txBody>
                  <a:tcPr marL="438912" marR="91438"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The greater-than operator is used in WHERE clauses to determine whether a first value is greater than the second, such as this: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r>
                      <a:br>
                        <a:rPr lang="en-US" sz="1400" dirty="0" smtClean="0"/>
                      </a:br>
                      <a:r>
                        <a:rPr lang="en-US" sz="1400" dirty="0" smtClean="0">
                          <a:latin typeface="Courier New" pitchFamily="49" charset="0"/>
                          <a:cs typeface="Courier New" pitchFamily="49" charset="0"/>
                        </a:rPr>
                        <a:t>SELECT * FROM employees WHERE </a:t>
                      </a:r>
                      <a:r>
                        <a:rPr lang="en-US" sz="1400" dirty="0" err="1" smtClean="0">
                          <a:latin typeface="Courier New" pitchFamily="49" charset="0"/>
                          <a:cs typeface="Courier New" pitchFamily="49" charset="0"/>
                        </a:rPr>
                        <a:t>employeeid</a:t>
                      </a:r>
                      <a:r>
                        <a:rPr lang="en-US" sz="1400" dirty="0" smtClean="0">
                          <a:latin typeface="Courier New" pitchFamily="49" charset="0"/>
                          <a:cs typeface="Courier New" pitchFamily="49" charset="0"/>
                        </a:rPr>
                        <a:t> &gt;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The result returns all the employee ids after 10.</a:t>
                      </a:r>
                    </a:p>
                  </a:txBody>
                  <a:tcPr marL="91438" marR="91438" marT="45710" marB="45710"/>
                </a:tc>
                <a:extLst>
                  <a:ext uri="{0D108BD9-81ED-4DB2-BD59-A6C34878D82A}">
                    <a16:rowId xmlns:a16="http://schemas.microsoft.com/office/drawing/2014/main" val="10004"/>
                  </a:ext>
                </a:extLst>
              </a:tr>
              <a:tr h="721897">
                <a:tc>
                  <a:txBody>
                    <a:bodyPr/>
                    <a:lstStyle/>
                    <a:p>
                      <a:r>
                        <a:rPr lang="en-US" sz="1400" dirty="0" smtClean="0"/>
                        <a:t>&lt;</a:t>
                      </a:r>
                      <a:endParaRPr lang="en-US" sz="1400" dirty="0"/>
                    </a:p>
                  </a:txBody>
                  <a:tcPr marL="438912" marR="91438" marT="45714" marB="45714"/>
                </a:tc>
                <a:tc>
                  <a:txBody>
                    <a:bodyPr/>
                    <a:lstStyle/>
                    <a:p>
                      <a:r>
                        <a:rPr lang="en-US" sz="1400" dirty="0" smtClean="0"/>
                        <a:t>The less-than operator is used in WHERE clauses to determine whether a first value is less than the second, such as this:</a:t>
                      </a:r>
                    </a:p>
                    <a:p>
                      <a:endParaRPr lang="en-US" sz="1400" dirty="0" smtClean="0"/>
                    </a:p>
                    <a:p>
                      <a:r>
                        <a:rPr lang="en-US" sz="1400" dirty="0" smtClean="0">
                          <a:latin typeface="Courier New" pitchFamily="49" charset="0"/>
                          <a:cs typeface="Courier New" pitchFamily="49" charset="0"/>
                        </a:rPr>
                        <a:t>SELECT * FROM employees WHERE </a:t>
                      </a:r>
                      <a:r>
                        <a:rPr lang="en-US" sz="1400" dirty="0" err="1" smtClean="0">
                          <a:latin typeface="Courier New" pitchFamily="49" charset="0"/>
                          <a:cs typeface="Courier New" pitchFamily="49" charset="0"/>
                        </a:rPr>
                        <a:t>employeeid</a:t>
                      </a:r>
                      <a:r>
                        <a:rPr lang="en-US" sz="1400" dirty="0" smtClean="0">
                          <a:latin typeface="Courier New" pitchFamily="49" charset="0"/>
                          <a:cs typeface="Courier New" pitchFamily="49" charset="0"/>
                        </a:rPr>
                        <a:t> &lt; 10</a:t>
                      </a:r>
                    </a:p>
                    <a:p>
                      <a:endParaRPr lang="en-US" sz="1400" dirty="0" smtClean="0"/>
                    </a:p>
                    <a:p>
                      <a:r>
                        <a:rPr lang="en-US" sz="1400" dirty="0" smtClean="0"/>
                        <a:t>The result returns employee ids 1–9.</a:t>
                      </a:r>
                      <a:endParaRPr lang="en-US" sz="1400" dirty="0"/>
                    </a:p>
                  </a:txBody>
                  <a:tcPr marL="91438" marR="91438" marT="45714" marB="45714"/>
                </a:tc>
                <a:extLst>
                  <a:ext uri="{0D108BD9-81ED-4DB2-BD59-A6C34878D82A}">
                    <a16:rowId xmlns:a16="http://schemas.microsoft.com/office/drawing/2014/main" val="3625996877"/>
                  </a:ext>
                </a:extLst>
              </a:tr>
            </a:tbl>
          </a:graphicData>
        </a:graphic>
      </p:graphicFrame>
    </p:spTree>
    <p:extLst>
      <p:ext uri="{BB962C8B-B14F-4D97-AF65-F5344CB8AC3E}">
        <p14:creationId xmlns:p14="http://schemas.microsoft.com/office/powerpoint/2010/main" val="2736503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2" name="Text Placeholder 1"/>
          <p:cNvSpPr>
            <a:spLocks noGrp="1"/>
          </p:cNvSpPr>
          <p:nvPr>
            <p:ph type="body" sz="quarter" idx="11"/>
          </p:nvPr>
        </p:nvSpPr>
        <p:spPr/>
        <p:txBody>
          <a:bodyPr/>
          <a:lstStyle/>
          <a:p>
            <a:r>
              <a:rPr lang="en-US" dirty="0" smtClean="0"/>
              <a:t>Comparison operators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2357804"/>
              </p:ext>
            </p:extLst>
          </p:nvPr>
        </p:nvGraphicFramePr>
        <p:xfrm>
          <a:off x="0" y="1795919"/>
          <a:ext cx="12192000" cy="3479794"/>
        </p:xfrm>
        <a:graphic>
          <a:graphicData uri="http://schemas.openxmlformats.org/drawingml/2006/table">
            <a:tbl>
              <a:tblPr firstRow="1" bandRow="1">
                <a:tableStyleId>{5C22544A-7EE6-4342-B048-85BDC9FD1C3A}</a:tableStyleId>
              </a:tblPr>
              <a:tblGrid>
                <a:gridCol w="2166257">
                  <a:extLst>
                    <a:ext uri="{9D8B030D-6E8A-4147-A177-3AD203B41FA5}">
                      <a16:colId xmlns:a16="http://schemas.microsoft.com/office/drawing/2014/main" val="20000"/>
                    </a:ext>
                  </a:extLst>
                </a:gridCol>
                <a:gridCol w="10025743">
                  <a:extLst>
                    <a:ext uri="{9D8B030D-6E8A-4147-A177-3AD203B41FA5}">
                      <a16:colId xmlns:a16="http://schemas.microsoft.com/office/drawing/2014/main" val="20001"/>
                    </a:ext>
                  </a:extLst>
                </a:gridCol>
              </a:tblGrid>
              <a:tr h="254006">
                <a:tc>
                  <a:txBody>
                    <a:bodyPr/>
                    <a:lstStyle/>
                    <a:p>
                      <a:r>
                        <a:rPr lang="en-US" sz="1400" dirty="0" smtClean="0"/>
                        <a:t>Operator</a:t>
                      </a:r>
                      <a:endParaRPr lang="en-US" sz="1400" dirty="0"/>
                    </a:p>
                  </a:txBody>
                  <a:tcPr marL="438912" marR="91438" marT="45710" marB="45710"/>
                </a:tc>
                <a:tc>
                  <a:txBody>
                    <a:bodyPr/>
                    <a:lstStyle/>
                    <a:p>
                      <a:r>
                        <a:rPr lang="en-US" sz="1400" dirty="0" smtClean="0"/>
                        <a:t>Description</a:t>
                      </a:r>
                      <a:endParaRPr lang="en-US" sz="1400" dirty="0"/>
                    </a:p>
                  </a:txBody>
                  <a:tcPr marL="91438" marR="91438" marT="45710" marB="45710"/>
                </a:tc>
                <a:extLst>
                  <a:ext uri="{0D108BD9-81ED-4DB2-BD59-A6C34878D82A}">
                    <a16:rowId xmlns:a16="http://schemas.microsoft.com/office/drawing/2014/main" val="10000"/>
                  </a:ext>
                </a:extLst>
              </a:tr>
              <a:tr h="1143090">
                <a:tc>
                  <a:txBody>
                    <a:bodyPr/>
                    <a:lstStyle/>
                    <a:p>
                      <a:r>
                        <a:rPr lang="en-US" sz="1400" dirty="0" smtClean="0"/>
                        <a:t>&gt;=</a:t>
                      </a:r>
                      <a:endParaRPr lang="en-US" sz="1400" dirty="0"/>
                    </a:p>
                  </a:txBody>
                  <a:tcPr marL="438912" marR="91438" marT="45714" marB="45714"/>
                </a:tc>
                <a:tc>
                  <a:txBody>
                    <a:bodyPr/>
                    <a:lstStyle/>
                    <a:p>
                      <a:r>
                        <a:rPr lang="en-US" sz="1400" dirty="0" smtClean="0"/>
                        <a:t>The greater-than-or-equal-to operator is used in WHERE clauses to determine whether a first value is greater than or equal to the second, such as this:</a:t>
                      </a:r>
                    </a:p>
                    <a:p>
                      <a:endParaRPr lang="en-US" sz="1400" dirty="0" smtClean="0"/>
                    </a:p>
                    <a:p>
                      <a:r>
                        <a:rPr lang="en-US" sz="1400" dirty="0" smtClean="0">
                          <a:latin typeface="Courier New" pitchFamily="49" charset="0"/>
                          <a:cs typeface="Courier New" pitchFamily="49" charset="0"/>
                        </a:rPr>
                        <a:t>SELECT * FROM employees WHERE </a:t>
                      </a:r>
                      <a:r>
                        <a:rPr lang="en-US" sz="1400" dirty="0" err="1" smtClean="0">
                          <a:latin typeface="Courier New" pitchFamily="49" charset="0"/>
                          <a:cs typeface="Courier New" pitchFamily="49" charset="0"/>
                        </a:rPr>
                        <a:t>employeeid</a:t>
                      </a:r>
                      <a:r>
                        <a:rPr lang="en-US" sz="1400" dirty="0" smtClean="0">
                          <a:latin typeface="Courier New" pitchFamily="49" charset="0"/>
                          <a:cs typeface="Courier New" pitchFamily="49" charset="0"/>
                        </a:rPr>
                        <a:t> &gt;= 10</a:t>
                      </a:r>
                    </a:p>
                    <a:p>
                      <a:endParaRPr lang="en-US" sz="1400" dirty="0" smtClean="0"/>
                    </a:p>
                    <a:p>
                      <a:r>
                        <a:rPr lang="en-US" sz="1400" dirty="0" smtClean="0"/>
                        <a:t>The result returns employee ids of 10 and greater.</a:t>
                      </a:r>
                      <a:endParaRPr lang="en-US" sz="1400" dirty="0"/>
                    </a:p>
                  </a:txBody>
                  <a:tcPr marL="91438" marR="91438" marT="45714" marB="45714"/>
                </a:tc>
                <a:extLst>
                  <a:ext uri="{0D108BD9-81ED-4DB2-BD59-A6C34878D82A}">
                    <a16:rowId xmlns:a16="http://schemas.microsoft.com/office/drawing/2014/main" val="3418660724"/>
                  </a:ext>
                </a:extLst>
              </a:tr>
              <a:tr h="1143090">
                <a:tc>
                  <a:txBody>
                    <a:bodyPr/>
                    <a:lstStyle/>
                    <a:p>
                      <a:r>
                        <a:rPr lang="en-US" sz="1400" dirty="0" smtClean="0"/>
                        <a:t>&lt;=</a:t>
                      </a:r>
                      <a:endParaRPr lang="en-US" sz="1400" dirty="0"/>
                    </a:p>
                  </a:txBody>
                  <a:tcPr marL="438912" marR="91438"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The less-than-or-equal-to operator is used in WHERE clauses to determine whether a first value is less than or equal to the second, such as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itchFamily="49" charset="0"/>
                          <a:cs typeface="Courier New" pitchFamily="49" charset="0"/>
                        </a:rPr>
                        <a:t>SELECT * FROM employees WHERE </a:t>
                      </a:r>
                      <a:r>
                        <a:rPr lang="en-US" sz="1400" dirty="0" err="1" smtClean="0">
                          <a:latin typeface="Courier New" pitchFamily="49" charset="0"/>
                          <a:cs typeface="Courier New" pitchFamily="49" charset="0"/>
                        </a:rPr>
                        <a:t>employeeid</a:t>
                      </a:r>
                      <a:r>
                        <a:rPr lang="en-US" sz="1400" dirty="0" smtClean="0">
                          <a:latin typeface="Courier New" pitchFamily="49" charset="0"/>
                          <a:cs typeface="Courier New" pitchFamily="49" charset="0"/>
                        </a:rPr>
                        <a:t> &lt;=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The result returns all the employee ids between 1 and 10.</a:t>
                      </a:r>
                    </a:p>
                  </a:txBody>
                  <a:tcPr marL="91438" marR="91438" marT="45714" marB="45714"/>
                </a:tc>
                <a:extLst>
                  <a:ext uri="{0D108BD9-81ED-4DB2-BD59-A6C34878D82A}">
                    <a16:rowId xmlns:a16="http://schemas.microsoft.com/office/drawing/2014/main" val="10004"/>
                  </a:ext>
                </a:extLst>
              </a:tr>
              <a:tr h="431838">
                <a:tc>
                  <a:txBody>
                    <a:bodyPr/>
                    <a:lstStyle/>
                    <a:p>
                      <a:r>
                        <a:rPr lang="en-US" sz="1400" dirty="0" smtClean="0"/>
                        <a:t>&lt;&gt;, !=</a:t>
                      </a:r>
                      <a:endParaRPr lang="en-US" sz="1400" dirty="0"/>
                    </a:p>
                  </a:txBody>
                  <a:tcPr marL="438912" marR="91438"/>
                </a:tc>
                <a:tc>
                  <a:txBody>
                    <a:bodyPr/>
                    <a:lstStyle/>
                    <a:p>
                      <a:r>
                        <a:rPr lang="en-US" sz="1400" dirty="0" smtClean="0"/>
                        <a:t>When comparing values, use these keywords to check and make sure that one value is not equal to a second value.</a:t>
                      </a:r>
                      <a:endParaRPr lang="en-US" sz="1400" dirty="0"/>
                    </a:p>
                  </a:txBody>
                  <a:tcPr marL="91438" marR="91438"/>
                </a:tc>
                <a:extLst>
                  <a:ext uri="{0D108BD9-81ED-4DB2-BD59-A6C34878D82A}">
                    <a16:rowId xmlns:a16="http://schemas.microsoft.com/office/drawing/2014/main" val="3625996877"/>
                  </a:ext>
                </a:extLst>
              </a:tr>
            </a:tbl>
          </a:graphicData>
        </a:graphic>
      </p:graphicFrame>
    </p:spTree>
    <p:extLst>
      <p:ext uri="{BB962C8B-B14F-4D97-AF65-F5344CB8AC3E}">
        <p14:creationId xmlns:p14="http://schemas.microsoft.com/office/powerpoint/2010/main" val="2098123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7" name="Text Placeholder 6"/>
          <p:cNvSpPr>
            <a:spLocks noGrp="1"/>
          </p:cNvSpPr>
          <p:nvPr>
            <p:ph type="body" sz="quarter" idx="14"/>
          </p:nvPr>
        </p:nvSpPr>
        <p:spPr>
          <a:xfrm>
            <a:off x="335359" y="1628800"/>
            <a:ext cx="11504215" cy="4679950"/>
          </a:xfrm>
        </p:spPr>
        <p:txBody>
          <a:bodyPr>
            <a:normAutofit/>
          </a:bodyPr>
          <a:lstStyle/>
          <a:p>
            <a:r>
              <a:rPr lang="en-US" altLang="en-US" sz="1600" dirty="0" smtClean="0">
                <a:solidFill>
                  <a:schemeClr val="tx1"/>
                </a:solidFill>
              </a:rPr>
              <a:t>In the previous lecture you learned that the WHERE clause allows you to limit your queries based on a specific value. The query below limits the result to only return records where the name is equal to 'Wally'. </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SELECT * FROM employees </a:t>
            </a:r>
            <a:r>
              <a:rPr lang="en-US" altLang="en-US" sz="1600" dirty="0" smtClean="0">
                <a:solidFill>
                  <a:schemeClr val="tx1"/>
                </a:solidFill>
                <a:latin typeface="Courier New" panose="02070309020205020404" pitchFamily="49" charset="0"/>
                <a:cs typeface="Courier New" panose="02070309020205020404" pitchFamily="49" charset="0"/>
              </a:rPr>
              <a:t>WHERE </a:t>
            </a:r>
            <a:r>
              <a:rPr lang="en-US" altLang="en-US" sz="1600" dirty="0">
                <a:solidFill>
                  <a:schemeClr val="tx1"/>
                </a:solidFill>
                <a:latin typeface="Courier New" panose="02070309020205020404" pitchFamily="49" charset="0"/>
                <a:cs typeface="Courier New" panose="02070309020205020404" pitchFamily="49" charset="0"/>
              </a:rPr>
              <a:t>name = </a:t>
            </a:r>
            <a:r>
              <a:rPr lang="en-US" altLang="en-US" sz="1600" dirty="0" smtClean="0">
                <a:solidFill>
                  <a:schemeClr val="tx1"/>
                </a:solidFill>
                <a:latin typeface="Courier New" panose="02070309020205020404" pitchFamily="49" charset="0"/>
                <a:cs typeface="Courier New" panose="02070309020205020404" pitchFamily="49" charset="0"/>
              </a:rPr>
              <a:t>'Wally'</a:t>
            </a:r>
          </a:p>
          <a:p>
            <a:endParaRPr lang="en-US" altLang="en-US" sz="1600" dirty="0" smtClean="0">
              <a:solidFill>
                <a:schemeClr val="tx1"/>
              </a:solidFill>
            </a:endParaRPr>
          </a:p>
          <a:p>
            <a:r>
              <a:rPr lang="en-US" altLang="en-US" sz="1600" dirty="0" smtClean="0">
                <a:solidFill>
                  <a:schemeClr val="tx1"/>
                </a:solidFill>
              </a:rPr>
              <a:t>But </a:t>
            </a:r>
            <a:r>
              <a:rPr lang="en-US" altLang="en-US" sz="1600" dirty="0">
                <a:solidFill>
                  <a:schemeClr val="tx1"/>
                </a:solidFill>
              </a:rPr>
              <a:t>what if we had more than one Wally in the database? You could refine your search even further by using the AND operator as follows:</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SELECT * FROM employees </a:t>
            </a:r>
            <a:r>
              <a:rPr lang="en-US" altLang="en-US" sz="1600" dirty="0" smtClean="0">
                <a:solidFill>
                  <a:schemeClr val="tx1"/>
                </a:solidFill>
                <a:latin typeface="Courier New" panose="02070309020205020404" pitchFamily="49" charset="0"/>
                <a:cs typeface="Courier New" panose="02070309020205020404" pitchFamily="49" charset="0"/>
              </a:rPr>
              <a:t>WHERE </a:t>
            </a:r>
            <a:r>
              <a:rPr lang="en-US" altLang="en-US" sz="1600" dirty="0">
                <a:solidFill>
                  <a:schemeClr val="tx1"/>
                </a:solidFill>
                <a:latin typeface="Courier New" panose="02070309020205020404" pitchFamily="49" charset="0"/>
                <a:cs typeface="Courier New" panose="02070309020205020404" pitchFamily="49" charset="0"/>
              </a:rPr>
              <a:t>name = 'Wally' </a:t>
            </a:r>
            <a:r>
              <a:rPr lang="en-US" altLang="en-US" sz="1600" b="1" dirty="0">
                <a:solidFill>
                  <a:schemeClr val="tx1"/>
                </a:solidFill>
                <a:latin typeface="Courier New" panose="02070309020205020404" pitchFamily="49" charset="0"/>
                <a:cs typeface="Courier New" panose="02070309020205020404" pitchFamily="49" charset="0"/>
              </a:rPr>
              <a:t>AND username = '</a:t>
            </a:r>
            <a:r>
              <a:rPr lang="en-US" altLang="en-US" sz="1600" b="1" dirty="0" err="1">
                <a:solidFill>
                  <a:schemeClr val="tx1"/>
                </a:solidFill>
                <a:latin typeface="Courier New" panose="02070309020205020404" pitchFamily="49" charset="0"/>
                <a:cs typeface="Courier New" panose="02070309020205020404" pitchFamily="49" charset="0"/>
              </a:rPr>
              <a:t>wwebmaster</a:t>
            </a:r>
            <a:r>
              <a:rPr lang="en-US" altLang="en-US" sz="1600" b="1" dirty="0">
                <a:solidFill>
                  <a:schemeClr val="tx1"/>
                </a:solidFill>
                <a:latin typeface="Courier New" panose="02070309020205020404" pitchFamily="49" charset="0"/>
                <a:cs typeface="Courier New" panose="02070309020205020404" pitchFamily="49" charset="0"/>
              </a:rPr>
              <a:t>'</a:t>
            </a:r>
          </a:p>
          <a:p>
            <a:endParaRPr lang="en-US" altLang="en-US" sz="1600" dirty="0">
              <a:solidFill>
                <a:schemeClr val="tx1"/>
              </a:solidFill>
            </a:endParaRPr>
          </a:p>
          <a:p>
            <a:r>
              <a:rPr lang="en-US" altLang="en-US" sz="1600" dirty="0">
                <a:solidFill>
                  <a:schemeClr val="tx1"/>
                </a:solidFill>
              </a:rPr>
              <a:t>In this case, even if two Wally’s were listed in our database, we can assume that they don’t have the same username. In this situation, the query returns one result.</a:t>
            </a:r>
          </a:p>
        </p:txBody>
      </p:sp>
      <p:sp>
        <p:nvSpPr>
          <p:cNvPr id="2" name="Text Placeholder 1"/>
          <p:cNvSpPr>
            <a:spLocks noGrp="1"/>
          </p:cNvSpPr>
          <p:nvPr>
            <p:ph type="body" sz="quarter" idx="11"/>
          </p:nvPr>
        </p:nvSpPr>
        <p:spPr/>
        <p:txBody>
          <a:bodyPr/>
          <a:lstStyle/>
          <a:p>
            <a:r>
              <a:rPr lang="en-US" dirty="0" smtClean="0"/>
              <a:t>The AND operator</a:t>
            </a:r>
            <a:endParaRPr lang="en-US" dirty="0"/>
          </a:p>
        </p:txBody>
      </p:sp>
    </p:spTree>
    <p:extLst>
      <p:ext uri="{BB962C8B-B14F-4D97-AF65-F5344CB8AC3E}">
        <p14:creationId xmlns:p14="http://schemas.microsoft.com/office/powerpoint/2010/main" val="737114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7" name="Text Placeholder 6"/>
          <p:cNvSpPr>
            <a:spLocks noGrp="1"/>
          </p:cNvSpPr>
          <p:nvPr>
            <p:ph type="body" sz="quarter" idx="14"/>
          </p:nvPr>
        </p:nvSpPr>
        <p:spPr>
          <a:xfrm>
            <a:off x="335360" y="1628800"/>
            <a:ext cx="11494690" cy="4679950"/>
          </a:xfrm>
        </p:spPr>
        <p:txBody>
          <a:bodyPr>
            <a:normAutofit/>
          </a:bodyPr>
          <a:lstStyle/>
          <a:p>
            <a:r>
              <a:rPr lang="en-US" altLang="en-US" sz="1600" dirty="0">
                <a:solidFill>
                  <a:schemeClr val="tx1"/>
                </a:solidFill>
              </a:rPr>
              <a:t>As you just saw with the AND operator, the WHERE clause can be combined with other operators including the NOT operator. The NOT operator displays a record if the condition(s) is NOT TRUE.</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SELECT * FROM employees </a:t>
            </a:r>
            <a:r>
              <a:rPr lang="en-US" altLang="en-US" sz="1600" dirty="0" smtClean="0">
                <a:solidFill>
                  <a:schemeClr val="tx1"/>
                </a:solidFill>
                <a:latin typeface="Courier New" panose="02070309020205020404" pitchFamily="49" charset="0"/>
                <a:cs typeface="Courier New" panose="02070309020205020404" pitchFamily="49" charset="0"/>
              </a:rPr>
              <a:t>WHERE </a:t>
            </a:r>
            <a:r>
              <a:rPr lang="en-US" altLang="en-US" sz="1600" b="1" dirty="0">
                <a:solidFill>
                  <a:schemeClr val="tx1"/>
                </a:solidFill>
                <a:latin typeface="Courier New" panose="02070309020205020404" pitchFamily="49" charset="0"/>
                <a:cs typeface="Courier New" panose="02070309020205020404" pitchFamily="49" charset="0"/>
              </a:rPr>
              <a:t>NOT name = 'Wally'</a:t>
            </a:r>
          </a:p>
          <a:p>
            <a:endParaRPr lang="en-US" altLang="en-US" sz="1600" dirty="0">
              <a:solidFill>
                <a:schemeClr val="tx1"/>
              </a:solidFill>
            </a:endParaRPr>
          </a:p>
          <a:p>
            <a:r>
              <a:rPr lang="en-US" altLang="en-US" sz="1600" dirty="0">
                <a:solidFill>
                  <a:schemeClr val="tx1"/>
                </a:solidFill>
              </a:rPr>
              <a:t>In this case, every record is returned from the employees table where the name is not equal to Wally.</a:t>
            </a:r>
          </a:p>
        </p:txBody>
      </p:sp>
      <p:sp>
        <p:nvSpPr>
          <p:cNvPr id="2" name="Text Placeholder 1"/>
          <p:cNvSpPr>
            <a:spLocks noGrp="1"/>
          </p:cNvSpPr>
          <p:nvPr>
            <p:ph type="body" sz="quarter" idx="11"/>
          </p:nvPr>
        </p:nvSpPr>
        <p:spPr/>
        <p:txBody>
          <a:bodyPr/>
          <a:lstStyle/>
          <a:p>
            <a:r>
              <a:rPr lang="en-US" dirty="0" smtClean="0"/>
              <a:t>The NOT operator</a:t>
            </a:r>
            <a:endParaRPr lang="en-US" dirty="0"/>
          </a:p>
        </p:txBody>
      </p:sp>
    </p:spTree>
    <p:extLst>
      <p:ext uri="{BB962C8B-B14F-4D97-AF65-F5344CB8AC3E}">
        <p14:creationId xmlns:p14="http://schemas.microsoft.com/office/powerpoint/2010/main" val="2642653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7" name="Text Placeholder 6"/>
          <p:cNvSpPr>
            <a:spLocks noGrp="1"/>
          </p:cNvSpPr>
          <p:nvPr>
            <p:ph type="body" sz="quarter" idx="14"/>
          </p:nvPr>
        </p:nvSpPr>
        <p:spPr>
          <a:xfrm>
            <a:off x="335359" y="1628801"/>
            <a:ext cx="11504215" cy="4747507"/>
          </a:xfrm>
        </p:spPr>
        <p:txBody>
          <a:bodyPr>
            <a:normAutofit/>
          </a:bodyPr>
          <a:lstStyle/>
          <a:p>
            <a:r>
              <a:rPr lang="en-US" altLang="en-US" sz="1600" dirty="0">
                <a:solidFill>
                  <a:schemeClr val="tx1"/>
                </a:solidFill>
              </a:rPr>
              <a:t>If you still wanted to limit your search results but include multiple possibilities in the query, you could rely on the OR operator:</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SELECT * FROM employees </a:t>
            </a:r>
            <a:r>
              <a:rPr lang="en-US" altLang="en-US" sz="1600" dirty="0" smtClean="0">
                <a:solidFill>
                  <a:schemeClr val="tx1"/>
                </a:solidFill>
                <a:latin typeface="Courier New" panose="02070309020205020404" pitchFamily="49" charset="0"/>
                <a:cs typeface="Courier New" panose="02070309020205020404" pitchFamily="49" charset="0"/>
              </a:rPr>
              <a:t>WHERE </a:t>
            </a:r>
            <a:r>
              <a:rPr lang="en-US" altLang="en-US" sz="1600" dirty="0">
                <a:solidFill>
                  <a:schemeClr val="tx1"/>
                </a:solidFill>
                <a:latin typeface="Courier New" panose="02070309020205020404" pitchFamily="49" charset="0"/>
                <a:cs typeface="Courier New" panose="02070309020205020404" pitchFamily="49" charset="0"/>
              </a:rPr>
              <a:t>name = 'Wally' </a:t>
            </a:r>
            <a:r>
              <a:rPr lang="en-US" altLang="en-US" sz="1600" b="1" dirty="0">
                <a:solidFill>
                  <a:schemeClr val="tx1"/>
                </a:solidFill>
                <a:latin typeface="Courier New" panose="02070309020205020404" pitchFamily="49" charset="0"/>
                <a:cs typeface="Courier New" panose="02070309020205020404" pitchFamily="49" charset="0"/>
              </a:rPr>
              <a:t>OR name = 'Wilbur'</a:t>
            </a:r>
          </a:p>
          <a:p>
            <a:endParaRPr lang="en-US" altLang="en-US" sz="1600" dirty="0">
              <a:solidFill>
                <a:schemeClr val="tx1"/>
              </a:solidFill>
            </a:endParaRPr>
          </a:p>
          <a:p>
            <a:r>
              <a:rPr lang="en-US" altLang="en-US" sz="1600" dirty="0">
                <a:solidFill>
                  <a:schemeClr val="tx1"/>
                </a:solidFill>
              </a:rPr>
              <a:t>In this case, you could still limit your query, however by using the OR operator you’re able to limit your query by more than just one criteria. In this case, the following results would be returned:</a:t>
            </a:r>
          </a:p>
        </p:txBody>
      </p:sp>
      <p:sp>
        <p:nvSpPr>
          <p:cNvPr id="2" name="Text Placeholder 1"/>
          <p:cNvSpPr>
            <a:spLocks noGrp="1"/>
          </p:cNvSpPr>
          <p:nvPr>
            <p:ph type="body" sz="quarter" idx="11"/>
          </p:nvPr>
        </p:nvSpPr>
        <p:spPr/>
        <p:txBody>
          <a:bodyPr/>
          <a:lstStyle/>
          <a:p>
            <a:r>
              <a:rPr lang="en-US" dirty="0" smtClean="0"/>
              <a:t>The OR and IN operator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16188005"/>
              </p:ext>
            </p:extLst>
          </p:nvPr>
        </p:nvGraphicFramePr>
        <p:xfrm>
          <a:off x="0" y="4108242"/>
          <a:ext cx="12191999" cy="914478"/>
        </p:xfrm>
        <a:graphic>
          <a:graphicData uri="http://schemas.openxmlformats.org/drawingml/2006/table">
            <a:tbl>
              <a:tblPr firstRow="1" bandRow="1">
                <a:tableStyleId>{5C22544A-7EE6-4342-B048-85BDC9FD1C3A}</a:tableStyleId>
              </a:tblPr>
              <a:tblGrid>
                <a:gridCol w="1930040">
                  <a:extLst>
                    <a:ext uri="{9D8B030D-6E8A-4147-A177-3AD203B41FA5}">
                      <a16:colId xmlns:a16="http://schemas.microsoft.com/office/drawing/2014/main" val="20000"/>
                    </a:ext>
                  </a:extLst>
                </a:gridCol>
                <a:gridCol w="1369984">
                  <a:extLst>
                    <a:ext uri="{9D8B030D-6E8A-4147-A177-3AD203B41FA5}">
                      <a16:colId xmlns:a16="http://schemas.microsoft.com/office/drawing/2014/main" val="20001"/>
                    </a:ext>
                  </a:extLst>
                </a:gridCol>
                <a:gridCol w="2119599">
                  <a:extLst>
                    <a:ext uri="{9D8B030D-6E8A-4147-A177-3AD203B41FA5}">
                      <a16:colId xmlns:a16="http://schemas.microsoft.com/office/drawing/2014/main" val="20002"/>
                    </a:ext>
                  </a:extLst>
                </a:gridCol>
                <a:gridCol w="2106672">
                  <a:extLst>
                    <a:ext uri="{9D8B030D-6E8A-4147-A177-3AD203B41FA5}">
                      <a16:colId xmlns:a16="http://schemas.microsoft.com/office/drawing/2014/main" val="20003"/>
                    </a:ext>
                  </a:extLst>
                </a:gridCol>
                <a:gridCol w="3386187">
                  <a:extLst>
                    <a:ext uri="{9D8B030D-6E8A-4147-A177-3AD203B41FA5}">
                      <a16:colId xmlns:a16="http://schemas.microsoft.com/office/drawing/2014/main" val="20004"/>
                    </a:ext>
                  </a:extLst>
                </a:gridCol>
                <a:gridCol w="1279517">
                  <a:extLst>
                    <a:ext uri="{9D8B030D-6E8A-4147-A177-3AD203B41FA5}">
                      <a16:colId xmlns:a16="http://schemas.microsoft.com/office/drawing/2014/main" val="20005"/>
                    </a:ext>
                  </a:extLst>
                </a:gridCol>
              </a:tblGrid>
              <a:tr h="0">
                <a:tc>
                  <a:txBody>
                    <a:bodyPr/>
                    <a:lstStyle/>
                    <a:p>
                      <a:r>
                        <a:rPr lang="en-US" sz="1400" dirty="0" err="1" smtClean="0"/>
                        <a:t>employeeid</a:t>
                      </a:r>
                      <a:endParaRPr lang="en-US" sz="1400" dirty="0"/>
                    </a:p>
                  </a:txBody>
                  <a:tcPr marL="438912" marR="91441" marT="45733" marB="45733"/>
                </a:tc>
                <a:tc>
                  <a:txBody>
                    <a:bodyPr/>
                    <a:lstStyle/>
                    <a:p>
                      <a:r>
                        <a:rPr lang="en-US" sz="1400" dirty="0" smtClean="0"/>
                        <a:t>name</a:t>
                      </a:r>
                      <a:endParaRPr lang="en-US" sz="1400" dirty="0"/>
                    </a:p>
                  </a:txBody>
                  <a:tcPr marL="91441" marR="91441" marT="45733" marB="45733"/>
                </a:tc>
                <a:tc>
                  <a:txBody>
                    <a:bodyPr/>
                    <a:lstStyle/>
                    <a:p>
                      <a:r>
                        <a:rPr lang="en-US" sz="1400" dirty="0" smtClean="0"/>
                        <a:t>username</a:t>
                      </a:r>
                      <a:endParaRPr lang="en-US" sz="1400" dirty="0"/>
                    </a:p>
                  </a:txBody>
                  <a:tcPr marL="91441" marR="91441" marT="45733" marB="45733"/>
                </a:tc>
                <a:tc>
                  <a:txBody>
                    <a:bodyPr/>
                    <a:lstStyle/>
                    <a:p>
                      <a:r>
                        <a:rPr lang="en-US" sz="1400" dirty="0" smtClean="0"/>
                        <a:t>password</a:t>
                      </a:r>
                      <a:endParaRPr lang="en-US" sz="1400" dirty="0"/>
                    </a:p>
                  </a:txBody>
                  <a:tcPr marL="91441" marR="91441" marT="45733" marB="45733"/>
                </a:tc>
                <a:tc>
                  <a:txBody>
                    <a:bodyPr/>
                    <a:lstStyle/>
                    <a:p>
                      <a:r>
                        <a:rPr lang="en-US" sz="1400" dirty="0" smtClean="0"/>
                        <a:t>email</a:t>
                      </a:r>
                      <a:endParaRPr lang="en-US" sz="1400" dirty="0"/>
                    </a:p>
                  </a:txBody>
                  <a:tcPr marL="91441" marR="91441" marT="45733" marB="45733"/>
                </a:tc>
                <a:tc>
                  <a:txBody>
                    <a:bodyPr/>
                    <a:lstStyle/>
                    <a:p>
                      <a:r>
                        <a:rPr lang="en-US" sz="1400" dirty="0" err="1" smtClean="0"/>
                        <a:t>roleid</a:t>
                      </a:r>
                      <a:endParaRPr lang="en-US" sz="1400" dirty="0"/>
                    </a:p>
                  </a:txBody>
                  <a:tcPr marL="91441" marR="91441" marT="45733" marB="45733"/>
                </a:tc>
                <a:extLst>
                  <a:ext uri="{0D108BD9-81ED-4DB2-BD59-A6C34878D82A}">
                    <a16:rowId xmlns:a16="http://schemas.microsoft.com/office/drawing/2014/main" val="10000"/>
                  </a:ext>
                </a:extLst>
              </a:tr>
              <a:tr h="0">
                <a:tc>
                  <a:txBody>
                    <a:bodyPr/>
                    <a:lstStyle/>
                    <a:p>
                      <a:r>
                        <a:rPr lang="en-US" sz="1400" dirty="0" smtClean="0"/>
                        <a:t>1</a:t>
                      </a:r>
                      <a:endParaRPr lang="en-US" sz="1400" dirty="0"/>
                    </a:p>
                  </a:txBody>
                  <a:tcPr marL="438912" marR="91441" marT="45733" marB="45733"/>
                </a:tc>
                <a:tc>
                  <a:txBody>
                    <a:bodyPr/>
                    <a:lstStyle/>
                    <a:p>
                      <a:r>
                        <a:rPr lang="en-US" sz="1400" dirty="0" smtClean="0"/>
                        <a:t>Wally</a:t>
                      </a:r>
                      <a:endParaRPr lang="en-US" sz="1400" dirty="0"/>
                    </a:p>
                  </a:txBody>
                  <a:tcPr marL="91441" marR="91441" marT="45733" marB="45733"/>
                </a:tc>
                <a:tc>
                  <a:txBody>
                    <a:bodyPr/>
                    <a:lstStyle/>
                    <a:p>
                      <a:r>
                        <a:rPr lang="en-US" sz="1400" dirty="0" err="1" smtClean="0"/>
                        <a:t>wwebmaster</a:t>
                      </a:r>
                      <a:endParaRPr lang="en-US" sz="1400" dirty="0"/>
                    </a:p>
                  </a:txBody>
                  <a:tcPr marL="91441" marR="91441" marT="45733" marB="45733"/>
                </a:tc>
                <a:tc>
                  <a:txBody>
                    <a:bodyPr/>
                    <a:lstStyle/>
                    <a:p>
                      <a:r>
                        <a:rPr lang="en-US" sz="1400" dirty="0" smtClean="0"/>
                        <a:t>password</a:t>
                      </a:r>
                      <a:endParaRPr lang="en-US" sz="1400" dirty="0"/>
                    </a:p>
                  </a:txBody>
                  <a:tcPr marL="91441" marR="91441" marT="45733" marB="45733"/>
                </a:tc>
                <a:tc>
                  <a:txBody>
                    <a:bodyPr/>
                    <a:lstStyle/>
                    <a:p>
                      <a:r>
                        <a:rPr lang="en-US" sz="1400" smtClean="0"/>
                        <a:t>wally@vectacorp.com</a:t>
                      </a:r>
                      <a:endParaRPr lang="en-US" sz="1400" dirty="0"/>
                    </a:p>
                  </a:txBody>
                  <a:tcPr marL="91441" marR="91441" marT="45733" marB="45733"/>
                </a:tc>
                <a:tc>
                  <a:txBody>
                    <a:bodyPr/>
                    <a:lstStyle/>
                    <a:p>
                      <a:r>
                        <a:rPr lang="en-US" sz="1400" dirty="0" smtClean="0"/>
                        <a:t>1</a:t>
                      </a:r>
                      <a:endParaRPr lang="en-US" sz="1400" dirty="0"/>
                    </a:p>
                  </a:txBody>
                  <a:tcPr marL="91441" marR="91441" marT="45733" marB="45733"/>
                </a:tc>
                <a:extLst>
                  <a:ext uri="{0D108BD9-81ED-4DB2-BD59-A6C34878D82A}">
                    <a16:rowId xmlns:a16="http://schemas.microsoft.com/office/drawing/2014/main" val="10001"/>
                  </a:ext>
                </a:extLst>
              </a:tr>
              <a:tr h="0">
                <a:tc>
                  <a:txBody>
                    <a:bodyPr/>
                    <a:lstStyle/>
                    <a:p>
                      <a:r>
                        <a:rPr lang="en-US" sz="1400" dirty="0" smtClean="0"/>
                        <a:t>2</a:t>
                      </a:r>
                      <a:endParaRPr lang="en-US" sz="1400" dirty="0"/>
                    </a:p>
                  </a:txBody>
                  <a:tcPr marL="438912" marR="91441" marT="45733" marB="45733"/>
                </a:tc>
                <a:tc>
                  <a:txBody>
                    <a:bodyPr/>
                    <a:lstStyle/>
                    <a:p>
                      <a:r>
                        <a:rPr lang="en-US" sz="1400" dirty="0" smtClean="0"/>
                        <a:t>Wilbur</a:t>
                      </a:r>
                      <a:endParaRPr lang="en-US" sz="1400" dirty="0"/>
                    </a:p>
                  </a:txBody>
                  <a:tcPr marL="91441" marR="91441" marT="45733" marB="45733"/>
                </a:tc>
                <a:tc>
                  <a:txBody>
                    <a:bodyPr/>
                    <a:lstStyle/>
                    <a:p>
                      <a:r>
                        <a:rPr lang="en-US" sz="1400" dirty="0" err="1" smtClean="0"/>
                        <a:t>wfounder</a:t>
                      </a:r>
                      <a:endParaRPr lang="en-US" sz="1400" dirty="0"/>
                    </a:p>
                  </a:txBody>
                  <a:tcPr marL="91441" marR="91441" marT="45733" marB="45733"/>
                </a:tc>
                <a:tc>
                  <a:txBody>
                    <a:bodyPr/>
                    <a:lstStyle/>
                    <a:p>
                      <a:r>
                        <a:rPr lang="en-US" sz="1400" dirty="0" smtClean="0"/>
                        <a:t>password</a:t>
                      </a:r>
                      <a:endParaRPr lang="en-US" sz="1400" dirty="0"/>
                    </a:p>
                  </a:txBody>
                  <a:tcPr marL="91441" marR="91441" marT="45733" marB="45733"/>
                </a:tc>
                <a:tc>
                  <a:txBody>
                    <a:bodyPr/>
                    <a:lstStyle/>
                    <a:p>
                      <a:r>
                        <a:rPr lang="en-US" sz="1400" dirty="0" smtClean="0"/>
                        <a:t>wilbur@vectacorp.com</a:t>
                      </a:r>
                      <a:endParaRPr lang="en-US" sz="1400" dirty="0"/>
                    </a:p>
                  </a:txBody>
                  <a:tcPr marL="91441" marR="91441" marT="45733" marB="45733"/>
                </a:tc>
                <a:tc>
                  <a:txBody>
                    <a:bodyPr/>
                    <a:lstStyle/>
                    <a:p>
                      <a:r>
                        <a:rPr lang="en-US" sz="1400" dirty="0" smtClean="0"/>
                        <a:t>2</a:t>
                      </a:r>
                      <a:endParaRPr lang="en-US" sz="1400" dirty="0"/>
                    </a:p>
                  </a:txBody>
                  <a:tcPr marL="91441" marR="91441" marT="45733" marB="4573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51413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7" name="Text Placeholder 6"/>
          <p:cNvSpPr>
            <a:spLocks noGrp="1"/>
          </p:cNvSpPr>
          <p:nvPr>
            <p:ph type="body" sz="quarter" idx="14"/>
          </p:nvPr>
        </p:nvSpPr>
        <p:spPr>
          <a:xfrm>
            <a:off x="335360" y="1628801"/>
            <a:ext cx="11513740" cy="4747507"/>
          </a:xfrm>
        </p:spPr>
        <p:txBody>
          <a:bodyPr>
            <a:normAutofit/>
          </a:bodyPr>
          <a:lstStyle/>
          <a:p>
            <a:r>
              <a:rPr lang="en-US" altLang="en-US" sz="1600" dirty="0">
                <a:solidFill>
                  <a:schemeClr val="tx1"/>
                </a:solidFill>
              </a:rPr>
              <a:t>The IN operator allows you to specify multiple values in a WHERE clause similar to OR. The IN operator however, is a shorthand for multiple OR conditions.</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SELECT * FROM employees </a:t>
            </a:r>
            <a:r>
              <a:rPr lang="en-US" altLang="en-US" sz="1600" dirty="0" smtClean="0">
                <a:solidFill>
                  <a:schemeClr val="tx1"/>
                </a:solidFill>
                <a:latin typeface="Courier New" panose="02070309020205020404" pitchFamily="49" charset="0"/>
                <a:cs typeface="Courier New" panose="02070309020205020404" pitchFamily="49" charset="0"/>
              </a:rPr>
              <a:t>WHERE </a:t>
            </a:r>
            <a:r>
              <a:rPr lang="en-US" altLang="en-US" sz="1600" dirty="0">
                <a:solidFill>
                  <a:schemeClr val="tx1"/>
                </a:solidFill>
                <a:latin typeface="Courier New" panose="02070309020205020404" pitchFamily="49" charset="0"/>
                <a:cs typeface="Courier New" panose="02070309020205020404" pitchFamily="49" charset="0"/>
              </a:rPr>
              <a:t>name </a:t>
            </a:r>
            <a:r>
              <a:rPr lang="en-US" altLang="en-US" sz="1600" b="1" dirty="0">
                <a:solidFill>
                  <a:schemeClr val="tx1"/>
                </a:solidFill>
                <a:latin typeface="Courier New" panose="02070309020205020404" pitchFamily="49" charset="0"/>
                <a:cs typeface="Courier New" panose="02070309020205020404" pitchFamily="49" charset="0"/>
              </a:rPr>
              <a:t>IN ('Wally', 'Wilbur')</a:t>
            </a:r>
          </a:p>
          <a:p>
            <a:endParaRPr lang="en-US" altLang="en-US" sz="1600" dirty="0">
              <a:solidFill>
                <a:schemeClr val="tx1"/>
              </a:solidFill>
            </a:endParaRPr>
          </a:p>
          <a:p>
            <a:r>
              <a:rPr lang="en-US" altLang="en-US" sz="1600" dirty="0">
                <a:solidFill>
                  <a:schemeClr val="tx1"/>
                </a:solidFill>
              </a:rPr>
              <a:t>In this case, the same result is returned as was the case with the OR operator.</a:t>
            </a:r>
          </a:p>
        </p:txBody>
      </p:sp>
      <p:sp>
        <p:nvSpPr>
          <p:cNvPr id="2" name="Text Placeholder 1"/>
          <p:cNvSpPr>
            <a:spLocks noGrp="1"/>
          </p:cNvSpPr>
          <p:nvPr>
            <p:ph type="body" sz="quarter" idx="11"/>
          </p:nvPr>
        </p:nvSpPr>
        <p:spPr/>
        <p:txBody>
          <a:bodyPr/>
          <a:lstStyle/>
          <a:p>
            <a:r>
              <a:rPr lang="en-US" dirty="0" smtClean="0"/>
              <a:t>The OR and IN operator</a:t>
            </a:r>
            <a:endParaRPr lang="en-US" dirty="0"/>
          </a:p>
        </p:txBody>
      </p:sp>
    </p:spTree>
    <p:extLst>
      <p:ext uri="{BB962C8B-B14F-4D97-AF65-F5344CB8AC3E}">
        <p14:creationId xmlns:p14="http://schemas.microsoft.com/office/powerpoint/2010/main" val="1475140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7" name="Text Placeholder 6"/>
          <p:cNvSpPr>
            <a:spLocks noGrp="1"/>
          </p:cNvSpPr>
          <p:nvPr>
            <p:ph type="body" sz="quarter" idx="14"/>
          </p:nvPr>
        </p:nvSpPr>
        <p:spPr>
          <a:xfrm>
            <a:off x="335359" y="1628801"/>
            <a:ext cx="11523265" cy="4747507"/>
          </a:xfrm>
        </p:spPr>
        <p:txBody>
          <a:bodyPr>
            <a:normAutofit/>
          </a:bodyPr>
          <a:lstStyle/>
          <a:p>
            <a:r>
              <a:rPr lang="en-US" altLang="en-US" sz="1600" dirty="0">
                <a:solidFill>
                  <a:schemeClr val="tx1"/>
                </a:solidFill>
              </a:rPr>
              <a:t>The BETWEEN operator selects values within a given range. The values can be numbers, text, or dates:</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SELECT * FROM </a:t>
            </a:r>
            <a:r>
              <a:rPr lang="en-US" altLang="en-US" sz="1600" dirty="0" smtClean="0">
                <a:solidFill>
                  <a:schemeClr val="tx1"/>
                </a:solidFill>
                <a:latin typeface="Courier New" panose="02070309020205020404" pitchFamily="49" charset="0"/>
                <a:cs typeface="Courier New" panose="02070309020205020404" pitchFamily="49" charset="0"/>
              </a:rPr>
              <a:t>tickets WHERE </a:t>
            </a:r>
            <a:r>
              <a:rPr lang="en-US" altLang="en-US" sz="1600" dirty="0" err="1">
                <a:solidFill>
                  <a:schemeClr val="tx1"/>
                </a:solidFill>
                <a:latin typeface="Courier New" panose="02070309020205020404" pitchFamily="49" charset="0"/>
                <a:cs typeface="Courier New" panose="02070309020205020404" pitchFamily="49" charset="0"/>
              </a:rPr>
              <a:t>ticketdate</a:t>
            </a: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b="1" dirty="0">
                <a:solidFill>
                  <a:schemeClr val="tx1"/>
                </a:solidFill>
                <a:latin typeface="Courier New" panose="02070309020205020404" pitchFamily="49" charset="0"/>
                <a:cs typeface="Courier New" panose="02070309020205020404" pitchFamily="49" charset="0"/>
              </a:rPr>
              <a:t>BETWEEN #07/04/2018# AND #07/10/2018#</a:t>
            </a:r>
          </a:p>
          <a:p>
            <a:endParaRPr lang="en-US" altLang="en-US" sz="1600" dirty="0">
              <a:solidFill>
                <a:schemeClr val="tx1"/>
              </a:solidFill>
            </a:endParaRPr>
          </a:p>
          <a:p>
            <a:r>
              <a:rPr lang="en-US" altLang="en-US" sz="1600" dirty="0">
                <a:solidFill>
                  <a:schemeClr val="tx1"/>
                </a:solidFill>
              </a:rPr>
              <a:t>In this case, any support tickets in the tickets table submitted between July 4</a:t>
            </a:r>
            <a:r>
              <a:rPr lang="en-US" altLang="en-US" sz="1600" baseline="30000" dirty="0">
                <a:solidFill>
                  <a:schemeClr val="tx1"/>
                </a:solidFill>
              </a:rPr>
              <a:t>th</a:t>
            </a:r>
            <a:r>
              <a:rPr lang="en-US" altLang="en-US" sz="1600" dirty="0">
                <a:solidFill>
                  <a:schemeClr val="tx1"/>
                </a:solidFill>
              </a:rPr>
              <a:t> and July 10</a:t>
            </a:r>
            <a:r>
              <a:rPr lang="en-US" altLang="en-US" sz="1600" baseline="30000" dirty="0">
                <a:solidFill>
                  <a:schemeClr val="tx1"/>
                </a:solidFill>
              </a:rPr>
              <a:t>th</a:t>
            </a:r>
            <a:r>
              <a:rPr lang="en-US" altLang="en-US" sz="1600" dirty="0">
                <a:solidFill>
                  <a:schemeClr val="tx1"/>
                </a:solidFill>
              </a:rPr>
              <a:t> 2018 are returned.</a:t>
            </a:r>
          </a:p>
        </p:txBody>
      </p:sp>
      <p:sp>
        <p:nvSpPr>
          <p:cNvPr id="2" name="Text Placeholder 1"/>
          <p:cNvSpPr>
            <a:spLocks noGrp="1"/>
          </p:cNvSpPr>
          <p:nvPr>
            <p:ph type="body" sz="quarter" idx="11"/>
          </p:nvPr>
        </p:nvSpPr>
        <p:spPr/>
        <p:txBody>
          <a:bodyPr/>
          <a:lstStyle/>
          <a:p>
            <a:r>
              <a:rPr lang="en-US" dirty="0" smtClean="0"/>
              <a:t>The BETWEEN operator</a:t>
            </a:r>
            <a:endParaRPr lang="en-US" dirty="0"/>
          </a:p>
        </p:txBody>
      </p:sp>
    </p:spTree>
    <p:extLst>
      <p:ext uri="{BB962C8B-B14F-4D97-AF65-F5344CB8AC3E}">
        <p14:creationId xmlns:p14="http://schemas.microsoft.com/office/powerpoint/2010/main" val="3918855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7" name="Text Placeholder 6"/>
          <p:cNvSpPr>
            <a:spLocks noGrp="1"/>
          </p:cNvSpPr>
          <p:nvPr>
            <p:ph type="body" sz="quarter" idx="14"/>
          </p:nvPr>
        </p:nvSpPr>
        <p:spPr>
          <a:xfrm>
            <a:off x="335360" y="1628800"/>
            <a:ext cx="11504215" cy="4679950"/>
          </a:xfrm>
        </p:spPr>
        <p:txBody>
          <a:bodyPr>
            <a:normAutofit/>
          </a:bodyPr>
          <a:lstStyle/>
          <a:p>
            <a:r>
              <a:rPr lang="en-US" altLang="en-US" sz="1600" dirty="0">
                <a:solidFill>
                  <a:schemeClr val="tx1"/>
                </a:solidFill>
              </a:rPr>
              <a:t>One of the most common operations on any website is to provide your users with the ability to search for the content that they want. When implementing a custom search within your website, you’ll want to use the LIKE operator within your SQL queries. The LIKE operator, in conjunction with the % wildcard, allows you to find data in a table that matches a partial criteria:</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SELECT * FROM employees </a:t>
            </a:r>
            <a:r>
              <a:rPr lang="en-US" altLang="en-US" sz="1600" dirty="0" smtClean="0">
                <a:solidFill>
                  <a:schemeClr val="tx1"/>
                </a:solidFill>
                <a:latin typeface="Courier New" panose="02070309020205020404" pitchFamily="49" charset="0"/>
                <a:cs typeface="Courier New" panose="02070309020205020404" pitchFamily="49" charset="0"/>
              </a:rPr>
              <a:t>WHERE </a:t>
            </a:r>
            <a:r>
              <a:rPr lang="en-US" altLang="en-US" sz="1600" dirty="0">
                <a:solidFill>
                  <a:schemeClr val="tx1"/>
                </a:solidFill>
                <a:latin typeface="Courier New" panose="02070309020205020404" pitchFamily="49" charset="0"/>
                <a:cs typeface="Courier New" panose="02070309020205020404" pitchFamily="49" charset="0"/>
              </a:rPr>
              <a:t>name </a:t>
            </a:r>
            <a:r>
              <a:rPr lang="en-US" altLang="en-US" sz="1600" b="1" dirty="0">
                <a:solidFill>
                  <a:schemeClr val="tx1"/>
                </a:solidFill>
                <a:latin typeface="Courier New" panose="02070309020205020404" pitchFamily="49" charset="0"/>
                <a:cs typeface="Courier New" panose="02070309020205020404" pitchFamily="49" charset="0"/>
              </a:rPr>
              <a:t>LIKE 'Wally'</a:t>
            </a:r>
          </a:p>
          <a:p>
            <a:endParaRPr lang="en-US" altLang="en-US" sz="1600" dirty="0">
              <a:solidFill>
                <a:schemeClr val="tx1"/>
              </a:solidFill>
            </a:endParaRPr>
          </a:p>
          <a:p>
            <a:r>
              <a:rPr lang="en-US" altLang="en-US" sz="1600" dirty="0">
                <a:solidFill>
                  <a:schemeClr val="tx1"/>
                </a:solidFill>
              </a:rPr>
              <a:t>In this case, the LIKE operator is treated the same as the = operator. Like the previous example, the following results are returned:</a:t>
            </a:r>
          </a:p>
        </p:txBody>
      </p:sp>
      <p:sp>
        <p:nvSpPr>
          <p:cNvPr id="2" name="Text Placeholder 1"/>
          <p:cNvSpPr>
            <a:spLocks noGrp="1"/>
          </p:cNvSpPr>
          <p:nvPr>
            <p:ph type="body" sz="quarter" idx="11"/>
          </p:nvPr>
        </p:nvSpPr>
        <p:spPr/>
        <p:txBody>
          <a:bodyPr/>
          <a:lstStyle/>
          <a:p>
            <a:r>
              <a:rPr lang="en-US" dirty="0" smtClean="0"/>
              <a:t>The LIKE operator and % wildcard</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6036383"/>
              </p:ext>
            </p:extLst>
          </p:nvPr>
        </p:nvGraphicFramePr>
        <p:xfrm>
          <a:off x="0" y="4757184"/>
          <a:ext cx="12191999" cy="609520"/>
        </p:xfrm>
        <a:graphic>
          <a:graphicData uri="http://schemas.openxmlformats.org/drawingml/2006/table">
            <a:tbl>
              <a:tblPr firstRow="1" bandRow="1">
                <a:tableStyleId>{5C22544A-7EE6-4342-B048-85BDC9FD1C3A}</a:tableStyleId>
              </a:tblPr>
              <a:tblGrid>
                <a:gridCol w="1930040">
                  <a:extLst>
                    <a:ext uri="{9D8B030D-6E8A-4147-A177-3AD203B41FA5}">
                      <a16:colId xmlns:a16="http://schemas.microsoft.com/office/drawing/2014/main" val="20000"/>
                    </a:ext>
                  </a:extLst>
                </a:gridCol>
                <a:gridCol w="1369984">
                  <a:extLst>
                    <a:ext uri="{9D8B030D-6E8A-4147-A177-3AD203B41FA5}">
                      <a16:colId xmlns:a16="http://schemas.microsoft.com/office/drawing/2014/main" val="20001"/>
                    </a:ext>
                  </a:extLst>
                </a:gridCol>
                <a:gridCol w="2119599">
                  <a:extLst>
                    <a:ext uri="{9D8B030D-6E8A-4147-A177-3AD203B41FA5}">
                      <a16:colId xmlns:a16="http://schemas.microsoft.com/office/drawing/2014/main" val="20002"/>
                    </a:ext>
                  </a:extLst>
                </a:gridCol>
                <a:gridCol w="2106672">
                  <a:extLst>
                    <a:ext uri="{9D8B030D-6E8A-4147-A177-3AD203B41FA5}">
                      <a16:colId xmlns:a16="http://schemas.microsoft.com/office/drawing/2014/main" val="20003"/>
                    </a:ext>
                  </a:extLst>
                </a:gridCol>
                <a:gridCol w="3386187">
                  <a:extLst>
                    <a:ext uri="{9D8B030D-6E8A-4147-A177-3AD203B41FA5}">
                      <a16:colId xmlns:a16="http://schemas.microsoft.com/office/drawing/2014/main" val="20004"/>
                    </a:ext>
                  </a:extLst>
                </a:gridCol>
                <a:gridCol w="1279517">
                  <a:extLst>
                    <a:ext uri="{9D8B030D-6E8A-4147-A177-3AD203B41FA5}">
                      <a16:colId xmlns:a16="http://schemas.microsoft.com/office/drawing/2014/main" val="20005"/>
                    </a:ext>
                  </a:extLst>
                </a:gridCol>
              </a:tblGrid>
              <a:tr h="0">
                <a:tc>
                  <a:txBody>
                    <a:bodyPr/>
                    <a:lstStyle/>
                    <a:p>
                      <a:r>
                        <a:rPr lang="en-US" sz="1400" dirty="0" err="1" smtClean="0"/>
                        <a:t>employeeid</a:t>
                      </a:r>
                      <a:endParaRPr lang="en-US" sz="1400" dirty="0"/>
                    </a:p>
                  </a:txBody>
                  <a:tcPr marL="438912" marR="91441" marT="45700" marB="45700"/>
                </a:tc>
                <a:tc>
                  <a:txBody>
                    <a:bodyPr/>
                    <a:lstStyle/>
                    <a:p>
                      <a:r>
                        <a:rPr lang="en-US" sz="1400" dirty="0" smtClean="0"/>
                        <a:t>name</a:t>
                      </a:r>
                      <a:endParaRPr lang="en-US" sz="1400" dirty="0"/>
                    </a:p>
                  </a:txBody>
                  <a:tcPr marL="91441" marR="91441" marT="45700" marB="45700"/>
                </a:tc>
                <a:tc>
                  <a:txBody>
                    <a:bodyPr/>
                    <a:lstStyle/>
                    <a:p>
                      <a:r>
                        <a:rPr lang="en-US" sz="1400" dirty="0" smtClean="0"/>
                        <a:t>username</a:t>
                      </a:r>
                      <a:endParaRPr lang="en-US" sz="1400" dirty="0"/>
                    </a:p>
                  </a:txBody>
                  <a:tcPr marL="91441" marR="91441" marT="45700" marB="45700"/>
                </a:tc>
                <a:tc>
                  <a:txBody>
                    <a:bodyPr/>
                    <a:lstStyle/>
                    <a:p>
                      <a:r>
                        <a:rPr lang="en-US" sz="1400" dirty="0" smtClean="0"/>
                        <a:t>password</a:t>
                      </a:r>
                      <a:endParaRPr lang="en-US" sz="1400" dirty="0"/>
                    </a:p>
                  </a:txBody>
                  <a:tcPr marL="91441" marR="91441" marT="45700" marB="45700"/>
                </a:tc>
                <a:tc>
                  <a:txBody>
                    <a:bodyPr/>
                    <a:lstStyle/>
                    <a:p>
                      <a:r>
                        <a:rPr lang="en-US" sz="1400" dirty="0" smtClean="0"/>
                        <a:t>email</a:t>
                      </a:r>
                      <a:endParaRPr lang="en-US" sz="1400" dirty="0"/>
                    </a:p>
                  </a:txBody>
                  <a:tcPr marL="91441" marR="91441" marT="45700" marB="45700"/>
                </a:tc>
                <a:tc>
                  <a:txBody>
                    <a:bodyPr/>
                    <a:lstStyle/>
                    <a:p>
                      <a:r>
                        <a:rPr lang="en-US" sz="1400" dirty="0" err="1" smtClean="0"/>
                        <a:t>roleid</a:t>
                      </a:r>
                      <a:endParaRPr lang="en-US" sz="1400" dirty="0"/>
                    </a:p>
                  </a:txBody>
                  <a:tcPr marL="91441" marR="91441" marT="45700" marB="45700"/>
                </a:tc>
                <a:extLst>
                  <a:ext uri="{0D108BD9-81ED-4DB2-BD59-A6C34878D82A}">
                    <a16:rowId xmlns:a16="http://schemas.microsoft.com/office/drawing/2014/main" val="10000"/>
                  </a:ext>
                </a:extLst>
              </a:tr>
              <a:tr h="0">
                <a:tc>
                  <a:txBody>
                    <a:bodyPr/>
                    <a:lstStyle/>
                    <a:p>
                      <a:r>
                        <a:rPr lang="en-US" sz="1400" dirty="0" smtClean="0"/>
                        <a:t>1</a:t>
                      </a:r>
                      <a:endParaRPr lang="en-US" sz="1400" dirty="0"/>
                    </a:p>
                  </a:txBody>
                  <a:tcPr marL="438912" marR="91441" marT="45700" marB="45700"/>
                </a:tc>
                <a:tc>
                  <a:txBody>
                    <a:bodyPr/>
                    <a:lstStyle/>
                    <a:p>
                      <a:r>
                        <a:rPr lang="en-US" sz="1400" dirty="0" smtClean="0"/>
                        <a:t>Wally</a:t>
                      </a:r>
                      <a:endParaRPr lang="en-US" sz="1400" dirty="0"/>
                    </a:p>
                  </a:txBody>
                  <a:tcPr marL="91441" marR="91441" marT="45700" marB="45700"/>
                </a:tc>
                <a:tc>
                  <a:txBody>
                    <a:bodyPr/>
                    <a:lstStyle/>
                    <a:p>
                      <a:r>
                        <a:rPr lang="en-US" sz="1400" dirty="0" err="1" smtClean="0"/>
                        <a:t>wwebmaster</a:t>
                      </a:r>
                      <a:endParaRPr lang="en-US" sz="1400" dirty="0"/>
                    </a:p>
                  </a:txBody>
                  <a:tcPr marL="91441" marR="91441" marT="45700" marB="45700"/>
                </a:tc>
                <a:tc>
                  <a:txBody>
                    <a:bodyPr/>
                    <a:lstStyle/>
                    <a:p>
                      <a:r>
                        <a:rPr lang="en-US" sz="1400" dirty="0" smtClean="0"/>
                        <a:t>password</a:t>
                      </a:r>
                      <a:endParaRPr lang="en-US" sz="1400" dirty="0"/>
                    </a:p>
                  </a:txBody>
                  <a:tcPr marL="91441" marR="91441" marT="45700" marB="45700"/>
                </a:tc>
                <a:tc>
                  <a:txBody>
                    <a:bodyPr/>
                    <a:lstStyle/>
                    <a:p>
                      <a:r>
                        <a:rPr lang="en-US" sz="1400" smtClean="0"/>
                        <a:t>wally@vectacorp.com</a:t>
                      </a:r>
                      <a:endParaRPr lang="en-US" sz="1400" dirty="0"/>
                    </a:p>
                  </a:txBody>
                  <a:tcPr marL="91441" marR="91441" marT="45700" marB="45700"/>
                </a:tc>
                <a:tc>
                  <a:txBody>
                    <a:bodyPr/>
                    <a:lstStyle/>
                    <a:p>
                      <a:r>
                        <a:rPr lang="en-US" sz="1400" dirty="0" smtClean="0"/>
                        <a:t>1</a:t>
                      </a:r>
                      <a:endParaRPr lang="en-US" sz="1400" dirty="0"/>
                    </a:p>
                  </a:txBody>
                  <a:tcPr marL="91441" marR="91441" marT="45700" marB="457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98159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7" name="Text Placeholder 6"/>
          <p:cNvSpPr>
            <a:spLocks noGrp="1"/>
          </p:cNvSpPr>
          <p:nvPr>
            <p:ph type="body" sz="quarter" idx="14"/>
          </p:nvPr>
        </p:nvSpPr>
        <p:spPr>
          <a:xfrm>
            <a:off x="335359" y="1628800"/>
            <a:ext cx="11504215" cy="4679950"/>
          </a:xfrm>
        </p:spPr>
        <p:txBody>
          <a:bodyPr>
            <a:normAutofit/>
          </a:bodyPr>
          <a:lstStyle/>
          <a:p>
            <a:r>
              <a:rPr lang="en-US" altLang="en-US" sz="1600" dirty="0">
                <a:solidFill>
                  <a:schemeClr val="tx1"/>
                </a:solidFill>
              </a:rPr>
              <a:t>In a search scenario however, a user might enter a partial term and would expect to see results based on that term. If that were the case, you’d want to use the % wildcard like so:</a:t>
            </a:r>
          </a:p>
          <a:p>
            <a:endParaRPr lang="en-US" alt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SELECT * FROM employees WHERE name </a:t>
            </a:r>
            <a:r>
              <a:rPr lang="en-US" altLang="en-US" sz="1600" b="1" dirty="0">
                <a:solidFill>
                  <a:schemeClr val="tx1"/>
                </a:solidFill>
                <a:latin typeface="Courier New" panose="02070309020205020404" pitchFamily="49" charset="0"/>
                <a:cs typeface="Courier New" panose="02070309020205020404" pitchFamily="49" charset="0"/>
              </a:rPr>
              <a:t>LIKE '%a%'</a:t>
            </a:r>
          </a:p>
          <a:p>
            <a:endParaRPr lang="en-US" altLang="en-US" sz="1600" dirty="0">
              <a:solidFill>
                <a:schemeClr val="tx1"/>
              </a:solidFill>
            </a:endParaRPr>
          </a:p>
          <a:p>
            <a:r>
              <a:rPr lang="en-US" altLang="en-US" sz="1600" dirty="0">
                <a:solidFill>
                  <a:schemeClr val="tx1"/>
                </a:solidFill>
              </a:rPr>
              <a:t>In this case, the % wildcard instructs the query to return any name that contains an 'a' in the value. So the following are returned as they all have the letter a in the name:</a:t>
            </a:r>
          </a:p>
        </p:txBody>
      </p:sp>
      <p:sp>
        <p:nvSpPr>
          <p:cNvPr id="2" name="Text Placeholder 1"/>
          <p:cNvSpPr>
            <a:spLocks noGrp="1"/>
          </p:cNvSpPr>
          <p:nvPr>
            <p:ph type="body" sz="quarter" idx="11"/>
          </p:nvPr>
        </p:nvSpPr>
        <p:spPr/>
        <p:txBody>
          <a:bodyPr/>
          <a:lstStyle/>
          <a:p>
            <a:r>
              <a:rPr lang="en-US" dirty="0"/>
              <a:t>The LIKE operator and % wildcard</a:t>
            </a:r>
          </a:p>
        </p:txBody>
      </p:sp>
      <p:graphicFrame>
        <p:nvGraphicFramePr>
          <p:cNvPr id="6" name="Table 5"/>
          <p:cNvGraphicFramePr>
            <a:graphicFrameLocks noGrp="1"/>
          </p:cNvGraphicFramePr>
          <p:nvPr>
            <p:extLst>
              <p:ext uri="{D42A27DB-BD31-4B8C-83A1-F6EECF244321}">
                <p14:modId xmlns:p14="http://schemas.microsoft.com/office/powerpoint/2010/main" val="2233370352"/>
              </p:ext>
            </p:extLst>
          </p:nvPr>
        </p:nvGraphicFramePr>
        <p:xfrm>
          <a:off x="0" y="4435415"/>
          <a:ext cx="12191999" cy="1524000"/>
        </p:xfrm>
        <a:graphic>
          <a:graphicData uri="http://schemas.openxmlformats.org/drawingml/2006/table">
            <a:tbl>
              <a:tblPr firstRow="1" bandRow="1">
                <a:tableStyleId>{5C22544A-7EE6-4342-B048-85BDC9FD1C3A}</a:tableStyleId>
              </a:tblPr>
              <a:tblGrid>
                <a:gridCol w="1930040">
                  <a:extLst>
                    <a:ext uri="{9D8B030D-6E8A-4147-A177-3AD203B41FA5}">
                      <a16:colId xmlns:a16="http://schemas.microsoft.com/office/drawing/2014/main" val="20000"/>
                    </a:ext>
                  </a:extLst>
                </a:gridCol>
                <a:gridCol w="1369984">
                  <a:extLst>
                    <a:ext uri="{9D8B030D-6E8A-4147-A177-3AD203B41FA5}">
                      <a16:colId xmlns:a16="http://schemas.microsoft.com/office/drawing/2014/main" val="20001"/>
                    </a:ext>
                  </a:extLst>
                </a:gridCol>
                <a:gridCol w="2119599">
                  <a:extLst>
                    <a:ext uri="{9D8B030D-6E8A-4147-A177-3AD203B41FA5}">
                      <a16:colId xmlns:a16="http://schemas.microsoft.com/office/drawing/2014/main" val="20002"/>
                    </a:ext>
                  </a:extLst>
                </a:gridCol>
                <a:gridCol w="2106672">
                  <a:extLst>
                    <a:ext uri="{9D8B030D-6E8A-4147-A177-3AD203B41FA5}">
                      <a16:colId xmlns:a16="http://schemas.microsoft.com/office/drawing/2014/main" val="20003"/>
                    </a:ext>
                  </a:extLst>
                </a:gridCol>
                <a:gridCol w="3386187">
                  <a:extLst>
                    <a:ext uri="{9D8B030D-6E8A-4147-A177-3AD203B41FA5}">
                      <a16:colId xmlns:a16="http://schemas.microsoft.com/office/drawing/2014/main" val="20004"/>
                    </a:ext>
                  </a:extLst>
                </a:gridCol>
                <a:gridCol w="1279517">
                  <a:extLst>
                    <a:ext uri="{9D8B030D-6E8A-4147-A177-3AD203B41FA5}">
                      <a16:colId xmlns:a16="http://schemas.microsoft.com/office/drawing/2014/main" val="20005"/>
                    </a:ext>
                  </a:extLst>
                </a:gridCol>
              </a:tblGrid>
              <a:tr h="210197">
                <a:tc>
                  <a:txBody>
                    <a:bodyPr/>
                    <a:lstStyle/>
                    <a:p>
                      <a:r>
                        <a:rPr lang="en-US" sz="1400" dirty="0" err="1" smtClean="0"/>
                        <a:t>employeeid</a:t>
                      </a:r>
                      <a:endParaRPr lang="en-US" sz="1400" dirty="0"/>
                    </a:p>
                  </a:txBody>
                  <a:tcPr marL="438912" marR="91441"/>
                </a:tc>
                <a:tc>
                  <a:txBody>
                    <a:bodyPr/>
                    <a:lstStyle/>
                    <a:p>
                      <a:r>
                        <a:rPr lang="en-US" sz="1400" dirty="0" smtClean="0"/>
                        <a:t>name</a:t>
                      </a:r>
                      <a:endParaRPr lang="en-US" sz="1400" dirty="0"/>
                    </a:p>
                  </a:txBody>
                  <a:tcPr marL="91441" marR="91441"/>
                </a:tc>
                <a:tc>
                  <a:txBody>
                    <a:bodyPr/>
                    <a:lstStyle/>
                    <a:p>
                      <a:r>
                        <a:rPr lang="en-US" sz="1400" dirty="0" smtClean="0"/>
                        <a:t>username</a:t>
                      </a:r>
                      <a:endParaRPr lang="en-US" sz="1400" dirty="0"/>
                    </a:p>
                  </a:txBody>
                  <a:tcPr marL="91441" marR="91441"/>
                </a:tc>
                <a:tc>
                  <a:txBody>
                    <a:bodyPr/>
                    <a:lstStyle/>
                    <a:p>
                      <a:r>
                        <a:rPr lang="en-US" sz="1400" dirty="0" smtClean="0"/>
                        <a:t>password</a:t>
                      </a:r>
                      <a:endParaRPr lang="en-US" sz="1400" dirty="0"/>
                    </a:p>
                  </a:txBody>
                  <a:tcPr marL="91441" marR="91441"/>
                </a:tc>
                <a:tc>
                  <a:txBody>
                    <a:bodyPr/>
                    <a:lstStyle/>
                    <a:p>
                      <a:r>
                        <a:rPr lang="en-US" sz="1400" dirty="0" smtClean="0"/>
                        <a:t>email</a:t>
                      </a:r>
                      <a:endParaRPr lang="en-US" sz="1400" dirty="0"/>
                    </a:p>
                  </a:txBody>
                  <a:tcPr marL="91441" marR="91441"/>
                </a:tc>
                <a:tc>
                  <a:txBody>
                    <a:bodyPr/>
                    <a:lstStyle/>
                    <a:p>
                      <a:r>
                        <a:rPr lang="en-US" sz="1400" dirty="0" err="1" smtClean="0"/>
                        <a:t>roleid</a:t>
                      </a:r>
                      <a:endParaRPr lang="en-US" sz="1400" dirty="0"/>
                    </a:p>
                  </a:txBody>
                  <a:tcPr marL="91441" marR="91441"/>
                </a:tc>
                <a:extLst>
                  <a:ext uri="{0D108BD9-81ED-4DB2-BD59-A6C34878D82A}">
                    <a16:rowId xmlns:a16="http://schemas.microsoft.com/office/drawing/2014/main" val="10000"/>
                  </a:ext>
                </a:extLst>
              </a:tr>
              <a:tr h="210197">
                <a:tc>
                  <a:txBody>
                    <a:bodyPr/>
                    <a:lstStyle/>
                    <a:p>
                      <a:r>
                        <a:rPr lang="en-US" sz="1400" dirty="0" smtClean="0"/>
                        <a:t>1</a:t>
                      </a:r>
                      <a:endParaRPr lang="en-US" sz="1400" dirty="0"/>
                    </a:p>
                  </a:txBody>
                  <a:tcPr marL="438912" marR="91441"/>
                </a:tc>
                <a:tc>
                  <a:txBody>
                    <a:bodyPr/>
                    <a:lstStyle/>
                    <a:p>
                      <a:r>
                        <a:rPr lang="en-US" sz="1400" dirty="0" smtClean="0"/>
                        <a:t>Wally</a:t>
                      </a:r>
                      <a:endParaRPr lang="en-US" sz="1400" dirty="0"/>
                    </a:p>
                  </a:txBody>
                  <a:tcPr marL="91441" marR="91441"/>
                </a:tc>
                <a:tc>
                  <a:txBody>
                    <a:bodyPr/>
                    <a:lstStyle/>
                    <a:p>
                      <a:r>
                        <a:rPr lang="en-US" sz="1400" dirty="0" err="1" smtClean="0"/>
                        <a:t>wwebmaster</a:t>
                      </a:r>
                      <a:endParaRPr lang="en-US" sz="1400" dirty="0"/>
                    </a:p>
                  </a:txBody>
                  <a:tcPr marL="91441" marR="91441"/>
                </a:tc>
                <a:tc>
                  <a:txBody>
                    <a:bodyPr/>
                    <a:lstStyle/>
                    <a:p>
                      <a:r>
                        <a:rPr lang="en-US" sz="1400" dirty="0" smtClean="0"/>
                        <a:t>password</a:t>
                      </a:r>
                      <a:endParaRPr lang="en-US" sz="1400" dirty="0"/>
                    </a:p>
                  </a:txBody>
                  <a:tcPr marL="91441" marR="91441"/>
                </a:tc>
                <a:tc>
                  <a:txBody>
                    <a:bodyPr/>
                    <a:lstStyle/>
                    <a:p>
                      <a:r>
                        <a:rPr lang="en-US" sz="1400" smtClean="0"/>
                        <a:t>wally@vectacorp.com</a:t>
                      </a:r>
                      <a:endParaRPr lang="en-US" sz="1400" dirty="0"/>
                    </a:p>
                  </a:txBody>
                  <a:tcPr marL="91441" marR="91441"/>
                </a:tc>
                <a:tc>
                  <a:txBody>
                    <a:bodyPr/>
                    <a:lstStyle/>
                    <a:p>
                      <a:r>
                        <a:rPr lang="en-US" sz="1400" dirty="0" smtClean="0"/>
                        <a:t>1</a:t>
                      </a:r>
                      <a:endParaRPr lang="en-US" sz="1400" dirty="0"/>
                    </a:p>
                  </a:txBody>
                  <a:tcPr marL="91441" marR="91441"/>
                </a:tc>
                <a:extLst>
                  <a:ext uri="{0D108BD9-81ED-4DB2-BD59-A6C34878D82A}">
                    <a16:rowId xmlns:a16="http://schemas.microsoft.com/office/drawing/2014/main" val="10001"/>
                  </a:ext>
                </a:extLst>
              </a:tr>
              <a:tr h="210197">
                <a:tc>
                  <a:txBody>
                    <a:bodyPr/>
                    <a:lstStyle/>
                    <a:p>
                      <a:r>
                        <a:rPr lang="en-US" sz="1400" dirty="0" smtClean="0"/>
                        <a:t>3</a:t>
                      </a:r>
                      <a:endParaRPr lang="en-US" sz="1400" dirty="0"/>
                    </a:p>
                  </a:txBody>
                  <a:tcPr marL="438912"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Tina</a:t>
                      </a: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ttechie</a:t>
                      </a:r>
                      <a:endParaRPr lang="en-US" sz="1400"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abc123</a:t>
                      </a: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tina@vectacorp.com</a:t>
                      </a:r>
                      <a:endParaRPr lang="en-US" sz="1400"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a:t>
                      </a:r>
                    </a:p>
                  </a:txBody>
                  <a:tcPr marL="91441" marR="91441"/>
                </a:tc>
                <a:extLst>
                  <a:ext uri="{0D108BD9-81ED-4DB2-BD59-A6C34878D82A}">
                    <a16:rowId xmlns:a16="http://schemas.microsoft.com/office/drawing/2014/main" val="10002"/>
                  </a:ext>
                </a:extLst>
              </a:tr>
              <a:tr h="210197">
                <a:tc>
                  <a:txBody>
                    <a:bodyPr/>
                    <a:lstStyle/>
                    <a:p>
                      <a:r>
                        <a:rPr lang="en-US" sz="1400" dirty="0" smtClean="0"/>
                        <a:t>4</a:t>
                      </a:r>
                      <a:endParaRPr lang="en-US" sz="1400" dirty="0"/>
                    </a:p>
                  </a:txBody>
                  <a:tcPr marL="438912"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Agnes</a:t>
                      </a: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aaccountant</a:t>
                      </a:r>
                      <a:endParaRPr lang="en-US" sz="1400"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12345</a:t>
                      </a: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agnes@vectacorp.com</a:t>
                      </a: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a:t>
                      </a:r>
                    </a:p>
                  </a:txBody>
                  <a:tcPr marL="91441" marR="91441"/>
                </a:tc>
                <a:extLst>
                  <a:ext uri="{0D108BD9-81ED-4DB2-BD59-A6C34878D82A}">
                    <a16:rowId xmlns:a16="http://schemas.microsoft.com/office/drawing/2014/main" val="10003"/>
                  </a:ext>
                </a:extLst>
              </a:tr>
              <a:tr h="210197">
                <a:tc>
                  <a:txBody>
                    <a:bodyPr/>
                    <a:lstStyle/>
                    <a:p>
                      <a:r>
                        <a:rPr lang="en-US" sz="1400" dirty="0" smtClean="0"/>
                        <a:t>5</a:t>
                      </a:r>
                      <a:endParaRPr lang="en-US" sz="1400" dirty="0"/>
                    </a:p>
                  </a:txBody>
                  <a:tcPr marL="438912"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Damon</a:t>
                      </a: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ddeveloper</a:t>
                      </a:r>
                      <a:endParaRPr lang="en-US" sz="1400"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ispeakbinary</a:t>
                      </a:r>
                      <a:endParaRPr lang="en-US" sz="1400"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damon@vectacorp.com</a:t>
                      </a: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a:t>
                      </a:r>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5933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Operators for Adv. Querying</a:t>
            </a:r>
            <a:endParaRPr lang="nl-NL" dirty="0"/>
          </a:p>
        </p:txBody>
      </p:sp>
      <p:sp>
        <p:nvSpPr>
          <p:cNvPr id="2" name="Text Placeholder 1"/>
          <p:cNvSpPr>
            <a:spLocks noGrp="1"/>
          </p:cNvSpPr>
          <p:nvPr>
            <p:ph type="body" sz="quarter" idx="11"/>
          </p:nvPr>
        </p:nvSpPr>
        <p:spPr/>
        <p:txBody>
          <a:bodyPr/>
          <a:lstStyle/>
          <a:p>
            <a:r>
              <a:rPr lang="en-US" dirty="0" smtClean="0"/>
              <a:t>Arithmetic operators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09195543"/>
              </p:ext>
            </p:extLst>
          </p:nvPr>
        </p:nvGraphicFramePr>
        <p:xfrm>
          <a:off x="0" y="1795915"/>
          <a:ext cx="12192000" cy="1523900"/>
        </p:xfrm>
        <a:graphic>
          <a:graphicData uri="http://schemas.openxmlformats.org/drawingml/2006/table">
            <a:tbl>
              <a:tblPr firstRow="1" bandRow="1">
                <a:tableStyleId>{5C22544A-7EE6-4342-B048-85BDC9FD1C3A}</a:tableStyleId>
              </a:tblPr>
              <a:tblGrid>
                <a:gridCol w="2166257">
                  <a:extLst>
                    <a:ext uri="{9D8B030D-6E8A-4147-A177-3AD203B41FA5}">
                      <a16:colId xmlns:a16="http://schemas.microsoft.com/office/drawing/2014/main" val="20000"/>
                    </a:ext>
                  </a:extLst>
                </a:gridCol>
                <a:gridCol w="10025743">
                  <a:extLst>
                    <a:ext uri="{9D8B030D-6E8A-4147-A177-3AD203B41FA5}">
                      <a16:colId xmlns:a16="http://schemas.microsoft.com/office/drawing/2014/main" val="20001"/>
                    </a:ext>
                  </a:extLst>
                </a:gridCol>
              </a:tblGrid>
              <a:tr h="151357">
                <a:tc>
                  <a:txBody>
                    <a:bodyPr/>
                    <a:lstStyle/>
                    <a:p>
                      <a:r>
                        <a:rPr lang="en-US" sz="1400" dirty="0" smtClean="0"/>
                        <a:t>Operator</a:t>
                      </a:r>
                      <a:endParaRPr lang="en-US" sz="1400" dirty="0"/>
                    </a:p>
                  </a:txBody>
                  <a:tcPr marL="438912" marR="91438" marT="45710" marB="45710"/>
                </a:tc>
                <a:tc>
                  <a:txBody>
                    <a:bodyPr/>
                    <a:lstStyle/>
                    <a:p>
                      <a:r>
                        <a:rPr lang="en-US" sz="1400" dirty="0" smtClean="0"/>
                        <a:t>Description</a:t>
                      </a:r>
                      <a:endParaRPr lang="en-US" sz="1400" dirty="0"/>
                    </a:p>
                  </a:txBody>
                  <a:tcPr marL="91438" marR="91438" marT="45710" marB="45710"/>
                </a:tc>
                <a:extLst>
                  <a:ext uri="{0D108BD9-81ED-4DB2-BD59-A6C34878D82A}">
                    <a16:rowId xmlns:a16="http://schemas.microsoft.com/office/drawing/2014/main" val="10000"/>
                  </a:ext>
                </a:extLst>
              </a:tr>
              <a:tr h="151357">
                <a:tc>
                  <a:txBody>
                    <a:bodyPr/>
                    <a:lstStyle/>
                    <a:p>
                      <a:r>
                        <a:rPr lang="en-US" sz="1400" dirty="0" smtClean="0"/>
                        <a:t>+</a:t>
                      </a:r>
                      <a:endParaRPr lang="en-US" sz="1400" dirty="0"/>
                    </a:p>
                  </a:txBody>
                  <a:tcPr marL="438912" marR="91438" marT="45710" marB="45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Use</a:t>
                      </a:r>
                      <a:r>
                        <a:rPr lang="en-US" sz="1400" baseline="0" dirty="0" smtClean="0"/>
                        <a:t> </a:t>
                      </a:r>
                      <a:r>
                        <a:rPr lang="en-US" sz="1400" dirty="0" smtClean="0"/>
                        <a:t>when adding fields or values.</a:t>
                      </a:r>
                    </a:p>
                  </a:txBody>
                  <a:tcPr marL="91438" marR="91438" marT="45710" marB="45710"/>
                </a:tc>
                <a:extLst>
                  <a:ext uri="{0D108BD9-81ED-4DB2-BD59-A6C34878D82A}">
                    <a16:rowId xmlns:a16="http://schemas.microsoft.com/office/drawing/2014/main" val="2666776006"/>
                  </a:ext>
                </a:extLst>
              </a:tr>
              <a:tr h="151357">
                <a:tc>
                  <a:txBody>
                    <a:bodyPr/>
                    <a:lstStyle/>
                    <a:p>
                      <a:r>
                        <a:rPr lang="en-US" sz="1400" dirty="0" smtClean="0"/>
                        <a:t>-</a:t>
                      </a:r>
                      <a:endParaRPr lang="en-US" sz="1400" dirty="0"/>
                    </a:p>
                  </a:txBody>
                  <a:tcPr marL="438912" marR="91438" marT="45710" marB="45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Used when subtracting fields or values.</a:t>
                      </a:r>
                    </a:p>
                  </a:txBody>
                  <a:tcPr marL="91438" marR="91438" marT="45710" marB="45710"/>
                </a:tc>
                <a:extLst>
                  <a:ext uri="{0D108BD9-81ED-4DB2-BD59-A6C34878D82A}">
                    <a16:rowId xmlns:a16="http://schemas.microsoft.com/office/drawing/2014/main" val="2081643921"/>
                  </a:ext>
                </a:extLst>
              </a:tr>
              <a:tr h="151357">
                <a:tc>
                  <a:txBody>
                    <a:bodyPr/>
                    <a:lstStyle/>
                    <a:p>
                      <a:r>
                        <a:rPr lang="en-US" sz="1400" dirty="0" smtClean="0"/>
                        <a:t>*</a:t>
                      </a:r>
                      <a:endParaRPr lang="en-US" sz="1400" dirty="0"/>
                    </a:p>
                  </a:txBody>
                  <a:tcPr marL="438912" marR="91438" marT="45710" marB="45710"/>
                </a:tc>
                <a:tc>
                  <a:txBody>
                    <a:bodyPr/>
                    <a:lstStyle/>
                    <a:p>
                      <a:r>
                        <a:rPr lang="en-US" sz="1400" dirty="0" smtClean="0"/>
                        <a:t>Use</a:t>
                      </a:r>
                      <a:r>
                        <a:rPr lang="en-US" sz="1400" baseline="0" dirty="0" smtClean="0"/>
                        <a:t> </a:t>
                      </a:r>
                      <a:r>
                        <a:rPr lang="en-US" sz="1400" dirty="0" smtClean="0"/>
                        <a:t>when multiplying fields or values.</a:t>
                      </a:r>
                      <a:endParaRPr lang="en-US" sz="1400" dirty="0"/>
                    </a:p>
                  </a:txBody>
                  <a:tcPr marL="91438" marR="91438" marT="45710" marB="45710"/>
                </a:tc>
                <a:extLst>
                  <a:ext uri="{0D108BD9-81ED-4DB2-BD59-A6C34878D82A}">
                    <a16:rowId xmlns:a16="http://schemas.microsoft.com/office/drawing/2014/main" val="10001"/>
                  </a:ext>
                </a:extLst>
              </a:tr>
              <a:tr h="151357">
                <a:tc>
                  <a:txBody>
                    <a:bodyPr/>
                    <a:lstStyle/>
                    <a:p>
                      <a:r>
                        <a:rPr lang="en-US" sz="1400" dirty="0" smtClean="0"/>
                        <a:t>/</a:t>
                      </a:r>
                      <a:endParaRPr lang="en-US" sz="1400" dirty="0"/>
                    </a:p>
                  </a:txBody>
                  <a:tcPr marL="438912" marR="91438" marT="45710" marB="45710"/>
                </a:tc>
                <a:tc>
                  <a:txBody>
                    <a:bodyPr/>
                    <a:lstStyle/>
                    <a:p>
                      <a:r>
                        <a:rPr lang="en-US" sz="1400" dirty="0" smtClean="0"/>
                        <a:t>Used when dividing fields or values.</a:t>
                      </a:r>
                      <a:endParaRPr lang="en-US" sz="1400" dirty="0"/>
                    </a:p>
                  </a:txBody>
                  <a:tcPr marL="91438" marR="91438" marT="45710" marB="4571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64637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2718</TotalTime>
  <Words>1047</Words>
  <Application>Microsoft Office PowerPoint</Application>
  <PresentationFormat>Widescreen</PresentationFormat>
  <Paragraphs>174</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Courier New</vt:lpstr>
      <vt:lpstr>Museo Slab 500</vt:lpstr>
      <vt:lpstr>Wingdings</vt:lpstr>
      <vt:lpstr>Master light</vt:lpstr>
      <vt:lpstr>Master dark</vt:lpstr>
      <vt:lpstr>Operators for Adv. Querying</vt:lpstr>
      <vt:lpstr>Operators for Adv. Querying</vt:lpstr>
      <vt:lpstr>Operators for Adv. Querying</vt:lpstr>
      <vt:lpstr>Operators for Adv. Querying</vt:lpstr>
      <vt:lpstr>Operators for Adv. Querying</vt:lpstr>
      <vt:lpstr>Operators for Adv. Querying</vt:lpstr>
      <vt:lpstr>Operators for Adv. Querying</vt:lpstr>
      <vt:lpstr>Operators for Adv. Querying</vt:lpstr>
      <vt:lpstr>Operators for Adv. Querying</vt:lpstr>
      <vt:lpstr>Operators for Adv. Querying</vt:lpstr>
      <vt:lpstr>Operators for Adv. Querying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267</cp:revision>
  <dcterms:created xsi:type="dcterms:W3CDTF">2011-04-02T17:19:46Z</dcterms:created>
  <dcterms:modified xsi:type="dcterms:W3CDTF">2018-08-02T17:19:06Z</dcterms:modified>
</cp:coreProperties>
</file>