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315" r:id="rId3"/>
    <p:sldId id="316" r:id="rId4"/>
    <p:sldId id="317" r:id="rId5"/>
    <p:sldId id="318"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77262" autoAdjust="0"/>
  </p:normalViewPr>
  <p:slideViewPr>
    <p:cSldViewPr snapToGrid="0">
      <p:cViewPr varScale="1">
        <p:scale>
          <a:sx n="101" d="100"/>
          <a:sy n="101" d="100"/>
        </p:scale>
        <p:origin x="138" y="4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30-7-2018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UPDATE Command</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a:solidFill>
                  <a:schemeClr val="tx1"/>
                </a:solidFill>
              </a:rPr>
              <a:t>The UPDATE </a:t>
            </a:r>
            <a:r>
              <a:rPr lang="en-US" altLang="en-US" sz="1600" dirty="0">
                <a:solidFill>
                  <a:schemeClr val="tx1"/>
                </a:solidFill>
              </a:rPr>
              <a:t>command </a:t>
            </a:r>
            <a:r>
              <a:rPr lang="en-US" altLang="en-US" sz="1600" dirty="0">
                <a:solidFill>
                  <a:schemeClr val="tx1"/>
                </a:solidFill>
              </a:rPr>
              <a:t>is used to define changes within your database tables. </a:t>
            </a:r>
            <a:r>
              <a:rPr lang="en-US" altLang="en-US" sz="1600" dirty="0">
                <a:solidFill>
                  <a:schemeClr val="tx1"/>
                </a:solidFill>
              </a:rPr>
              <a:t>As you’re probably aware, database information is not </a:t>
            </a:r>
            <a:r>
              <a:rPr lang="en-US" altLang="en-US" sz="1600" dirty="0" smtClean="0">
                <a:solidFill>
                  <a:schemeClr val="tx1"/>
                </a:solidFill>
              </a:rPr>
              <a:t>static…it's constantly </a:t>
            </a:r>
            <a:r>
              <a:rPr lang="en-US" altLang="en-US" sz="1600" dirty="0">
                <a:solidFill>
                  <a:schemeClr val="tx1"/>
                </a:solidFill>
              </a:rPr>
              <a:t>changing depending on user feedback or input. </a:t>
            </a:r>
            <a:r>
              <a:rPr lang="en-US" altLang="en-US" sz="1600" dirty="0">
                <a:solidFill>
                  <a:schemeClr val="tx1"/>
                </a:solidFill>
              </a:rPr>
              <a:t>As an example, assume that an administrator wanted to change specific data (maybe a username and password) for a particular employee within the employees table. To make these changes to an existing record in the table, an UPDATE statement would have to be </a:t>
            </a:r>
            <a:r>
              <a:rPr lang="en-US" altLang="en-US" sz="1600" dirty="0">
                <a:solidFill>
                  <a:schemeClr val="tx1"/>
                </a:solidFill>
              </a:rPr>
              <a:t>created.</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the UPDATE command</a:t>
            </a:r>
            <a:endParaRPr lang="en-US" dirty="0"/>
          </a:p>
        </p:txBody>
      </p:sp>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UPDATE Command</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a:solidFill>
                  <a:schemeClr val="tx1"/>
                </a:solidFill>
              </a:rPr>
              <a:t>The UPDATE statement requires certain keywords, operators, and usually a WHERE clause to modify the specific record. To give you an example, consider the following </a:t>
            </a:r>
            <a:r>
              <a:rPr lang="en-US" altLang="en-US" sz="1600" dirty="0">
                <a:solidFill>
                  <a:schemeClr val="tx1"/>
                </a:solidFill>
              </a:rPr>
              <a:t>statement</a:t>
            </a:r>
            <a:r>
              <a:rPr lang="en-US" altLang="en-US" sz="1600" dirty="0">
                <a:solidFill>
                  <a:schemeClr val="tx1"/>
                </a:solidFill>
              </a:rPr>
              <a:t>:</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UPDATE employees SET name = </a:t>
            </a:r>
            <a:r>
              <a:rPr lang="en-US" altLang="en-US" sz="1600" dirty="0">
                <a:solidFill>
                  <a:schemeClr val="tx1"/>
                </a:solidFill>
                <a:latin typeface="Courier New" panose="02070309020205020404" pitchFamily="49" charset="0"/>
                <a:cs typeface="Courier New" panose="02070309020205020404" pitchFamily="49" charset="0"/>
              </a:rPr>
              <a:t>'Zac' </a:t>
            </a:r>
            <a:r>
              <a:rPr lang="en-US" altLang="en-US" sz="1600" dirty="0">
                <a:solidFill>
                  <a:schemeClr val="tx1"/>
                </a:solidFill>
                <a:latin typeface="Courier New" panose="02070309020205020404" pitchFamily="49" charset="0"/>
                <a:cs typeface="Courier New" panose="02070309020205020404" pitchFamily="49" charset="0"/>
              </a:rPr>
              <a:t>WHERE name = </a:t>
            </a:r>
            <a:r>
              <a:rPr lang="en-US" altLang="en-US" sz="1600" dirty="0">
                <a:solidFill>
                  <a:schemeClr val="tx1"/>
                </a:solidFill>
                <a:latin typeface="Courier New" panose="02070309020205020404" pitchFamily="49" charset="0"/>
                <a:cs typeface="Courier New" panose="02070309020205020404" pitchFamily="49" charset="0"/>
              </a:rPr>
              <a:t>'Zak'</a:t>
            </a:r>
            <a:endParaRPr lang="en-US" altLang="en-US" sz="1600" dirty="0">
              <a:solidFill>
                <a:schemeClr val="tx1"/>
              </a:solidFill>
              <a:latin typeface="Courier New" panose="02070309020205020404" pitchFamily="49" charset="0"/>
              <a:cs typeface="Courier New" panose="02070309020205020404" pitchFamily="49" charset="0"/>
            </a:endParaRPr>
          </a:p>
          <a:p>
            <a:endParaRPr lang="en-US" altLang="en-US" sz="1600" dirty="0">
              <a:solidFill>
                <a:schemeClr val="tx1"/>
              </a:solidFill>
              <a:cs typeface="Courier New" panose="02070309020205020404" pitchFamily="49" charset="0"/>
            </a:endParaRPr>
          </a:p>
          <a:p>
            <a:r>
              <a:rPr lang="en-US" altLang="en-US" sz="1600" dirty="0">
                <a:solidFill>
                  <a:schemeClr val="tx1"/>
                </a:solidFill>
                <a:cs typeface="Courier New" panose="02070309020205020404" pitchFamily="49" charset="0"/>
              </a:rPr>
              <a:t>Or </a:t>
            </a:r>
          </a:p>
          <a:p>
            <a:endParaRPr lang="en-US" altLang="en-US" sz="1600" dirty="0">
              <a:solidFill>
                <a:schemeClr val="tx1"/>
              </a:solidFill>
              <a:cs typeface="Courier New" panose="02070309020205020404" pitchFamily="49" charset="0"/>
            </a:endParaRPr>
          </a:p>
          <a:p>
            <a:r>
              <a:rPr lang="en-US" altLang="en-US" sz="1600" dirty="0">
                <a:solidFill>
                  <a:schemeClr val="tx1"/>
                </a:solidFill>
                <a:latin typeface="Courier New" panose="02070309020205020404" pitchFamily="49" charset="0"/>
                <a:cs typeface="Courier New" panose="02070309020205020404" pitchFamily="49" charset="0"/>
              </a:rPr>
              <a:t>UPDATE employees SET name = </a:t>
            </a:r>
            <a:r>
              <a:rPr lang="en-US" altLang="en-US" sz="1600" dirty="0">
                <a:solidFill>
                  <a:schemeClr val="tx1"/>
                </a:solidFill>
                <a:latin typeface="Courier New" panose="02070309020205020404" pitchFamily="49" charset="0"/>
                <a:cs typeface="Courier New" panose="02070309020205020404" pitchFamily="49" charset="0"/>
              </a:rPr>
              <a:t>'Zac' </a:t>
            </a:r>
            <a:r>
              <a:rPr lang="en-US" altLang="en-US" sz="1600" dirty="0">
                <a:solidFill>
                  <a:schemeClr val="tx1"/>
                </a:solidFill>
                <a:latin typeface="Courier New" panose="02070309020205020404" pitchFamily="49" charset="0"/>
                <a:cs typeface="Courier New" panose="02070309020205020404" pitchFamily="49" charset="0"/>
              </a:rPr>
              <a:t>WHERE </a:t>
            </a:r>
            <a:r>
              <a:rPr lang="en-US" altLang="en-US" sz="1600" dirty="0" err="1">
                <a:solidFill>
                  <a:schemeClr val="tx1"/>
                </a:solidFill>
                <a:latin typeface="Courier New" panose="02070309020205020404" pitchFamily="49" charset="0"/>
                <a:cs typeface="Courier New" panose="02070309020205020404" pitchFamily="49" charset="0"/>
              </a:rPr>
              <a:t>employeeid</a:t>
            </a:r>
            <a:r>
              <a:rPr lang="en-US" altLang="en-US" sz="1600" dirty="0">
                <a:solidFill>
                  <a:schemeClr val="tx1"/>
                </a:solidFill>
                <a:latin typeface="Courier New" panose="02070309020205020404" pitchFamily="49" charset="0"/>
                <a:cs typeface="Courier New" panose="02070309020205020404" pitchFamily="49" charset="0"/>
              </a:rPr>
              <a:t> = 1</a:t>
            </a:r>
          </a:p>
          <a:p>
            <a:endParaRPr lang="en-US" altLang="en-US" sz="1600" dirty="0">
              <a:solidFill>
                <a:schemeClr val="tx1"/>
              </a:solidFill>
            </a:endParaRPr>
          </a:p>
          <a:p>
            <a:r>
              <a:rPr lang="en-US" altLang="en-US" sz="1600" dirty="0">
                <a:solidFill>
                  <a:schemeClr val="tx1"/>
                </a:solidFill>
              </a:rPr>
              <a:t>In both scenarios, the employees table is modified. In the first example, all instances of Zak are changed to Zac. In the second example, the name field is replaced with Zac for the </a:t>
            </a:r>
            <a:r>
              <a:rPr lang="en-US" altLang="en-US" sz="1600" dirty="0" err="1">
                <a:solidFill>
                  <a:schemeClr val="tx1"/>
                </a:solidFill>
              </a:rPr>
              <a:t>employeeid</a:t>
            </a:r>
            <a:r>
              <a:rPr lang="en-US" altLang="en-US" sz="1600" dirty="0">
                <a:solidFill>
                  <a:schemeClr val="tx1"/>
                </a:solidFill>
              </a:rPr>
              <a:t> which is equal to 1.</a:t>
            </a:r>
          </a:p>
        </p:txBody>
      </p:sp>
      <p:sp>
        <p:nvSpPr>
          <p:cNvPr id="2" name="Text Placeholder 1"/>
          <p:cNvSpPr>
            <a:spLocks noGrp="1"/>
          </p:cNvSpPr>
          <p:nvPr>
            <p:ph type="body" sz="quarter" idx="11"/>
          </p:nvPr>
        </p:nvSpPr>
        <p:spPr/>
        <p:txBody>
          <a:bodyPr/>
          <a:lstStyle/>
          <a:p>
            <a:r>
              <a:rPr lang="en-US" dirty="0"/>
              <a:t>Introduction to the UPDATE command</a:t>
            </a:r>
          </a:p>
        </p:txBody>
      </p:sp>
    </p:spTree>
    <p:extLst>
      <p:ext uri="{BB962C8B-B14F-4D97-AF65-F5344CB8AC3E}">
        <p14:creationId xmlns:p14="http://schemas.microsoft.com/office/powerpoint/2010/main" val="1285756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UPDATE Command</a:t>
            </a:r>
            <a:endParaRPr lang="nl-NL" dirty="0"/>
          </a:p>
        </p:txBody>
      </p:sp>
      <p:sp>
        <p:nvSpPr>
          <p:cNvPr id="7" name="Text Placeholder 6"/>
          <p:cNvSpPr>
            <a:spLocks noGrp="1"/>
          </p:cNvSpPr>
          <p:nvPr>
            <p:ph type="body" sz="quarter" idx="14"/>
          </p:nvPr>
        </p:nvSpPr>
        <p:spPr>
          <a:xfrm>
            <a:off x="335360" y="1628800"/>
            <a:ext cx="11532790" cy="4763836"/>
          </a:xfrm>
        </p:spPr>
        <p:txBody>
          <a:bodyPr>
            <a:normAutofit/>
          </a:bodyPr>
          <a:lstStyle/>
          <a:p>
            <a:pPr>
              <a:defRPr/>
            </a:pPr>
            <a:r>
              <a:rPr lang="en-US" sz="1600" dirty="0">
                <a:solidFill>
                  <a:schemeClr val="tx1"/>
                </a:solidFill>
              </a:rPr>
              <a:t>The UPDATE statement generally uses the following elements:</a:t>
            </a:r>
          </a:p>
          <a:p>
            <a:pPr>
              <a:defRPr/>
            </a:pPr>
            <a:endParaRPr lang="en-US" sz="1600" dirty="0">
              <a:solidFill>
                <a:schemeClr val="tx1"/>
              </a:solidFill>
            </a:endParaRPr>
          </a:p>
          <a:p>
            <a:pPr marL="457200" indent="-457200">
              <a:buFont typeface="Wingdings" panose="05000000000000000000" pitchFamily="2" charset="2"/>
              <a:buChar char="v"/>
              <a:defRPr/>
            </a:pPr>
            <a:r>
              <a:rPr lang="en-US" sz="1600" b="1" dirty="0">
                <a:solidFill>
                  <a:schemeClr val="tx1"/>
                </a:solidFill>
              </a:rPr>
              <a:t>UPDATE</a:t>
            </a:r>
            <a:r>
              <a:rPr lang="en-US" sz="1600" dirty="0">
                <a:solidFill>
                  <a:schemeClr val="tx1"/>
                </a:solidFill>
              </a:rPr>
              <a:t> - The UPDATE keyword is used to identify the statement or action you are attempting to perform on the database.</a:t>
            </a:r>
          </a:p>
          <a:p>
            <a:pPr marL="457200" indent="-457200">
              <a:buFont typeface="Wingdings" panose="05000000000000000000" pitchFamily="2" charset="2"/>
              <a:buChar char="v"/>
              <a:defRPr/>
            </a:pPr>
            <a:r>
              <a:rPr lang="en-US" sz="1600" b="1" dirty="0">
                <a:solidFill>
                  <a:schemeClr val="tx1"/>
                </a:solidFill>
              </a:rPr>
              <a:t>Table name </a:t>
            </a:r>
            <a:r>
              <a:rPr lang="en-US" sz="1600" dirty="0">
                <a:solidFill>
                  <a:schemeClr val="tx1"/>
                </a:solidFill>
              </a:rPr>
              <a:t>- The name of the table for which you want to update values for.</a:t>
            </a:r>
          </a:p>
          <a:p>
            <a:pPr marL="457200" indent="-457200">
              <a:buFont typeface="Wingdings" panose="05000000000000000000" pitchFamily="2" charset="2"/>
              <a:buChar char="v"/>
              <a:defRPr/>
            </a:pPr>
            <a:r>
              <a:rPr lang="en-US" sz="1600" b="1" dirty="0">
                <a:solidFill>
                  <a:schemeClr val="tx1"/>
                </a:solidFill>
              </a:rPr>
              <a:t>SET</a:t>
            </a:r>
            <a:r>
              <a:rPr lang="en-US" sz="1600" dirty="0">
                <a:solidFill>
                  <a:schemeClr val="tx1"/>
                </a:solidFill>
              </a:rPr>
              <a:t> – Specifies that you want to set a field to a particular value.</a:t>
            </a:r>
          </a:p>
          <a:p>
            <a:pPr marL="457200" indent="-457200">
              <a:buFont typeface="Wingdings" panose="05000000000000000000" pitchFamily="2" charset="2"/>
              <a:buChar char="v"/>
              <a:defRPr/>
            </a:pPr>
            <a:r>
              <a:rPr lang="en-US" sz="1600" b="1" dirty="0">
                <a:solidFill>
                  <a:schemeClr val="tx1"/>
                </a:solidFill>
              </a:rPr>
              <a:t>Fields</a:t>
            </a:r>
            <a:r>
              <a:rPr lang="en-US" sz="1600" dirty="0">
                <a:solidFill>
                  <a:schemeClr val="tx1"/>
                </a:solidFill>
              </a:rPr>
              <a:t> – The field that you want to set a new value for immediately follows the SET keyword. The equal sign (=) will immediately follow the name of the field.</a:t>
            </a:r>
          </a:p>
          <a:p>
            <a:pPr marL="457200" indent="-457200">
              <a:buFont typeface="Wingdings" panose="05000000000000000000" pitchFamily="2" charset="2"/>
              <a:buChar char="v"/>
              <a:defRPr/>
            </a:pPr>
            <a:r>
              <a:rPr lang="en-US" sz="1600" b="1" dirty="0">
                <a:solidFill>
                  <a:schemeClr val="tx1"/>
                </a:solidFill>
              </a:rPr>
              <a:t>Value </a:t>
            </a:r>
            <a:r>
              <a:rPr lang="en-US" sz="1600" dirty="0">
                <a:solidFill>
                  <a:schemeClr val="tx1"/>
                </a:solidFill>
              </a:rPr>
              <a:t>- The actual value that you want to set the field to</a:t>
            </a:r>
            <a:r>
              <a:rPr lang="en-US" sz="1600" dirty="0">
                <a:solidFill>
                  <a:schemeClr val="tx1"/>
                </a:solidFill>
              </a:rPr>
              <a:t>.</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UPDATE command</a:t>
            </a:r>
          </a:p>
        </p:txBody>
      </p:sp>
    </p:spTree>
    <p:extLst>
      <p:ext uri="{BB962C8B-B14F-4D97-AF65-F5344CB8AC3E}">
        <p14:creationId xmlns:p14="http://schemas.microsoft.com/office/powerpoint/2010/main" val="3517725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UPDATE Command</a:t>
            </a:r>
            <a:endParaRPr lang="nl-NL" dirty="0"/>
          </a:p>
        </p:txBody>
      </p:sp>
      <p:sp>
        <p:nvSpPr>
          <p:cNvPr id="7" name="Text Placeholder 6"/>
          <p:cNvSpPr>
            <a:spLocks noGrp="1"/>
          </p:cNvSpPr>
          <p:nvPr>
            <p:ph type="body" sz="quarter" idx="14"/>
          </p:nvPr>
        </p:nvSpPr>
        <p:spPr>
          <a:xfrm>
            <a:off x="1775520" y="1628800"/>
            <a:ext cx="8568952" cy="5139394"/>
          </a:xfrm>
        </p:spPr>
        <p:txBody>
          <a:bodyPr>
            <a:normAutofit/>
          </a:bodyPr>
          <a:lstStyle/>
          <a:p>
            <a:pPr>
              <a:defRPr/>
            </a:pPr>
            <a:r>
              <a:rPr lang="en-US" sz="1600" dirty="0">
                <a:solidFill>
                  <a:schemeClr val="tx1"/>
                </a:solidFill>
              </a:rPr>
              <a:t>Of </a:t>
            </a:r>
            <a:r>
              <a:rPr lang="en-US" sz="1600" dirty="0">
                <a:solidFill>
                  <a:schemeClr val="tx1"/>
                </a:solidFill>
              </a:rPr>
              <a:t>course you could update multiple fields as well. If this were the case you simply add another field/value directly after the initial field/value, separating them by the comma symbol as follows:</a:t>
            </a:r>
          </a:p>
          <a:p>
            <a:pPr>
              <a:defRPr/>
            </a:pPr>
            <a:endParaRPr lang="en-US" sz="1600" dirty="0">
              <a:solidFill>
                <a:schemeClr val="tx1"/>
              </a:solidFill>
            </a:endParaRPr>
          </a:p>
          <a:p>
            <a:pPr>
              <a:defRPr/>
            </a:pPr>
            <a:r>
              <a:rPr lang="en-US" sz="1600" dirty="0">
                <a:solidFill>
                  <a:schemeClr val="tx1"/>
                </a:solidFill>
                <a:latin typeface="Courier New" pitchFamily="49" charset="0"/>
                <a:cs typeface="Courier New" pitchFamily="49" charset="0"/>
              </a:rPr>
              <a:t>UPDATE employees SET name = </a:t>
            </a:r>
            <a:r>
              <a:rPr lang="en-US" sz="1600" dirty="0">
                <a:solidFill>
                  <a:schemeClr val="tx1"/>
                </a:solidFill>
                <a:latin typeface="Courier New" pitchFamily="49" charset="0"/>
                <a:cs typeface="Courier New" pitchFamily="49" charset="0"/>
              </a:rPr>
              <a:t>'Zac', </a:t>
            </a:r>
            <a:r>
              <a:rPr lang="en-US" sz="1600" dirty="0">
                <a:solidFill>
                  <a:schemeClr val="tx1"/>
                </a:solidFill>
                <a:latin typeface="Courier New" pitchFamily="49" charset="0"/>
                <a:cs typeface="Courier New" pitchFamily="49" charset="0"/>
              </a:rPr>
              <a:t>email = </a:t>
            </a:r>
            <a:r>
              <a:rPr lang="en-US" sz="1600" dirty="0">
                <a:solidFill>
                  <a:schemeClr val="tx1"/>
                </a:solidFill>
                <a:latin typeface="Courier New" pitchFamily="49" charset="0"/>
                <a:cs typeface="Courier New" pitchFamily="49" charset="0"/>
              </a:rPr>
              <a:t>'zruvalca@sdccd.edu' </a:t>
            </a:r>
            <a:endParaRPr lang="en-US" sz="1600" dirty="0">
              <a:solidFill>
                <a:schemeClr val="tx1"/>
              </a:solidFill>
              <a:latin typeface="Courier New" pitchFamily="49" charset="0"/>
              <a:cs typeface="Courier New" pitchFamily="49" charset="0"/>
            </a:endParaRPr>
          </a:p>
          <a:p>
            <a:pPr>
              <a:defRPr/>
            </a:pPr>
            <a:r>
              <a:rPr lang="en-US" sz="1600" dirty="0">
                <a:solidFill>
                  <a:schemeClr val="tx1"/>
                </a:solidFill>
                <a:latin typeface="Courier New" pitchFamily="49" charset="0"/>
                <a:cs typeface="Courier New" pitchFamily="49" charset="0"/>
              </a:rPr>
              <a:t>WHERE </a:t>
            </a:r>
            <a:r>
              <a:rPr lang="en-US" sz="1600" dirty="0" err="1">
                <a:solidFill>
                  <a:schemeClr val="tx1"/>
                </a:solidFill>
                <a:latin typeface="Courier New" pitchFamily="49" charset="0"/>
                <a:cs typeface="Courier New" pitchFamily="49" charset="0"/>
              </a:rPr>
              <a:t>employeeid</a:t>
            </a:r>
            <a:r>
              <a:rPr lang="en-US" sz="1600" dirty="0">
                <a:solidFill>
                  <a:schemeClr val="tx1"/>
                </a:solidFill>
                <a:latin typeface="Courier New" pitchFamily="49" charset="0"/>
                <a:cs typeface="Courier New" pitchFamily="49" charset="0"/>
              </a:rPr>
              <a:t> = 1</a:t>
            </a:r>
          </a:p>
        </p:txBody>
      </p:sp>
      <p:sp>
        <p:nvSpPr>
          <p:cNvPr id="2" name="Text Placeholder 1"/>
          <p:cNvSpPr>
            <a:spLocks noGrp="1"/>
          </p:cNvSpPr>
          <p:nvPr>
            <p:ph type="body" sz="quarter" idx="11"/>
          </p:nvPr>
        </p:nvSpPr>
        <p:spPr/>
        <p:txBody>
          <a:bodyPr/>
          <a:lstStyle/>
          <a:p>
            <a:r>
              <a:rPr lang="en-US" dirty="0"/>
              <a:t>Introduction to the UPDATE command</a:t>
            </a:r>
          </a:p>
        </p:txBody>
      </p:sp>
    </p:spTree>
    <p:extLst>
      <p:ext uri="{BB962C8B-B14F-4D97-AF65-F5344CB8AC3E}">
        <p14:creationId xmlns:p14="http://schemas.microsoft.com/office/powerpoint/2010/main" val="978958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373</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Courier New</vt:lpstr>
      <vt:lpstr>Museo Slab 500</vt:lpstr>
      <vt:lpstr>Wingdings</vt:lpstr>
      <vt:lpstr>Master light</vt:lpstr>
      <vt:lpstr>Master dark</vt:lpstr>
      <vt:lpstr>The UPDATE Command</vt:lpstr>
      <vt:lpstr>The UPDATE Command</vt:lpstr>
      <vt:lpstr>The UPDATE Command</vt:lpstr>
      <vt:lpstr>The UPDATE Command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256</cp:revision>
  <dcterms:created xsi:type="dcterms:W3CDTF">2011-04-02T17:19:46Z</dcterms:created>
  <dcterms:modified xsi:type="dcterms:W3CDTF">2018-07-30T17:37:52Z</dcterms:modified>
</cp:coreProperties>
</file>