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315" r:id="rId3"/>
    <p:sldId id="316" r:id="rId4"/>
    <p:sldId id="317" r:id="rId5"/>
    <p:sldId id="319" r:id="rId6"/>
    <p:sldId id="318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77262" autoAdjust="0"/>
  </p:normalViewPr>
  <p:slideViewPr>
    <p:cSldViewPr snapToGrid="0">
      <p:cViewPr varScale="1">
        <p:scale>
          <a:sx n="113" d="100"/>
          <a:sy n="113" d="100"/>
        </p:scale>
        <p:origin x="132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3-8-2018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Expressions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42315" cy="901101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In programming, expressions are anything </a:t>
            </a:r>
            <a:r>
              <a:rPr lang="en-US" altLang="en-US" sz="1600" dirty="0" smtClean="0">
                <a:solidFill>
                  <a:schemeClr val="tx1"/>
                </a:solidFill>
              </a:rPr>
              <a:t>that </a:t>
            </a:r>
            <a:r>
              <a:rPr lang="en-US" altLang="en-US" sz="1600" dirty="0">
                <a:solidFill>
                  <a:schemeClr val="tx1"/>
                </a:solidFill>
              </a:rPr>
              <a:t>when calculated, result in a value. For instance, 1 + 1 = 2 is an example of an expression. Expressions in SQL work similarly. Consider the following data that could appear in the employees table: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SQL expressions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39582"/>
              </p:ext>
            </p:extLst>
          </p:nvPr>
        </p:nvGraphicFramePr>
        <p:xfrm>
          <a:off x="0" y="2606731"/>
          <a:ext cx="12192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employeeid</a:t>
                      </a:r>
                      <a:endParaRPr lang="en-US" sz="1400" dirty="0"/>
                    </a:p>
                  </a:txBody>
                  <a:tcPr marL="438912" marR="91432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438912" marR="914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Wally</a:t>
                      </a:r>
                      <a:endParaRPr lang="en-US" sz="1400" dirty="0"/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en-US" sz="1400" dirty="0"/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38912" marR="914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Wilbur</a:t>
                      </a:r>
                      <a:endParaRPr lang="en-US" sz="1400" dirty="0"/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Walters</a:t>
                      </a:r>
                      <a:endParaRPr lang="en-US" sz="1400" dirty="0"/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38912" marR="914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Tina</a:t>
                      </a: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Stephenson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438912" marR="914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Agnes</a:t>
                      </a:r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Garcia</a:t>
                      </a:r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Expressions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1"/>
            <a:ext cx="11513740" cy="2905100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In the previous example you could use a simple SELECT statement to display the information exactly as it appears in the preceding table, or you could write an expression that appends the </a:t>
            </a:r>
            <a:r>
              <a:rPr lang="en-US" altLang="en-US" sz="1600" dirty="0" err="1">
                <a:solidFill>
                  <a:schemeClr val="tx1"/>
                </a:solidFill>
              </a:rPr>
              <a:t>firstname</a:t>
            </a:r>
            <a:r>
              <a:rPr lang="en-US" altLang="en-US" sz="1600" dirty="0">
                <a:solidFill>
                  <a:schemeClr val="tx1"/>
                </a:solidFill>
              </a:rPr>
              <a:t> and </a:t>
            </a:r>
            <a:r>
              <a:rPr lang="en-US" altLang="en-US" sz="1600" dirty="0" err="1">
                <a:solidFill>
                  <a:schemeClr val="tx1"/>
                </a:solidFill>
              </a:rPr>
              <a:t>lastname</a:t>
            </a:r>
            <a:r>
              <a:rPr lang="en-US" altLang="en-US" sz="1600" dirty="0">
                <a:solidFill>
                  <a:schemeClr val="tx1"/>
                </a:solidFill>
              </a:rPr>
              <a:t> fields together. The query would look like this: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name FROM employees</a:t>
            </a:r>
          </a:p>
          <a:p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Notice the &amp; operator (covered in the next lecture). The &amp; operator is used to concatenate (join) two fields into one virtual field using the AS keyword. The results would display as follows: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SQL expressions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63264"/>
              </p:ext>
            </p:extLst>
          </p:nvPr>
        </p:nvGraphicFramePr>
        <p:xfrm>
          <a:off x="0" y="4678590"/>
          <a:ext cx="12192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employeeid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WallySmith</a:t>
                      </a:r>
                      <a:endParaRPr lang="en-US" sz="1400" dirty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WilburWalters</a:t>
                      </a:r>
                      <a:endParaRPr lang="en-US" sz="1400" dirty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TinaStephenson</a:t>
                      </a:r>
                      <a:endParaRPr lang="en-US" sz="1400" dirty="0" smtClean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AgnesGarcia</a:t>
                      </a:r>
                      <a:endParaRPr lang="en-US" sz="1400" dirty="0" smtClean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9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Expressions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23265" cy="2285975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Notice that there is no space between the first and last names. To add a space, you need to add a literal string value as follows: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' ' &amp;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name FROM employees</a:t>
            </a:r>
          </a:p>
          <a:p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</a:rPr>
              <a:t>Adding the space results in a gap between the first and last names as follows:</a:t>
            </a:r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SQL expressions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29959"/>
              </p:ext>
            </p:extLst>
          </p:nvPr>
        </p:nvGraphicFramePr>
        <p:xfrm>
          <a:off x="0" y="4074433"/>
          <a:ext cx="12192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85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employeeid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Wally Smith</a:t>
                      </a:r>
                      <a:endParaRPr lang="en-US" sz="1400" dirty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Wilbur Walters</a:t>
                      </a:r>
                      <a:endParaRPr lang="en-US" sz="1400" dirty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Tina Stephenson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Agnes Garcia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Expressions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1"/>
            <a:ext cx="11532790" cy="1650622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You probably also noticed the AS keyword outlined after the </a:t>
            </a:r>
            <a:r>
              <a:rPr lang="en-US" altLang="en-US" sz="1600" dirty="0" err="1">
                <a:solidFill>
                  <a:schemeClr val="tx1"/>
                </a:solidFill>
              </a:rPr>
              <a:t>lastname</a:t>
            </a:r>
            <a:r>
              <a:rPr lang="en-US" altLang="en-US" sz="1600" dirty="0">
                <a:solidFill>
                  <a:schemeClr val="tx1"/>
                </a:solidFill>
              </a:rPr>
              <a:t> field. This allows you to create an </a:t>
            </a:r>
            <a:r>
              <a:rPr lang="en-US" altLang="en-US" sz="1600" b="1" dirty="0">
                <a:solidFill>
                  <a:schemeClr val="tx1"/>
                </a:solidFill>
              </a:rPr>
              <a:t>alias</a:t>
            </a:r>
            <a:r>
              <a:rPr lang="en-US" altLang="en-US" sz="1600" dirty="0">
                <a:solidFill>
                  <a:schemeClr val="tx1"/>
                </a:solidFill>
              </a:rPr>
              <a:t>. An alias is used when joining two fields together into one virtual field. The alias is then displayed in the result set.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' ' &amp;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name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SQL aliases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06575"/>
              </p:ext>
            </p:extLst>
          </p:nvPr>
        </p:nvGraphicFramePr>
        <p:xfrm>
          <a:off x="0" y="4303662"/>
          <a:ext cx="12192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employeeid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Wally Smith</a:t>
                      </a:r>
                      <a:endParaRPr lang="en-US" sz="1400" dirty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Wilbur Walters</a:t>
                      </a:r>
                      <a:endParaRPr lang="en-US" sz="1400" dirty="0"/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Tina Stephenson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438912" marR="914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Agnes Garcia</a:t>
                      </a:r>
                    </a:p>
                  </a:txBody>
                  <a:tcPr marL="91424" marR="914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920261" y="3659560"/>
            <a:ext cx="4164" cy="628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49856" y="3294874"/>
            <a:ext cx="156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Alias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Expressions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13740" cy="4739343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Although the previous examples would work perfectly in </a:t>
            </a:r>
            <a:r>
              <a:rPr lang="en-US" altLang="en-US" sz="1600" dirty="0" smtClean="0">
                <a:solidFill>
                  <a:schemeClr val="tx1"/>
                </a:solidFill>
              </a:rPr>
              <a:t>some databases, </a:t>
            </a:r>
            <a:r>
              <a:rPr lang="en-US" altLang="en-US" sz="1600" dirty="0">
                <a:solidFill>
                  <a:schemeClr val="tx1"/>
                </a:solidFill>
              </a:rPr>
              <a:t>MySQL </a:t>
            </a:r>
            <a:r>
              <a:rPr lang="en-US" altLang="en-US" sz="1600" dirty="0" smtClean="0">
                <a:solidFill>
                  <a:schemeClr val="tx1"/>
                </a:solidFill>
              </a:rPr>
              <a:t>and SQLite used different methods: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b="1" dirty="0" smtClean="0">
                <a:solidFill>
                  <a:schemeClr val="tx1"/>
                </a:solidFill>
              </a:rPr>
              <a:t>MySQL</a:t>
            </a:r>
            <a:endParaRPr lang="en-US" altLang="en-US" sz="1600" b="1" dirty="0">
              <a:solidFill>
                <a:schemeClr val="tx1"/>
              </a:solidFill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name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</a:p>
          <a:p>
            <a:endParaRPr lang="en-US" alt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1600" b="1" dirty="0" smtClean="0">
                <a:solidFill>
                  <a:schemeClr val="tx1"/>
                </a:solidFill>
              </a:rPr>
              <a:t>SQLite</a:t>
            </a:r>
            <a:endParaRPr lang="en-US" altLang="en-US" sz="1600" b="1" dirty="0">
              <a:solidFill>
                <a:schemeClr val="tx1"/>
              </a:solidFill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' ' || </a:t>
            </a:r>
            <a:r>
              <a:rPr lang="en-US" alt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name </a:t>
            </a: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endParaRPr lang="en-US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SQL expressions in MySQL and 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389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Museo Slab 500</vt:lpstr>
      <vt:lpstr>Master light</vt:lpstr>
      <vt:lpstr>Master dark</vt:lpstr>
      <vt:lpstr>SQL Expressions</vt:lpstr>
      <vt:lpstr>SQL Expressions</vt:lpstr>
      <vt:lpstr>SQL Expressions</vt:lpstr>
      <vt:lpstr>SQL Expressions</vt:lpstr>
      <vt:lpstr>SQL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267</cp:revision>
  <dcterms:created xsi:type="dcterms:W3CDTF">2011-04-02T17:19:46Z</dcterms:created>
  <dcterms:modified xsi:type="dcterms:W3CDTF">2018-08-03T17:45:53Z</dcterms:modified>
</cp:coreProperties>
</file>