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356" r:id="rId3"/>
    <p:sldId id="357" r:id="rId4"/>
    <p:sldId id="358" r:id="rId5"/>
    <p:sldId id="359" r:id="rId6"/>
    <p:sldId id="360" r:id="rId7"/>
    <p:sldId id="361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CCCC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77262" autoAdjust="0"/>
  </p:normalViewPr>
  <p:slideViewPr>
    <p:cSldViewPr snapToGrid="0">
      <p:cViewPr varScale="1">
        <p:scale>
          <a:sx n="117" d="100"/>
          <a:sy n="117" d="100"/>
        </p:scale>
        <p:origin x="18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25-7-2018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9687661" cy="720080"/>
          </a:xfrm>
        </p:spPr>
        <p:txBody>
          <a:bodyPr/>
          <a:lstStyle/>
          <a:p>
            <a:r>
              <a:rPr lang="en-US" dirty="0" smtClean="0"/>
              <a:t>Introduction to Relational Data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An introduction to relational data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35360" y="1628800"/>
            <a:ext cx="11502854" cy="46805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Relational data is data modeled using the </a:t>
            </a:r>
            <a:r>
              <a:rPr lang="en-US" sz="1600" b="1" dirty="0">
                <a:solidFill>
                  <a:schemeClr val="tx1"/>
                </a:solidFill>
              </a:rPr>
              <a:t>relational model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In the relational model, data is expressed as </a:t>
            </a:r>
            <a:r>
              <a:rPr lang="en-US" sz="1600" b="1" dirty="0">
                <a:solidFill>
                  <a:schemeClr val="tx1"/>
                </a:solidFill>
              </a:rPr>
              <a:t>tuples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A tuple is a set of attribute / value pairs.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For example, a tuple might be: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itemid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5,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orderid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1, item = "Chair", amount = 200.00)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A set of tuples that all share the same attributes is called a relation.</a:t>
            </a:r>
          </a:p>
        </p:txBody>
      </p:sp>
    </p:spTree>
    <p:extLst>
      <p:ext uri="{BB962C8B-B14F-4D97-AF65-F5344CB8AC3E}">
        <p14:creationId xmlns:p14="http://schemas.microsoft.com/office/powerpoint/2010/main" val="8871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9687661" cy="720080"/>
          </a:xfrm>
        </p:spPr>
        <p:txBody>
          <a:bodyPr/>
          <a:lstStyle/>
          <a:p>
            <a:r>
              <a:rPr lang="en-US" dirty="0"/>
              <a:t>Introduction to Relational Data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Tuples expressed as tables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35360" y="1628800"/>
            <a:ext cx="11502854" cy="46805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A set of tuples (relations) are naturally represented as tables in a database. Each tuple is exposed as a row in the table. Unlike traditional tuples in programming however, rows in tables have an explicit ordering.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The database schema defines the columns (headings) of each table. Each column is defined with a name and a data type for all values stored in that column across all rows in the table.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74259"/>
              </p:ext>
            </p:extLst>
          </p:nvPr>
        </p:nvGraphicFramePr>
        <p:xfrm>
          <a:off x="892632" y="3829960"/>
          <a:ext cx="6096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4998674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046045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393955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41236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itemid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orderid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amount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194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Chair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200.00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35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200.00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45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Lamp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123.12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04296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97381" y="4359733"/>
            <a:ext cx="6294664" cy="432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92045" y="4422492"/>
            <a:ext cx="2582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tuple as a </a:t>
            </a:r>
            <a:r>
              <a:rPr lang="en-US" sz="1600" dirty="0" smtClean="0"/>
              <a:t>row in </a:t>
            </a:r>
            <a:r>
              <a:rPr lang="en-US" sz="1600" dirty="0"/>
              <a:t>a 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793300" y="3747006"/>
            <a:ext cx="6294664" cy="432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92046" y="3818861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236134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9687661" cy="720080"/>
          </a:xfrm>
        </p:spPr>
        <p:txBody>
          <a:bodyPr/>
          <a:lstStyle/>
          <a:p>
            <a:r>
              <a:rPr lang="en-US" dirty="0"/>
              <a:t>Introduction to Relational Data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Referential integrity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35359" y="1628800"/>
            <a:ext cx="11511019" cy="46805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A data store that organizes data using the relational model is referred to as a relational database.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</a:rPr>
              <a:t>Primary keys </a:t>
            </a:r>
            <a:r>
              <a:rPr lang="en-US" sz="1600" dirty="0">
                <a:solidFill>
                  <a:schemeClr val="tx1"/>
                </a:solidFill>
              </a:rPr>
              <a:t>uniquely identify rows within a table.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</a:rPr>
              <a:t>Foreign key fields </a:t>
            </a:r>
            <a:r>
              <a:rPr lang="en-US" sz="1600" dirty="0">
                <a:solidFill>
                  <a:schemeClr val="tx1"/>
                </a:solidFill>
              </a:rPr>
              <a:t>are used in one table to refer to a row in another table by referencing the primary key of the other table.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Foreign keys are used to maintain </a:t>
            </a:r>
            <a:r>
              <a:rPr lang="en-US" sz="1600" b="1" dirty="0">
                <a:solidFill>
                  <a:schemeClr val="tx1"/>
                </a:solidFill>
              </a:rPr>
              <a:t>referential integrity</a:t>
            </a:r>
            <a:r>
              <a:rPr lang="en-US" sz="1600" dirty="0">
                <a:solidFill>
                  <a:schemeClr val="tx1"/>
                </a:solidFill>
              </a:rPr>
              <a:t>, ensuring that the referenced rows are not altered or deleted while the referencing row depends on them.</a:t>
            </a:r>
          </a:p>
        </p:txBody>
      </p:sp>
    </p:spTree>
    <p:extLst>
      <p:ext uri="{BB962C8B-B14F-4D97-AF65-F5344CB8AC3E}">
        <p14:creationId xmlns:p14="http://schemas.microsoft.com/office/powerpoint/2010/main" val="77159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9"/>
          <p:cNvCxnSpPr/>
          <p:nvPr/>
        </p:nvCxnSpPr>
        <p:spPr>
          <a:xfrm rot="5400000">
            <a:off x="3715618" y="3443479"/>
            <a:ext cx="945322" cy="674915"/>
          </a:xfrm>
          <a:prstGeom prst="bentConnector3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6200000" flipH="1">
            <a:off x="1650981" y="3335547"/>
            <a:ext cx="954354" cy="881742"/>
          </a:xfrm>
          <a:prstGeom prst="bentConnector3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9687661" cy="720080"/>
          </a:xfrm>
        </p:spPr>
        <p:txBody>
          <a:bodyPr/>
          <a:lstStyle/>
          <a:p>
            <a:r>
              <a:rPr lang="en-US" dirty="0"/>
              <a:t>Introduction to Relational Data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sample database model that shows relationships between tables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117467"/>
              </p:ext>
            </p:extLst>
          </p:nvPr>
        </p:nvGraphicFramePr>
        <p:xfrm>
          <a:off x="419103" y="2036500"/>
          <a:ext cx="3627663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970">
                  <a:extLst>
                    <a:ext uri="{9D8B030D-6E8A-4147-A177-3AD203B41FA5}">
                      <a16:colId xmlns:a16="http://schemas.microsoft.com/office/drawing/2014/main" val="1499867402"/>
                    </a:ext>
                  </a:extLst>
                </a:gridCol>
                <a:gridCol w="963386">
                  <a:extLst>
                    <a:ext uri="{9D8B030D-6E8A-4147-A177-3AD203B41FA5}">
                      <a16:colId xmlns:a16="http://schemas.microsoft.com/office/drawing/2014/main" val="2704604542"/>
                    </a:ext>
                  </a:extLst>
                </a:gridCol>
                <a:gridCol w="791936">
                  <a:extLst>
                    <a:ext uri="{9D8B030D-6E8A-4147-A177-3AD203B41FA5}">
                      <a16:colId xmlns:a16="http://schemas.microsoft.com/office/drawing/2014/main" val="439395525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1341236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itemid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orderid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amount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194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Chair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200.00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35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200.00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45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Lamp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123.12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042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87052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83394"/>
              </p:ext>
            </p:extLst>
          </p:nvPr>
        </p:nvGraphicFramePr>
        <p:xfrm>
          <a:off x="4245431" y="2036500"/>
          <a:ext cx="4593771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099">
                  <a:extLst>
                    <a:ext uri="{9D8B030D-6E8A-4147-A177-3AD203B41FA5}">
                      <a16:colId xmlns:a16="http://schemas.microsoft.com/office/drawing/2014/main" val="14998674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704604542"/>
                    </a:ext>
                  </a:extLst>
                </a:gridCol>
                <a:gridCol w="2098222">
                  <a:extLst>
                    <a:ext uri="{9D8B030D-6E8A-4147-A177-3AD203B41FA5}">
                      <a16:colId xmlns:a16="http://schemas.microsoft.com/office/drawing/2014/main" val="4393955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customerid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email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194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Mathers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sue@hotmail.com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35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Frank</a:t>
                      </a:r>
                      <a:r>
                        <a:rPr lang="en-US" sz="1400" baseline="0" dirty="0" smtClean="0"/>
                        <a:t> Singh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frank@gmail.com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45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Sally</a:t>
                      </a:r>
                      <a:r>
                        <a:rPr lang="en-US" sz="1400" baseline="0" dirty="0" smtClean="0"/>
                        <a:t> Sargent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sally@yahoo.com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042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63202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07186"/>
              </p:ext>
            </p:extLst>
          </p:nvPr>
        </p:nvGraphicFramePr>
        <p:xfrm>
          <a:off x="2058437" y="4262628"/>
          <a:ext cx="4593771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629">
                  <a:extLst>
                    <a:ext uri="{9D8B030D-6E8A-4147-A177-3AD203B41FA5}">
                      <a16:colId xmlns:a16="http://schemas.microsoft.com/office/drawing/2014/main" val="1499867402"/>
                    </a:ext>
                  </a:extLst>
                </a:gridCol>
                <a:gridCol w="1191986">
                  <a:extLst>
                    <a:ext uri="{9D8B030D-6E8A-4147-A177-3AD203B41FA5}">
                      <a16:colId xmlns:a16="http://schemas.microsoft.com/office/drawing/2014/main" val="2704604542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439395525"/>
                    </a:ext>
                  </a:extLst>
                </a:gridCol>
                <a:gridCol w="1152199">
                  <a:extLst>
                    <a:ext uri="{9D8B030D-6E8A-4147-A177-3AD203B41FA5}">
                      <a16:colId xmlns:a16="http://schemas.microsoft.com/office/drawing/2014/main" val="597528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orderid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customerid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amount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194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11/1/2018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523.12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35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11/15/2018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32.99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45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11/21/2018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23.99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042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77017"/>
                  </a:ext>
                </a:extLst>
              </a:tr>
            </a:tbl>
          </a:graphicData>
        </a:graphic>
      </p:graphicFrame>
      <p:sp>
        <p:nvSpPr>
          <p:cNvPr id="12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22278" y="1628800"/>
            <a:ext cx="8064896" cy="148440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Items				   Customers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884765" y="3895538"/>
            <a:ext cx="904819" cy="40004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Orders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0088" y="1934936"/>
            <a:ext cx="1077685" cy="1625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77444" y="4262629"/>
            <a:ext cx="1027643" cy="1591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8280" y="1969692"/>
            <a:ext cx="1303565" cy="1590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05087" y="4262629"/>
            <a:ext cx="1281791" cy="1591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8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9687661" cy="720080"/>
          </a:xfrm>
        </p:spPr>
        <p:txBody>
          <a:bodyPr/>
          <a:lstStyle/>
          <a:p>
            <a:r>
              <a:rPr lang="en-US" dirty="0"/>
              <a:t>Introduction to Relational Data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35359" y="1628800"/>
            <a:ext cx="11511019" cy="46805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Relational databases support various types of constraints that help to ensure data integrity: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</a:rPr>
              <a:t>Unique constraints </a:t>
            </a:r>
            <a:r>
              <a:rPr lang="en-US" sz="1600" dirty="0">
                <a:solidFill>
                  <a:schemeClr val="tx1"/>
                </a:solidFill>
              </a:rPr>
              <a:t>ensure that all values in a column are unique.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</a:rPr>
              <a:t>Foreign key constraints </a:t>
            </a:r>
            <a:r>
              <a:rPr lang="en-US" sz="1600" dirty="0">
                <a:solidFill>
                  <a:schemeClr val="tx1"/>
                </a:solidFill>
              </a:rPr>
              <a:t>enforce a link between the data in two tables. A foreign key references the primary key or another unique key from another table. A foreign key constraint enforces referential integrity, disallowing changes that cause invalid foreign key values.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</a:rPr>
              <a:t>Check constraints</a:t>
            </a:r>
            <a:r>
              <a:rPr lang="en-US" sz="1600" dirty="0">
                <a:solidFill>
                  <a:schemeClr val="tx1"/>
                </a:solidFill>
              </a:rPr>
              <a:t>, also known as </a:t>
            </a:r>
            <a:r>
              <a:rPr lang="en-US" sz="1600" b="1" dirty="0">
                <a:solidFill>
                  <a:schemeClr val="tx1"/>
                </a:solidFill>
              </a:rPr>
              <a:t>entity integrity constraints</a:t>
            </a:r>
            <a:r>
              <a:rPr lang="en-US" sz="1600" dirty="0">
                <a:solidFill>
                  <a:schemeClr val="tx1"/>
                </a:solidFill>
              </a:rPr>
              <a:t>, limit the values that can be stored within a single column, or in a relationship to values in other columns of the same row.</a:t>
            </a:r>
          </a:p>
        </p:txBody>
      </p:sp>
    </p:spTree>
    <p:extLst>
      <p:ext uri="{BB962C8B-B14F-4D97-AF65-F5344CB8AC3E}">
        <p14:creationId xmlns:p14="http://schemas.microsoft.com/office/powerpoint/2010/main" val="249390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9687661" cy="720080"/>
          </a:xfrm>
        </p:spPr>
        <p:txBody>
          <a:bodyPr/>
          <a:lstStyle/>
          <a:p>
            <a:r>
              <a:rPr lang="en-US" dirty="0"/>
              <a:t>Introduction to Relational Data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Structured Query Language (SQL)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35360" y="1628800"/>
            <a:ext cx="11494690" cy="46805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Most relational databases use the Structured Query Language (SQL) language that enables a declarative approach to querying.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The query describes the desired result, but not the steps to execute the query. The engine then decides the best way to execute the query. This differs from a procedural approach, where the query program specifies the processing steps explicitly.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Relational databases can store executable code routines in the form of </a:t>
            </a:r>
            <a:r>
              <a:rPr lang="en-US" sz="1600" b="1" dirty="0">
                <a:solidFill>
                  <a:schemeClr val="tx1"/>
                </a:solidFill>
              </a:rPr>
              <a:t>stored procedures </a:t>
            </a:r>
            <a:r>
              <a:rPr lang="en-US" sz="1600" dirty="0">
                <a:solidFill>
                  <a:schemeClr val="tx1"/>
                </a:solidFill>
              </a:rPr>
              <a:t>and </a:t>
            </a:r>
            <a:r>
              <a:rPr lang="en-US" sz="1600" b="1" dirty="0">
                <a:solidFill>
                  <a:schemeClr val="tx1"/>
                </a:solidFill>
              </a:rPr>
              <a:t>functions</a:t>
            </a:r>
            <a:r>
              <a:rPr lang="en-US" sz="1600" dirty="0">
                <a:solidFill>
                  <a:schemeClr val="tx1"/>
                </a:solidFill>
              </a:rPr>
              <a:t>, which enables a mixture of declarative and procedural approaches.</a:t>
            </a:r>
          </a:p>
        </p:txBody>
      </p:sp>
    </p:spTree>
    <p:extLst>
      <p:ext uri="{BB962C8B-B14F-4D97-AF65-F5344CB8AC3E}">
        <p14:creationId xmlns:p14="http://schemas.microsoft.com/office/powerpoint/2010/main" val="402756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535</Words>
  <Application>Microsoft Office PowerPoint</Application>
  <PresentationFormat>Widescreen</PresentationFormat>
  <Paragraphs>118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Museo Slab 500</vt:lpstr>
      <vt:lpstr>Wingdings</vt:lpstr>
      <vt:lpstr>Master light</vt:lpstr>
      <vt:lpstr>Master dark</vt:lpstr>
      <vt:lpstr>Introduction to Relational Data</vt:lpstr>
      <vt:lpstr>Introduction to Relational Data</vt:lpstr>
      <vt:lpstr>Introduction to Relational Data</vt:lpstr>
      <vt:lpstr>Introduction to Relational Data</vt:lpstr>
      <vt:lpstr>Introduction to Relational Data</vt:lpstr>
      <vt:lpstr>Introduction to Relational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269</cp:revision>
  <dcterms:created xsi:type="dcterms:W3CDTF">2011-04-02T17:19:46Z</dcterms:created>
  <dcterms:modified xsi:type="dcterms:W3CDTF">2018-07-25T16:34:03Z</dcterms:modified>
</cp:coreProperties>
</file>